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708" r:id="rId3"/>
  </p:sldMasterIdLst>
  <p:notesMasterIdLst>
    <p:notesMasterId r:id="rId22"/>
  </p:notesMasterIdLst>
  <p:sldIdLst>
    <p:sldId id="256" r:id="rId4"/>
    <p:sldId id="281" r:id="rId5"/>
    <p:sldId id="300" r:id="rId6"/>
    <p:sldId id="299" r:id="rId7"/>
    <p:sldId id="301" r:id="rId8"/>
    <p:sldId id="307" r:id="rId9"/>
    <p:sldId id="303" r:id="rId10"/>
    <p:sldId id="304" r:id="rId11"/>
    <p:sldId id="305" r:id="rId12"/>
    <p:sldId id="306" r:id="rId13"/>
    <p:sldId id="308" r:id="rId14"/>
    <p:sldId id="309" r:id="rId15"/>
    <p:sldId id="310" r:id="rId16"/>
    <p:sldId id="313" r:id="rId17"/>
    <p:sldId id="311" r:id="rId18"/>
    <p:sldId id="312" r:id="rId19"/>
    <p:sldId id="278" r:id="rId20"/>
    <p:sldId id="279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44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47AB03-F7EE-489A-BB7D-4FA99D6D3A67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CD537-2989-406F-8438-0F62A5FD0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521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483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90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245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367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089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2809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2851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356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8908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227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7384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9803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0243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315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5089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6105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6134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9688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6378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0580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728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4079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4132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827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3651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506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73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673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10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67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7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95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40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112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398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5.png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5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0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11.mp3"/><Relationship Id="rId7" Type="http://schemas.openxmlformats.org/officeDocument/2006/relationships/image" Target="../media/image2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11.mp3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5.jpg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880" y="8103"/>
            <a:ext cx="1080120" cy="468569"/>
          </a:xfrm>
          <a:prstGeom prst="rect">
            <a:avLst/>
          </a:prstGeom>
        </p:spPr>
      </p:pic>
      <p:pic>
        <p:nvPicPr>
          <p:cNvPr id="2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2400" y="61653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43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63636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99" y="1316961"/>
            <a:ext cx="8128001" cy="554103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116632"/>
            <a:ext cx="8352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mtClean="0">
                <a:latin typeface="Times New Roman"/>
                <a:ea typeface="Calibri"/>
              </a:rPr>
              <a:t> -</a:t>
            </a:r>
            <a:r>
              <a:rPr lang="en-US" sz="3600" smtClean="0">
                <a:solidFill>
                  <a:srgbClr val="FF0000"/>
                </a:solidFill>
                <a:latin typeface="Times New Roman"/>
                <a:ea typeface="Calibri"/>
              </a:rPr>
              <a:t>GV làm mẫu ký hiệu bàn tay và </a:t>
            </a:r>
            <a:r>
              <a:rPr lang="en-US" sz="3600">
                <a:solidFill>
                  <a:srgbClr val="FF0000"/>
                </a:solidFill>
                <a:latin typeface="Times New Roman"/>
                <a:ea typeface="Calibri"/>
              </a:rPr>
              <a:t>yêu cầu HS thể hiện lại thế tay </a:t>
            </a:r>
            <a:r>
              <a:rPr lang="en-US" sz="3600" smtClean="0">
                <a:solidFill>
                  <a:srgbClr val="FF0000"/>
                </a:solidFill>
                <a:latin typeface="Times New Roman"/>
                <a:ea typeface="Calibri"/>
              </a:rPr>
              <a:t>trên cao đọ 6 nốt</a:t>
            </a:r>
            <a:endParaRPr lang="en-US" sz="3600">
              <a:solidFill>
                <a:srgbClr val="FF0000"/>
              </a:solidFill>
              <a:effectLst/>
              <a:latin typeface="Times New Roman"/>
              <a:ea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07704" y="5733256"/>
            <a:ext cx="61205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latin typeface="Times New Roman"/>
                <a:ea typeface="Calibri"/>
              </a:rPr>
              <a:t>Tập đọc nhạc theo kí hiệu bàn tay</a:t>
            </a:r>
            <a:endParaRPr lang="en-US" sz="3200"/>
          </a:p>
        </p:txBody>
      </p:sp>
      <p:pic>
        <p:nvPicPr>
          <p:cNvPr id="7" name="lcd drmfsl chu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83903" y="19888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995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08520" y="10934"/>
            <a:ext cx="1187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smtClean="0">
                <a:solidFill>
                  <a:srgbClr val="FF0000"/>
                </a:solidFill>
              </a:rPr>
              <a:t>CÂU 1</a:t>
            </a:r>
            <a:endParaRPr lang="en-US" sz="2800" b="1" i="1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108520" y="1225868"/>
            <a:ext cx="1187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smtClean="0">
                <a:solidFill>
                  <a:srgbClr val="FF0000"/>
                </a:solidFill>
              </a:rPr>
              <a:t>CÂU 2</a:t>
            </a:r>
            <a:endParaRPr lang="en-US" sz="2800" b="1" i="1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8608" y="2852936"/>
            <a:ext cx="8568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smtClean="0">
                <a:solidFill>
                  <a:srgbClr val="FF0000"/>
                </a:solidFill>
                <a:latin typeface="Times New Roman"/>
                <a:ea typeface="Calibri"/>
              </a:rPr>
              <a:t>- GV đọc nhạc và làm kí </a:t>
            </a:r>
            <a:r>
              <a:rPr lang="en-US" sz="2400">
                <a:solidFill>
                  <a:srgbClr val="FF0000"/>
                </a:solidFill>
                <a:latin typeface="Times New Roman"/>
                <a:ea typeface="Calibri"/>
              </a:rPr>
              <a:t>hiệu bàn tay </a:t>
            </a:r>
            <a:r>
              <a:rPr lang="en-US" sz="2400" smtClean="0">
                <a:solidFill>
                  <a:srgbClr val="FF0000"/>
                </a:solidFill>
                <a:latin typeface="Times New Roman"/>
                <a:ea typeface="Calibri"/>
              </a:rPr>
              <a:t>mẫu từng </a:t>
            </a:r>
            <a:r>
              <a:rPr lang="en-US" sz="2400">
                <a:solidFill>
                  <a:srgbClr val="FF0000"/>
                </a:solidFill>
                <a:latin typeface="Times New Roman"/>
                <a:ea typeface="Calibri"/>
              </a:rPr>
              <a:t>câu và hướng dẫn HS đọc </a:t>
            </a:r>
            <a:r>
              <a:rPr lang="en-US" sz="2400" smtClean="0">
                <a:solidFill>
                  <a:srgbClr val="FF0000"/>
                </a:solidFill>
                <a:latin typeface="Times New Roman"/>
                <a:ea typeface="Calibri"/>
              </a:rPr>
              <a:t>theo kết hợp làm thế tay bài đọc nhạc với các hình thức </a:t>
            </a:r>
            <a:endParaRPr lang="en-US" sz="2400">
              <a:solidFill>
                <a:srgbClr val="FF0000"/>
              </a:solidFill>
              <a:effectLst/>
              <a:latin typeface="Times New Roman"/>
              <a:ea typeface="Calibri"/>
            </a:endParaRPr>
          </a:p>
        </p:txBody>
      </p:sp>
      <p:pic>
        <p:nvPicPr>
          <p:cNvPr id="8" name="DOC NHAC CA B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0032" y="4653136"/>
            <a:ext cx="6096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80" y="6410858"/>
            <a:ext cx="612576" cy="49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55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ỌC NHẠC - BÀI SỐ 1 - CĐ1 00_00_06-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504" y="1628800"/>
            <a:ext cx="8928992" cy="489654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416" y="906662"/>
            <a:ext cx="302433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smtClean="0">
                <a:solidFill>
                  <a:srgbClr val="002060"/>
                </a:solidFill>
                <a:latin typeface="Times New Roman"/>
                <a:ea typeface="Calibri"/>
              </a:rPr>
              <a:t>Đọc </a:t>
            </a:r>
            <a:r>
              <a:rPr lang="en-US" sz="2000" b="1">
                <a:solidFill>
                  <a:srgbClr val="002060"/>
                </a:solidFill>
                <a:latin typeface="Times New Roman"/>
                <a:ea typeface="Calibri"/>
              </a:rPr>
              <a:t>nhạc với nhạc đệm:</a:t>
            </a:r>
            <a:endParaRPr lang="en-US" sz="2000">
              <a:solidFill>
                <a:srgbClr val="002060"/>
              </a:solidFill>
              <a:effectLst/>
              <a:latin typeface="Times New Roman"/>
              <a:ea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87824" y="759044"/>
            <a:ext cx="5039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smtClean="0">
                <a:solidFill>
                  <a:srgbClr val="FF0000"/>
                </a:solidFill>
              </a:rPr>
              <a:t>-</a:t>
            </a:r>
            <a:r>
              <a:rPr lang="en-US" sz="2000" i="1" smtClean="0">
                <a:solidFill>
                  <a:srgbClr val="FF0000"/>
                </a:solidFill>
              </a:rPr>
              <a:t>Đọc mẫu hd HS đọc nhạc làm ký hiệu bàn tay với các hình thức với nhạc đêm</a:t>
            </a:r>
            <a:endParaRPr lang="en-US" sz="2000" i="1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95936" y="51783"/>
            <a:ext cx="27893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Times New Roman"/>
                <a:ea typeface="Arial"/>
              </a:rPr>
              <a:t>THỰC HÀNH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241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ỌC NHẠC - BÀI SỐ 1 - CĐ1 00_00_06-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3528" y="1200328"/>
            <a:ext cx="8640960" cy="5181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699792" y="0"/>
            <a:ext cx="55446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  <a:latin typeface="Times New Roman"/>
                <a:ea typeface="Calibri"/>
              </a:rPr>
              <a:t>- Đọc </a:t>
            </a:r>
            <a:r>
              <a:rPr lang="en-US" sz="2800">
                <a:solidFill>
                  <a:srgbClr val="FF0000"/>
                </a:solidFill>
                <a:latin typeface="Times New Roman"/>
                <a:ea typeface="Calibri"/>
              </a:rPr>
              <a:t>nhạc theo nhạc đệm kết hợp vận động tự do theo ý thích.</a:t>
            </a:r>
            <a:endParaRPr lang="en-US" sz="2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048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ỌC NHẠC VÀ GÕ ĐỆM THEO NHỊP - CĐ1 00_00_07-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512" y="1554820"/>
            <a:ext cx="8712968" cy="45365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11760" y="332656"/>
            <a:ext cx="64807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smtClean="0">
                <a:solidFill>
                  <a:srgbClr val="FF0000"/>
                </a:solidFill>
              </a:rPr>
              <a:t>-Đọc mẫu hd HS đọc nhạc gõ đệm theo nhịp bằng thanh phách với các hình thức.</a:t>
            </a:r>
            <a:endParaRPr lang="en-US" sz="2800" i="1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424" y="6351550"/>
            <a:ext cx="612576" cy="49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801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984" y="0"/>
            <a:ext cx="10801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/>
                <a:ea typeface="Arial"/>
              </a:rPr>
              <a:t>VẬN DỤNG – SÁNG </a:t>
            </a:r>
            <a:r>
              <a:rPr lang="en-US" sz="3200" b="1" smtClean="0">
                <a:solidFill>
                  <a:srgbClr val="002060"/>
                </a:solidFill>
                <a:latin typeface="Times New Roman"/>
                <a:ea typeface="Arial"/>
              </a:rPr>
              <a:t>TẠO</a:t>
            </a:r>
            <a:r>
              <a:rPr lang="en-US" sz="3200" smtClean="0">
                <a:solidFill>
                  <a:srgbClr val="002060"/>
                </a:solidFill>
                <a:latin typeface="Times New Roman"/>
                <a:ea typeface="Arial"/>
              </a:rPr>
              <a:t>:</a:t>
            </a:r>
            <a:r>
              <a:rPr lang="en-US" sz="3200" b="1" smtClean="0">
                <a:solidFill>
                  <a:srgbClr val="002060"/>
                </a:solidFill>
                <a:latin typeface="Times New Roman"/>
                <a:ea typeface="Arial"/>
              </a:rPr>
              <a:t> </a:t>
            </a:r>
          </a:p>
          <a:p>
            <a:r>
              <a:rPr lang="en-US" sz="3200" b="1" smtClean="0">
                <a:solidFill>
                  <a:srgbClr val="002060"/>
                </a:solidFill>
                <a:latin typeface="Times New Roman"/>
                <a:ea typeface="Arial"/>
              </a:rPr>
              <a:t>             Nghe và vỗ tay mạnh − nhẹ theo hình(Tiếp).</a:t>
            </a:r>
            <a:endParaRPr lang="en-US" sz="3200">
              <a:solidFill>
                <a:srgbClr val="002060"/>
              </a:solidFill>
              <a:latin typeface="Times New Roman"/>
              <a:ea typeface="Calibri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51520" y="1095618"/>
            <a:ext cx="853244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</a:t>
            </a:r>
            <a:r>
              <a:rPr lang="en-US" sz="320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HD HS đếm số và vỗ tay theo hình tiết tâu: bông hoa đỏ vỗ tay mạnh; bông hoa vàng vỗ tay nhẹ</a:t>
            </a:r>
          </a:p>
        </p:txBody>
      </p:sp>
      <p:pic>
        <p:nvPicPr>
          <p:cNvPr id="2052" name="Picture 4" descr="C:\Users\Administrator\Desktop\2021-06-17_05165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92896"/>
            <a:ext cx="9036496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39755" y="3501008"/>
            <a:ext cx="8379217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AU" i="1">
                <a:solidFill>
                  <a:srgbClr val="000000"/>
                </a:solidFill>
                <a:latin typeface="Times New Roman"/>
                <a:ea typeface="Times New Roman"/>
              </a:rPr>
              <a:t>1    </a:t>
            </a:r>
            <a:r>
              <a:rPr lang="en-AU" i="1" smtClean="0">
                <a:solidFill>
                  <a:srgbClr val="000000"/>
                </a:solidFill>
                <a:latin typeface="Times New Roman"/>
                <a:ea typeface="Times New Roman"/>
              </a:rPr>
              <a:t>         </a:t>
            </a:r>
            <a:r>
              <a:rPr lang="en-AU" i="1">
                <a:solidFill>
                  <a:srgbClr val="000000"/>
                </a:solidFill>
                <a:latin typeface="Times New Roman"/>
                <a:ea typeface="Times New Roman"/>
              </a:rPr>
              <a:t>2   </a:t>
            </a:r>
            <a:r>
              <a:rPr lang="en-AU" i="1" smtClean="0">
                <a:solidFill>
                  <a:srgbClr val="000000"/>
                </a:solidFill>
                <a:latin typeface="Times New Roman"/>
                <a:ea typeface="Times New Roman"/>
              </a:rPr>
              <a:t>          </a:t>
            </a:r>
            <a:r>
              <a:rPr lang="en-AU" i="1">
                <a:solidFill>
                  <a:srgbClr val="000000"/>
                </a:solidFill>
                <a:latin typeface="Times New Roman"/>
                <a:ea typeface="Times New Roman"/>
              </a:rPr>
              <a:t>3    </a:t>
            </a:r>
            <a:r>
              <a:rPr lang="en-AU" i="1" smtClean="0">
                <a:solidFill>
                  <a:srgbClr val="000000"/>
                </a:solidFill>
                <a:latin typeface="Times New Roman"/>
                <a:ea typeface="Times New Roman"/>
              </a:rPr>
              <a:t>                      </a:t>
            </a:r>
            <a:r>
              <a:rPr lang="en-AU" i="1">
                <a:solidFill>
                  <a:srgbClr val="000000"/>
                </a:solidFill>
                <a:latin typeface="Times New Roman"/>
                <a:ea typeface="Times New Roman"/>
              </a:rPr>
              <a:t>1  </a:t>
            </a:r>
            <a:r>
              <a:rPr lang="en-AU" i="1" smtClean="0">
                <a:solidFill>
                  <a:srgbClr val="000000"/>
                </a:solidFill>
                <a:latin typeface="Times New Roman"/>
                <a:ea typeface="Times New Roman"/>
              </a:rPr>
              <a:t>          2            </a:t>
            </a:r>
            <a:r>
              <a:rPr lang="en-AU" i="1">
                <a:solidFill>
                  <a:srgbClr val="000000"/>
                </a:solidFill>
                <a:latin typeface="Times New Roman"/>
                <a:ea typeface="Times New Roman"/>
              </a:rPr>
              <a:t>3     </a:t>
            </a:r>
            <a:r>
              <a:rPr lang="en-AU" i="1" smtClean="0">
                <a:solidFill>
                  <a:srgbClr val="000000"/>
                </a:solidFill>
                <a:latin typeface="Times New Roman"/>
                <a:ea typeface="Times New Roman"/>
              </a:rPr>
              <a:t>                   1          2        3       </a:t>
            </a:r>
            <a:endParaRPr lang="en-US">
              <a:effectLst/>
              <a:latin typeface="Times New Roman"/>
              <a:ea typeface="Calibri"/>
            </a:endParaRPr>
          </a:p>
        </p:txBody>
      </p:sp>
      <p:pic>
        <p:nvPicPr>
          <p:cNvPr id="6" name="1 VO TAY M NHE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0952" y="4293096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168" y="6165304"/>
            <a:ext cx="612576" cy="49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771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Administrator\Desktop\2021-06-17_05165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44824"/>
            <a:ext cx="9036496" cy="1497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83568" y="476672"/>
            <a:ext cx="75280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Times New Roman"/>
                <a:ea typeface="Times New Roman"/>
              </a:rPr>
              <a:t>Thực hiện vỗ tay mạnh nhẹ </a:t>
            </a:r>
            <a:r>
              <a:rPr lang="en-US" sz="3200">
                <a:solidFill>
                  <a:srgbClr val="FF0000"/>
                </a:solidFill>
                <a:latin typeface="Times New Roman"/>
                <a:ea typeface="Times New Roman"/>
              </a:rPr>
              <a:t>ở các hình thức </a:t>
            </a:r>
            <a:endParaRPr lang="en-US" sz="32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679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47" y="0"/>
            <a:ext cx="1266014" cy="101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64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108" y="-169500"/>
            <a:ext cx="1148327" cy="1148327"/>
          </a:xfrm>
          <a:prstGeom prst="rect">
            <a:avLst/>
          </a:prstGeom>
        </p:spPr>
      </p:pic>
      <p:pic>
        <p:nvPicPr>
          <p:cNvPr id="6" name="DAN NHAC TROG VUON BEAT THEO SAC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9840" y="5678016"/>
            <a:ext cx="609600" cy="609600"/>
          </a:xfrm>
          <a:prstGeom prst="rect">
            <a:avLst/>
          </a:prstGeom>
        </p:spPr>
      </p:pic>
      <p:pic>
        <p:nvPicPr>
          <p:cNvPr id="2" name="ĐỌC NHẠC - BÀI SỐ 1 - CĐ1 00_00_07-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39952" y="11967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0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98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7544" y="1052736"/>
            <a:ext cx="48245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4000" b="1" smtClean="0">
                <a:solidFill>
                  <a:srgbClr val="FF0000"/>
                </a:solidFill>
                <a:latin typeface="Times New Roman"/>
              </a:rPr>
              <a:t>Lớp hát lại bài Dàn nhạc trong vườn?</a:t>
            </a:r>
            <a:endParaRPr lang="en-US" sz="400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99792" y="3793203"/>
            <a:ext cx="33842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b="1" err="1" smtClean="0">
                <a:solidFill>
                  <a:srgbClr val="000000"/>
                </a:solidFill>
                <a:latin typeface="Times New Roman"/>
              </a:rPr>
              <a:t>Giới</a:t>
            </a:r>
            <a:r>
              <a:rPr lang="en-AU" sz="3200" b="1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AU" sz="3200" b="1" err="1" smtClean="0">
                <a:solidFill>
                  <a:srgbClr val="000000"/>
                </a:solidFill>
                <a:latin typeface="Times New Roman"/>
              </a:rPr>
              <a:t>thiệu</a:t>
            </a:r>
            <a:r>
              <a:rPr lang="en-AU" sz="3200" b="1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AU" sz="3200" b="1" err="1" smtClean="0">
                <a:solidFill>
                  <a:srgbClr val="000000"/>
                </a:solidFill>
                <a:latin typeface="Times New Roman"/>
              </a:rPr>
              <a:t>bài</a:t>
            </a:r>
            <a:r>
              <a:rPr lang="en-AU" sz="3200" b="1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AU" sz="3200" b="1" err="1" smtClean="0">
                <a:solidFill>
                  <a:srgbClr val="000000"/>
                </a:solidFill>
                <a:latin typeface="Times New Roman"/>
              </a:rPr>
              <a:t>mới</a:t>
            </a:r>
            <a:endParaRPr lang="en-US" sz="32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016" y="6381328"/>
            <a:ext cx="612576" cy="491108"/>
          </a:xfrm>
          <a:prstGeom prst="rect">
            <a:avLst/>
          </a:prstGeom>
        </p:spPr>
      </p:pic>
      <p:pic>
        <p:nvPicPr>
          <p:cNvPr id="2" name="DAN NHAC TROG VUON BEAT THEO SAC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34722" y="2514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379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288" y="908720"/>
            <a:ext cx="4919712" cy="58928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436096" y="5445224"/>
            <a:ext cx="3249608" cy="9050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>
                <a:solidFill>
                  <a:srgbClr val="002060"/>
                </a:solidFill>
                <a:latin typeface="Times New Roman"/>
                <a:ea typeface="Arial"/>
              </a:rPr>
              <a:t>KHỞI ĐỘNG</a:t>
            </a:r>
            <a:endParaRPr lang="en-US" sz="4000">
              <a:solidFill>
                <a:srgbClr val="002060"/>
              </a:solidFill>
              <a:effectLst/>
              <a:latin typeface="Times New Roman"/>
              <a:ea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22820" y="554285"/>
            <a:ext cx="5890964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smtClean="0">
                <a:latin typeface="Times New Roman"/>
                <a:ea typeface="Times New Roman"/>
              </a:rPr>
              <a:t>–  </a:t>
            </a:r>
            <a:r>
              <a:rPr lang="en-US" sz="2800">
                <a:latin typeface="Times New Roman"/>
                <a:ea typeface="Times New Roman"/>
              </a:rPr>
              <a:t>6 HS đóng vai các bạn Đô, Rê, Mi, Pha, Son</a:t>
            </a:r>
            <a:r>
              <a:rPr lang="en-US" sz="2800" smtClean="0">
                <a:latin typeface="Times New Roman"/>
                <a:ea typeface="Times New Roman"/>
              </a:rPr>
              <a:t>, </a:t>
            </a:r>
            <a:r>
              <a:rPr lang="en-US" sz="2800">
                <a:latin typeface="Times New Roman"/>
                <a:ea typeface="Times New Roman"/>
              </a:rPr>
              <a:t>1 HS làm </a:t>
            </a:r>
            <a:r>
              <a:rPr lang="en-US" sz="2800" smtClean="0">
                <a:latin typeface="Times New Roman"/>
                <a:ea typeface="Times New Roman"/>
              </a:rPr>
              <a:t>MC. MC giới </a:t>
            </a:r>
            <a:r>
              <a:rPr lang="en-US" sz="2800">
                <a:latin typeface="Times New Roman"/>
                <a:ea typeface="Times New Roman"/>
              </a:rPr>
              <a:t>thiệu 5 bạn thân quen đã học ở lớp 1 tương ứng với Đô, Rê, Mi, Pha, Son</a:t>
            </a:r>
            <a:r>
              <a:rPr lang="en-US" sz="2800" smtClean="0">
                <a:latin typeface="Times New Roman"/>
                <a:ea typeface="Times New Roman"/>
              </a:rPr>
              <a:t>.</a:t>
            </a:r>
          </a:p>
          <a:p>
            <a:r>
              <a:rPr lang="en-US" sz="2800" smtClean="0">
                <a:latin typeface="Times New Roman"/>
                <a:ea typeface="Times New Roman"/>
              </a:rPr>
              <a:t> +MC </a:t>
            </a:r>
            <a:r>
              <a:rPr lang="en-US" sz="2800">
                <a:latin typeface="Times New Roman"/>
                <a:ea typeface="Times New Roman"/>
              </a:rPr>
              <a:t>giới thiệu từng </a:t>
            </a:r>
            <a:r>
              <a:rPr lang="en-US" sz="2800" smtClean="0">
                <a:latin typeface="Times New Roman"/>
                <a:ea typeface="Times New Roman"/>
              </a:rPr>
              <a:t>bạn “Sau đây là Bạn “Đô…Sol” Từng bạn đứng lên 1 bước và làm kí </a:t>
            </a:r>
            <a:r>
              <a:rPr lang="en-US" sz="2800">
                <a:latin typeface="Times New Roman"/>
                <a:ea typeface="Times New Roman"/>
              </a:rPr>
              <a:t>hiệu bàn </a:t>
            </a:r>
            <a:r>
              <a:rPr lang="en-US" sz="2800" smtClean="0">
                <a:latin typeface="Times New Roman"/>
                <a:ea typeface="Times New Roman"/>
              </a:rPr>
              <a:t>tay,</a:t>
            </a:r>
          </a:p>
          <a:p>
            <a:r>
              <a:rPr lang="en-US" sz="2800">
                <a:latin typeface="Times New Roman"/>
                <a:ea typeface="Times New Roman"/>
              </a:rPr>
              <a:t>+</a:t>
            </a:r>
            <a:r>
              <a:rPr lang="en-US" sz="2800" smtClean="0">
                <a:latin typeface="Times New Roman"/>
                <a:ea typeface="Times New Roman"/>
              </a:rPr>
              <a:t>MC giới thiêu tiếp : “Cả lớp </a:t>
            </a:r>
            <a:r>
              <a:rPr lang="en-US" sz="2800">
                <a:latin typeface="Times New Roman"/>
                <a:ea typeface="Times New Roman"/>
              </a:rPr>
              <a:t>cùng nhau đọc </a:t>
            </a:r>
            <a:r>
              <a:rPr lang="en-US" sz="2800" smtClean="0">
                <a:latin typeface="Times New Roman"/>
                <a:ea typeface="Times New Roman"/>
              </a:rPr>
              <a:t>tên bạn  nốt này nào!” chỉ vào bất kỳ bạn </a:t>
            </a:r>
            <a:r>
              <a:rPr lang="en-US" sz="2800">
                <a:latin typeface="Times New Roman"/>
                <a:ea typeface="Times New Roman"/>
              </a:rPr>
              <a:t>nào </a:t>
            </a:r>
            <a:r>
              <a:rPr lang="en-US" sz="2800" smtClean="0">
                <a:latin typeface="Times New Roman"/>
                <a:ea typeface="Times New Roman"/>
              </a:rPr>
              <a:t>trong 5 bạn cũ cả lớp đọc tên bạn đó. Bạn nào Đọc </a:t>
            </a:r>
            <a:r>
              <a:rPr lang="en-US" sz="2800">
                <a:latin typeface="Times New Roman"/>
                <a:ea typeface="Times New Roman"/>
              </a:rPr>
              <a:t>nhầm sẽ phải lên thay </a:t>
            </a:r>
            <a:r>
              <a:rPr lang="en-US" sz="2800" smtClean="0">
                <a:latin typeface="Times New Roman"/>
                <a:ea typeface="Times New Roman"/>
              </a:rPr>
              <a:t>bạn đó</a:t>
            </a:r>
          </a:p>
          <a:p>
            <a:r>
              <a:rPr lang="en-US" sz="2800" smtClean="0">
                <a:latin typeface="Times New Roman"/>
              </a:rPr>
              <a:t>+Mc hỏi tiếp: Bạn thứ 6 tên gì?</a:t>
            </a:r>
          </a:p>
          <a:p>
            <a:r>
              <a:rPr lang="en-US" sz="2400" smtClean="0">
                <a:latin typeface="Times New Roman"/>
              </a:rPr>
              <a:t>-Giới thiệu nốt La và giới thiệu bài mới</a:t>
            </a:r>
            <a:endParaRPr lang="en-US" sz="2400"/>
          </a:p>
        </p:txBody>
      </p:sp>
      <p:sp>
        <p:nvSpPr>
          <p:cNvPr id="7" name="Rectangle 6"/>
          <p:cNvSpPr/>
          <p:nvPr/>
        </p:nvSpPr>
        <p:spPr>
          <a:xfrm>
            <a:off x="2279892" y="-30490"/>
            <a:ext cx="43877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tabLst>
                <a:tab pos="101600" algn="l"/>
              </a:tabLst>
            </a:pPr>
            <a:r>
              <a:rPr lang="en-US" sz="3200" b="1">
                <a:solidFill>
                  <a:srgbClr val="FF0000"/>
                </a:solidFill>
                <a:latin typeface="Times New Roman"/>
                <a:ea typeface="Arial"/>
              </a:rPr>
              <a:t>Trò chơi: </a:t>
            </a:r>
            <a:r>
              <a:rPr lang="en-US" sz="3200" b="1" i="1">
                <a:solidFill>
                  <a:srgbClr val="FF0000"/>
                </a:solidFill>
                <a:latin typeface="Times New Roman"/>
                <a:ea typeface="Arial"/>
              </a:rPr>
              <a:t>Ai nhớ tài hơn</a:t>
            </a:r>
            <a:endParaRPr lang="en-US" sz="3200">
              <a:solidFill>
                <a:srgbClr val="FF0000"/>
              </a:solidFill>
              <a:latin typeface="Times New Roman"/>
              <a:ea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424" y="6297806"/>
            <a:ext cx="612576" cy="49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612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" y="980728"/>
            <a:ext cx="9143999" cy="55172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504" y="166328"/>
            <a:ext cx="7992888" cy="234888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3600" b="1" smtClean="0">
                <a:solidFill>
                  <a:srgbClr val="002060"/>
                </a:solidFill>
              </a:rPr>
              <a:t>ÂM NHẠC LỚP 2</a:t>
            </a:r>
            <a:endParaRPr lang="en-US" sz="3600" b="1"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604" y="980728"/>
            <a:ext cx="1394687" cy="139468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490145" y="4099384"/>
            <a:ext cx="1947393" cy="9863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AU" sz="4400" b="1">
                <a:solidFill>
                  <a:srgbClr val="FF0000"/>
                </a:solidFill>
                <a:latin typeface="Times New Roman"/>
                <a:ea typeface="Times New Roman"/>
              </a:rPr>
              <a:t>TIẾT 3</a:t>
            </a:r>
          </a:p>
        </p:txBody>
      </p:sp>
      <p:sp>
        <p:nvSpPr>
          <p:cNvPr id="8" name="Rectangle 7"/>
          <p:cNvSpPr/>
          <p:nvPr/>
        </p:nvSpPr>
        <p:spPr>
          <a:xfrm>
            <a:off x="2288730" y="5401319"/>
            <a:ext cx="48141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Times New Roman"/>
                <a:ea typeface="Calibri"/>
              </a:rPr>
              <a:t>ĐỌC NHẠC BÀI SỐ 1</a:t>
            </a:r>
            <a:r>
              <a:rPr lang="en-US" sz="3600" smtClean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endParaRPr lang="en-US" sz="360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226789"/>
            <a:ext cx="306288" cy="24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31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1556791"/>
            <a:ext cx="9036496" cy="522932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90104" y="836712"/>
            <a:ext cx="66967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600" smtClean="0">
                <a:solidFill>
                  <a:srgbClr val="FF0000"/>
                </a:solidFill>
                <a:latin typeface="Times New Roman"/>
                <a:ea typeface="Calibri"/>
              </a:rPr>
              <a:t>Đọc mẫu và HD HS đọc </a:t>
            </a:r>
            <a:r>
              <a:rPr lang="en-US" sz="3600">
                <a:solidFill>
                  <a:srgbClr val="FF0000"/>
                </a:solidFill>
                <a:latin typeface="Times New Roman"/>
                <a:ea typeface="Calibri"/>
              </a:rPr>
              <a:t>cao độ </a:t>
            </a:r>
            <a:r>
              <a:rPr lang="en-US" sz="3600" smtClean="0">
                <a:solidFill>
                  <a:srgbClr val="FF0000"/>
                </a:solidFill>
                <a:latin typeface="Times New Roman"/>
                <a:ea typeface="Calibri"/>
              </a:rPr>
              <a:t>6 </a:t>
            </a:r>
            <a:r>
              <a:rPr lang="en-US" sz="3600">
                <a:solidFill>
                  <a:srgbClr val="FF0000"/>
                </a:solidFill>
                <a:latin typeface="Times New Roman"/>
                <a:ea typeface="Calibri"/>
              </a:rPr>
              <a:t>nốt Đồ-rê-mi-pha-sol-la</a:t>
            </a:r>
            <a:endParaRPr lang="en-US" sz="3600">
              <a:solidFill>
                <a:srgbClr val="FF0000"/>
              </a:solidFill>
              <a:effectLst/>
              <a:latin typeface="Times New Roman"/>
              <a:ea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85504" y="5589240"/>
            <a:ext cx="58326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b="1" smtClean="0">
                <a:latin typeface="Times New Roman"/>
                <a:ea typeface="Calibri"/>
              </a:rPr>
              <a:t>+</a:t>
            </a:r>
            <a:r>
              <a:rPr lang="en-US" sz="3200" b="1">
                <a:latin typeface="Times New Roman"/>
                <a:ea typeface="Calibri"/>
              </a:rPr>
              <a:t>Giới thiệu và nghe đọc mẫu.</a:t>
            </a:r>
            <a:endParaRPr lang="en-US" sz="3200">
              <a:effectLst/>
              <a:latin typeface="Times New Roman"/>
              <a:ea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83768" y="-148879"/>
            <a:ext cx="3223959" cy="9855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4400" b="1">
                <a:solidFill>
                  <a:srgbClr val="002060"/>
                </a:solidFill>
                <a:latin typeface="Arial"/>
                <a:ea typeface="Arial"/>
              </a:rPr>
              <a:t>KHÁM PHÁ</a:t>
            </a:r>
            <a:endParaRPr lang="en-US" sz="4400">
              <a:solidFill>
                <a:srgbClr val="002060"/>
              </a:solidFill>
              <a:latin typeface="Times New Roman"/>
              <a:ea typeface="Calibri"/>
            </a:endParaRPr>
          </a:p>
        </p:txBody>
      </p:sp>
      <p:pic>
        <p:nvPicPr>
          <p:cNvPr id="9" name="LCD not tron DRMS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91680" y="2636912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408" y="6295012"/>
            <a:ext cx="612576" cy="49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046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9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9592" y="3167390"/>
            <a:ext cx="7560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</a:rPr>
              <a:t>-Đọc mẫu và HD HS đọc tên nốt nhạc từng câu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344" y="10934"/>
            <a:ext cx="1187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smtClean="0">
                <a:solidFill>
                  <a:srgbClr val="FF0000"/>
                </a:solidFill>
              </a:rPr>
              <a:t>CÂU 1</a:t>
            </a:r>
            <a:endParaRPr lang="en-US" sz="2800" b="1" i="1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196752"/>
            <a:ext cx="1187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smtClean="0">
                <a:solidFill>
                  <a:srgbClr val="FF0000"/>
                </a:solidFill>
              </a:rPr>
              <a:t>CÂU 2</a:t>
            </a:r>
            <a:endParaRPr lang="en-US" sz="2800" b="1" i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292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106839"/>
            <a:ext cx="8568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-Đọc mẫu và dạy HS đọc nhạc từng câu có cao độ</a:t>
            </a:r>
            <a:endParaRPr lang="en-US" sz="320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" y="1772815"/>
            <a:ext cx="9139932" cy="15121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20182" y="1003374"/>
            <a:ext cx="19077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smtClean="0">
                <a:solidFill>
                  <a:srgbClr val="FF0000"/>
                </a:solidFill>
              </a:rPr>
              <a:t>CÂU 1</a:t>
            </a:r>
            <a:endParaRPr lang="en-US" sz="4400" b="1" i="1">
              <a:solidFill>
                <a:srgbClr val="FF0000"/>
              </a:solidFill>
            </a:endParaRPr>
          </a:p>
        </p:txBody>
      </p:sp>
      <p:pic>
        <p:nvPicPr>
          <p:cNvPr id="8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342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779912" y="404664"/>
            <a:ext cx="19077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smtClean="0">
                <a:solidFill>
                  <a:srgbClr val="FF0000"/>
                </a:solidFill>
              </a:rPr>
              <a:t>CÂU 2</a:t>
            </a:r>
            <a:endParaRPr lang="en-US" sz="4400" b="1" i="1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0808"/>
            <a:ext cx="9144000" cy="1533128"/>
          </a:xfrm>
          <a:prstGeom prst="rect">
            <a:avLst/>
          </a:prstGeom>
        </p:spPr>
      </p:pic>
      <p:pic>
        <p:nvPicPr>
          <p:cNvPr id="3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165304"/>
            <a:ext cx="612576" cy="49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059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" y="1412776"/>
            <a:ext cx="9139932" cy="10081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66" y="2996952"/>
            <a:ext cx="9144000" cy="102907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59632" y="404664"/>
            <a:ext cx="72010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smtClean="0">
                <a:solidFill>
                  <a:srgbClr val="FF0000"/>
                </a:solidFill>
                <a:latin typeface="Times New Roman"/>
                <a:ea typeface="Calibri"/>
              </a:rPr>
              <a:t>-Đọc CẢ BÀI với </a:t>
            </a:r>
            <a:r>
              <a:rPr lang="en-US" sz="4000">
                <a:solidFill>
                  <a:srgbClr val="FF0000"/>
                </a:solidFill>
                <a:latin typeface="Times New Roman"/>
                <a:ea typeface="Calibri"/>
              </a:rPr>
              <a:t>nhiều hình thức</a:t>
            </a:r>
            <a:endParaRPr lang="en-US" sz="4000">
              <a:solidFill>
                <a:srgbClr val="FF0000"/>
              </a:solidFill>
            </a:endParaRPr>
          </a:p>
        </p:txBody>
      </p:sp>
      <p:pic>
        <p:nvPicPr>
          <p:cNvPr id="6" name="DOC NHAC CA B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2040" y="4653136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165304"/>
            <a:ext cx="612576" cy="49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942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848</TotalTime>
  <Words>430</Words>
  <Application>Microsoft Office PowerPoint</Application>
  <PresentationFormat>On-screen Show (4:3)</PresentationFormat>
  <Paragraphs>38</Paragraphs>
  <Slides>18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Times New Roman</vt:lpstr>
      <vt:lpstr>Office Theme</vt:lpstr>
      <vt:lpstr>2_Office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155</cp:revision>
  <dcterms:created xsi:type="dcterms:W3CDTF">2021-05-09T14:16:54Z</dcterms:created>
  <dcterms:modified xsi:type="dcterms:W3CDTF">2024-09-25T01:51:28Z</dcterms:modified>
</cp:coreProperties>
</file>