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udio/unknown"/>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6" r:id="rId2"/>
    <p:sldId id="272" r:id="rId3"/>
    <p:sldId id="432" r:id="rId4"/>
    <p:sldId id="441" r:id="rId5"/>
    <p:sldId id="442" r:id="rId6"/>
    <p:sldId id="314" r:id="rId7"/>
    <p:sldId id="317" r:id="rId8"/>
    <p:sldId id="443" r:id="rId9"/>
    <p:sldId id="444" r:id="rId10"/>
    <p:sldId id="278" r:id="rId11"/>
    <p:sldId id="445" r:id="rId12"/>
    <p:sldId id="431"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0000CC"/>
    <a:srgbClr val="DDEDD8"/>
    <a:srgbClr val="E86B0F"/>
    <a:srgbClr val="FF0066"/>
    <a:srgbClr val="FEEBBD"/>
    <a:srgbClr val="0000FF"/>
    <a:srgbClr val="FF7C80"/>
    <a:srgbClr val="FF6600"/>
    <a:srgbClr val="66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1E6A2-F23D-48C7-A7C7-9974AA837A37}" v="11" dt="2022-08-27T21:51:12.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76" autoAdjust="0"/>
    <p:restoredTop sz="99274" autoAdjust="0"/>
  </p:normalViewPr>
  <p:slideViewPr>
    <p:cSldViewPr>
      <p:cViewPr varScale="1">
        <p:scale>
          <a:sx n="54" d="100"/>
          <a:sy n="54" d="100"/>
        </p:scale>
        <p:origin x="-564"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xmlns=""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xmlns=""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xmlns=""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xmlns=""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xmlns=""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xmlns=""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xmlns=""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xmlns=""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xmlns=""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xmlns=""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xmlns=""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xmlns=""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18.pn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18.pn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203462" y="266702"/>
            <a:ext cx="10024533" cy="678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43561" tIns="71780" rIns="143561" bIns="7178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467" b="1" dirty="0">
                <a:solidFill>
                  <a:srgbClr val="FF0066"/>
                </a:solidFill>
                <a:latin typeface="Times New Roman" pitchFamily="18" charset="0"/>
              </a:rPr>
              <a:t>TRƯỜNG TIỂU HỌC </a:t>
            </a:r>
            <a:r>
              <a:rPr lang="vi-VN" altLang="en-US" sz="3467" b="1" dirty="0">
                <a:solidFill>
                  <a:srgbClr val="FF0066"/>
                </a:solidFill>
                <a:latin typeface="Times New Roman" pitchFamily="18" charset="0"/>
              </a:rPr>
              <a:t>HOẰNG LONG</a:t>
            </a:r>
            <a:endParaRPr lang="en-US" altLang="en-US" sz="3467" b="1" dirty="0">
              <a:solidFill>
                <a:srgbClr val="FF0066"/>
              </a:solidFill>
              <a:latin typeface="Times New Roman" pitchFamily="18" charset="0"/>
            </a:endParaRPr>
          </a:p>
        </p:txBody>
      </p:sp>
      <p:cxnSp>
        <p:nvCxnSpPr>
          <p:cNvPr id="26" name="Straight Connector 25"/>
          <p:cNvCxnSpPr/>
          <p:nvPr/>
        </p:nvCxnSpPr>
        <p:spPr>
          <a:xfrm flipV="1">
            <a:off x="5411246" y="990600"/>
            <a:ext cx="597827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5218" y="1129028"/>
            <a:ext cx="49467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3712391" y="4115408"/>
            <a:ext cx="9006676" cy="2331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561" tIns="71780" rIns="143561" bIns="717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798"/>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798"/>
              </a:spcBef>
              <a:defRPr/>
            </a:pPr>
            <a:r>
              <a:rPr lang="en-US" sz="4356" b="1" dirty="0">
                <a:solidFill>
                  <a:srgbClr val="FF0000"/>
                </a:solidFill>
                <a:latin typeface="Times New Roman" panose="02020603050405020304" pitchFamily="18" charset="0"/>
                <a:ea typeface="+mj-ea"/>
                <a:cs typeface="Times New Roman" panose="02020603050405020304" pitchFamily="18" charset="0"/>
              </a:rPr>
              <a:t>BÀI </a:t>
            </a:r>
            <a:r>
              <a:rPr lang="vi-VN" sz="4356" b="1" dirty="0">
                <a:solidFill>
                  <a:srgbClr val="FF0000"/>
                </a:solidFill>
                <a:latin typeface="Times New Roman" panose="02020603050405020304" pitchFamily="18" charset="0"/>
                <a:ea typeface="+mj-ea"/>
                <a:cs typeface="Times New Roman" panose="02020603050405020304" pitchFamily="18" charset="0"/>
              </a:rPr>
              <a:t>16</a:t>
            </a:r>
            <a:r>
              <a:rPr lang="en-US" sz="4356" b="1" dirty="0">
                <a:solidFill>
                  <a:srgbClr val="FF0000"/>
                </a:solidFill>
                <a:latin typeface="Times New Roman" panose="02020603050405020304" pitchFamily="18" charset="0"/>
                <a:ea typeface="+mj-ea"/>
                <a:cs typeface="Times New Roman" panose="02020603050405020304" pitchFamily="18" charset="0"/>
              </a:rPr>
              <a:t>: CƠ QUAN TUẦN HOÀN</a:t>
            </a:r>
            <a:br>
              <a:rPr lang="en-US" sz="4356" b="1" dirty="0">
                <a:solidFill>
                  <a:srgbClr val="FF0000"/>
                </a:solidFill>
                <a:latin typeface="Times New Roman" panose="02020603050405020304" pitchFamily="18" charset="0"/>
                <a:ea typeface="+mj-ea"/>
                <a:cs typeface="Times New Roman" panose="02020603050405020304" pitchFamily="18" charset="0"/>
              </a:rPr>
            </a:br>
            <a:r>
              <a:rPr lang="en-US" sz="4356" b="1" dirty="0">
                <a:solidFill>
                  <a:srgbClr val="FF0000"/>
                </a:solidFill>
                <a:latin typeface="Times New Roman" panose="02020603050405020304" pitchFamily="18" charset="0"/>
                <a:ea typeface="+mj-ea"/>
                <a:cs typeface="Times New Roman" panose="02020603050405020304" pitchFamily="18" charset="0"/>
              </a:rPr>
              <a:t>(TIẾT 1)</a:t>
            </a:r>
            <a:endParaRPr lang="en-US" sz="542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391793" y="7239019"/>
            <a:ext cx="7556553" cy="993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561" tIns="71780" rIns="143561" bIns="7178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756" b="1" i="1" dirty="0" err="1">
                <a:solidFill>
                  <a:srgbClr val="0000CC"/>
                </a:solidFill>
                <a:latin typeface="Times New Roman" pitchFamily="18" charset="0"/>
              </a:rPr>
              <a:t>Giáo</a:t>
            </a:r>
            <a:r>
              <a:rPr lang="en-US" altLang="en-US" sz="2756" b="1" i="1" dirty="0">
                <a:solidFill>
                  <a:srgbClr val="0000CC"/>
                </a:solidFill>
                <a:latin typeface="Times New Roman" pitchFamily="18" charset="0"/>
              </a:rPr>
              <a:t> </a:t>
            </a:r>
            <a:r>
              <a:rPr lang="en-US" altLang="en-US" sz="2756" b="1" i="1" dirty="0" err="1">
                <a:solidFill>
                  <a:srgbClr val="0000CC"/>
                </a:solidFill>
                <a:latin typeface="Times New Roman" pitchFamily="18" charset="0"/>
              </a:rPr>
              <a:t>viên</a:t>
            </a:r>
            <a:r>
              <a:rPr lang="en-US" altLang="en-US" sz="2756" b="1" i="1" dirty="0">
                <a:solidFill>
                  <a:srgbClr val="0000CC"/>
                </a:solidFill>
                <a:latin typeface="Times New Roman" pitchFamily="18" charset="0"/>
              </a:rPr>
              <a:t>:</a:t>
            </a:r>
            <a:r>
              <a:rPr lang="vi-VN" altLang="en-US" sz="2756" b="1" i="1" dirty="0">
                <a:solidFill>
                  <a:srgbClr val="0000CC"/>
                </a:solidFill>
                <a:latin typeface="Times New Roman" pitchFamily="18" charset="0"/>
              </a:rPr>
              <a:t> Lê Bích Sáu</a:t>
            </a:r>
            <a:endParaRPr lang="en-US" altLang="en-US" sz="2756" b="1" i="1" dirty="0">
              <a:solidFill>
                <a:srgbClr val="0000CC"/>
              </a:solidFill>
              <a:latin typeface="Times New Roman" pitchFamily="18" charset="0"/>
            </a:endParaRPr>
          </a:p>
          <a:p>
            <a:pPr algn="ctr" eaLnBrk="1" hangingPunct="1"/>
            <a:r>
              <a:rPr lang="en-US" altLang="en-US" sz="2756" b="1" i="1" dirty="0" err="1">
                <a:solidFill>
                  <a:srgbClr val="0000CC"/>
                </a:solidFill>
                <a:latin typeface="Times New Roman" pitchFamily="18" charset="0"/>
              </a:rPr>
              <a:t>Lớp</a:t>
            </a:r>
            <a:r>
              <a:rPr lang="en-US" altLang="en-US" sz="2756" b="1" i="1" dirty="0">
                <a:solidFill>
                  <a:srgbClr val="0000CC"/>
                </a:solidFill>
                <a:latin typeface="Times New Roman" pitchFamily="18" charset="0"/>
              </a:rPr>
              <a:t>:  3</a:t>
            </a:r>
            <a:r>
              <a:rPr lang="vi-VN" altLang="en-US" sz="2756" b="1" i="1" dirty="0">
                <a:solidFill>
                  <a:srgbClr val="0000CC"/>
                </a:solidFill>
                <a:latin typeface="Times New Roman" pitchFamily="18" charset="0"/>
              </a:rPr>
              <a:t>B</a:t>
            </a:r>
            <a:endParaRPr lang="en-US" altLang="en-US" sz="2756" b="1" i="1" dirty="0">
              <a:solidFill>
                <a:srgbClr val="0000CC"/>
              </a:solidFill>
              <a:latin typeface="Times New Roman" pitchFamily="18" charset="0"/>
            </a:endParaRPr>
          </a:p>
        </p:txBody>
      </p:sp>
      <p:pic>
        <p:nvPicPr>
          <p:cNvPr id="30" name="Picture 22" descr="bd21315_"/>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73488" y="6479383"/>
            <a:ext cx="5608965"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Text Box 17"/>
          <p:cNvSpPr txBox="1">
            <a:spLocks noChangeArrowheads="1"/>
          </p:cNvSpPr>
          <p:nvPr/>
        </p:nvSpPr>
        <p:spPr bwMode="auto">
          <a:xfrm>
            <a:off x="1897843" y="1702754"/>
            <a:ext cx="12130960" cy="1978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561" tIns="71780" rIns="143561" bIns="717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5956" b="1" dirty="0">
                <a:solidFill>
                  <a:srgbClr val="0000CC"/>
                </a:solidFill>
                <a:effectLst>
                  <a:outerShdw blurRad="38100" dist="38100" dir="2700000" algn="tl">
                    <a:srgbClr val="000000">
                      <a:alpha val="43137"/>
                    </a:srgbClr>
                  </a:outerShdw>
                </a:effectLst>
                <a:latin typeface="Times New Roman" pitchFamily="18" charset="0"/>
              </a:rPr>
              <a:t>CHÀO MỪNG </a:t>
            </a:r>
            <a:r>
              <a:rPr lang="vi-VN" sz="5956" b="1" dirty="0">
                <a:solidFill>
                  <a:srgbClr val="0000CC"/>
                </a:solidFill>
                <a:effectLst>
                  <a:outerShdw blurRad="38100" dist="38100" dir="2700000" algn="tl">
                    <a:srgbClr val="000000">
                      <a:alpha val="43137"/>
                    </a:srgbClr>
                  </a:outerShdw>
                </a:effectLst>
                <a:latin typeface="Times New Roman" pitchFamily="18" charset="0"/>
              </a:rPr>
              <a:t>CÁC</a:t>
            </a:r>
            <a:r>
              <a:rPr lang="en-US" sz="5956" b="1" dirty="0">
                <a:solidFill>
                  <a:srgbClr val="0000CC"/>
                </a:solidFill>
                <a:effectLst>
                  <a:outerShdw blurRad="38100" dist="38100" dir="2700000" algn="tl">
                    <a:srgbClr val="000000">
                      <a:alpha val="43137"/>
                    </a:srgbClr>
                  </a:outerShdw>
                </a:effectLst>
                <a:latin typeface="Times New Roman" pitchFamily="18" charset="0"/>
              </a:rPr>
              <a:t> THẦY CÔ</a:t>
            </a:r>
          </a:p>
          <a:p>
            <a:pPr algn="ctr" eaLnBrk="1" hangingPunct="1">
              <a:defRPr/>
            </a:pPr>
            <a:r>
              <a:rPr lang="en-US" sz="5956"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9961410">
            <a:off x="13940555" y="388164"/>
            <a:ext cx="1195642" cy="1561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rot="417220" flipH="1">
            <a:off x="2336280" y="6922251"/>
            <a:ext cx="1109079" cy="807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82500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4"/>
          <p:cNvGrpSpPr/>
          <p:nvPr/>
        </p:nvGrpSpPr>
        <p:grpSpPr>
          <a:xfrm>
            <a:off x="484452" y="440267"/>
            <a:ext cx="15375467" cy="8195732"/>
            <a:chOff x="23118" y="0"/>
            <a:chExt cx="5085978" cy="2311400"/>
          </a:xfrm>
        </p:grpSpPr>
        <p:sp>
          <p:nvSpPr>
            <p:cNvPr id="36" name="Freeform 5"/>
            <p:cNvSpPr/>
            <p:nvPr/>
          </p:nvSpPr>
          <p:spPr>
            <a:xfrm>
              <a:off x="23118" y="0"/>
              <a:ext cx="5085978" cy="2311400"/>
            </a:xfrm>
            <a:custGeom>
              <a:avLst/>
              <a:gdLst/>
              <a:ahLst/>
              <a:cxnLst/>
              <a:rect l="l" t="t" r="r" b="b"/>
              <a:pathLst>
                <a:path w="5085978" h="2311400">
                  <a:moveTo>
                    <a:pt x="4781178" y="0"/>
                  </a:moveTo>
                  <a:lnTo>
                    <a:pt x="304800" y="0"/>
                  </a:lnTo>
                  <a:cubicBezTo>
                    <a:pt x="135890" y="0"/>
                    <a:pt x="0" y="135890"/>
                    <a:pt x="0" y="304800"/>
                  </a:cubicBezTo>
                  <a:lnTo>
                    <a:pt x="0" y="2006600"/>
                  </a:lnTo>
                  <a:cubicBezTo>
                    <a:pt x="0" y="2175510"/>
                    <a:pt x="135890" y="2311400"/>
                    <a:pt x="304800" y="2311400"/>
                  </a:cubicBezTo>
                  <a:lnTo>
                    <a:pt x="4781178" y="2311400"/>
                  </a:lnTo>
                  <a:cubicBezTo>
                    <a:pt x="4950088" y="2311400"/>
                    <a:pt x="5085978" y="2175510"/>
                    <a:pt x="5085978" y="2006600"/>
                  </a:cubicBezTo>
                  <a:lnTo>
                    <a:pt x="5085978" y="304800"/>
                  </a:lnTo>
                  <a:cubicBezTo>
                    <a:pt x="5085978" y="135890"/>
                    <a:pt x="4950088" y="0"/>
                    <a:pt x="4781178" y="0"/>
                  </a:cubicBezTo>
                  <a:close/>
                </a:path>
              </a:pathLst>
            </a:custGeom>
            <a:solidFill>
              <a:srgbClr val="FFFAF2"/>
            </a:solidFill>
          </p:spPr>
        </p:sp>
      </p:grpSp>
      <p:sp>
        <p:nvSpPr>
          <p:cNvPr id="37" name="TextBox 36"/>
          <p:cNvSpPr txBox="1"/>
          <p:nvPr/>
        </p:nvSpPr>
        <p:spPr>
          <a:xfrm>
            <a:off x="416719" y="275426"/>
            <a:ext cx="15375467" cy="830997"/>
          </a:xfrm>
          <a:prstGeom prst="rect">
            <a:avLst/>
          </a:prstGeom>
          <a:noFill/>
        </p:spPr>
        <p:txBody>
          <a:bodyPr wrap="square" rtlCol="0">
            <a:spAutoFit/>
          </a:bodyPr>
          <a:lstStyle/>
          <a:p>
            <a:pPr algn="ctr"/>
            <a:r>
              <a:rPr lang="en-US" sz="4800" b="1" dirty="0" err="1">
                <a:latin typeface="Times New Roman" pitchFamily="18" charset="0"/>
                <a:cs typeface="Times New Roman" pitchFamily="18" charset="0"/>
              </a:rPr>
              <a:t>Thảo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luận</a:t>
            </a:r>
            <a:endParaRPr lang="en-US" sz="4800" b="1"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34091" t="20907" r="26515" b="4967"/>
          <a:stretch/>
        </p:blipFill>
        <p:spPr>
          <a:xfrm>
            <a:off x="517551" y="3743713"/>
            <a:ext cx="4249393" cy="3555176"/>
          </a:xfrm>
          <a:prstGeom prst="rect">
            <a:avLst/>
          </a:prstGeom>
        </p:spPr>
      </p:pic>
      <p:sp>
        <p:nvSpPr>
          <p:cNvPr id="8" name="Rounded Rectangle 7"/>
          <p:cNvSpPr/>
          <p:nvPr/>
        </p:nvSpPr>
        <p:spPr>
          <a:xfrm>
            <a:off x="4896177" y="1271264"/>
            <a:ext cx="10886075" cy="2710490"/>
          </a:xfrm>
          <a:prstGeom prst="roundRect">
            <a:avLst/>
          </a:prstGeom>
          <a:solidFill>
            <a:schemeClr val="bg1"/>
          </a:solidFill>
          <a:ln w="5715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111" dirty="0">
                <a:solidFill>
                  <a:schemeClr val="tx1"/>
                </a:solidFill>
                <a:latin typeface="Arial" panose="020B0604020202020204" pitchFamily="34" charset="0"/>
                <a:cs typeface="Arial" panose="020B0604020202020204" pitchFamily="34" charset="0"/>
              </a:rPr>
              <a:t>-</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Khi</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vận</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động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nhẹ</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như</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đi</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bộ</a:t>
            </a:r>
            <a:r>
              <a:rPr lang="en-US" sz="3556" dirty="0">
                <a:solidFill>
                  <a:schemeClr val="tx1"/>
                </a:solidFill>
                <a:latin typeface="Times New Roman" pitchFamily="18" charset="0"/>
                <a:cs typeface="Times New Roman" pitchFamily="18" charset="0"/>
              </a:rPr>
              <a:t>), ta </a:t>
            </a:r>
            <a:r>
              <a:rPr lang="en-US" sz="3556" dirty="0" err="1">
                <a:solidFill>
                  <a:schemeClr val="tx1"/>
                </a:solidFill>
                <a:latin typeface="Times New Roman" pitchFamily="18" charset="0"/>
                <a:cs typeface="Times New Roman" pitchFamily="18" charset="0"/>
              </a:rPr>
              <a:t>thấy</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tim</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đập</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tương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đối</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chậm</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vì</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cơ</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thể</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chỉ</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cần</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một</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lượng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máu</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vừa</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phải</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là</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đủ</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cung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cấp</a:t>
            </a:r>
            <a:r>
              <a:rPr lang="en-US" sz="3556" dirty="0">
                <a:solidFill>
                  <a:schemeClr val="tx1"/>
                </a:solidFill>
                <a:latin typeface="Times New Roman" pitchFamily="18" charset="0"/>
                <a:cs typeface="Times New Roman" pitchFamily="18" charset="0"/>
              </a:rPr>
              <a:t> ô-xi </a:t>
            </a:r>
            <a:r>
              <a:rPr lang="en-US" sz="3556" dirty="0" err="1">
                <a:solidFill>
                  <a:schemeClr val="tx1"/>
                </a:solidFill>
                <a:latin typeface="Times New Roman" pitchFamily="18" charset="0"/>
                <a:cs typeface="Times New Roman" pitchFamily="18" charset="0"/>
              </a:rPr>
              <a:t>và</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chất</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dinh</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dưỡng</a:t>
            </a:r>
            <a:endParaRPr lang="en-US" sz="3556" dirty="0">
              <a:solidFill>
                <a:schemeClr val="tx1"/>
              </a:solidFill>
              <a:latin typeface="Times New Roman" pitchFamily="18" charset="0"/>
              <a:cs typeface="Times New Roman" pitchFamily="18" charset="0"/>
            </a:endParaRPr>
          </a:p>
        </p:txBody>
      </p:sp>
      <p:sp>
        <p:nvSpPr>
          <p:cNvPr id="15" name="Rounded Rectangle 7">
            <a:extLst>
              <a:ext uri="{FF2B5EF4-FFF2-40B4-BE49-F238E27FC236}">
                <a16:creationId xmlns:a16="http://schemas.microsoft.com/office/drawing/2014/main" xmlns="" id="{221D2809-1875-432A-8BF3-89E058E99450}"/>
              </a:ext>
            </a:extLst>
          </p:cNvPr>
          <p:cNvSpPr/>
          <p:nvPr/>
        </p:nvSpPr>
        <p:spPr>
          <a:xfrm>
            <a:off x="4971098" y="4337355"/>
            <a:ext cx="10953039" cy="4654245"/>
          </a:xfrm>
          <a:prstGeom prst="roundRect">
            <a:avLst/>
          </a:prstGeom>
          <a:solidFill>
            <a:schemeClr val="bg1"/>
          </a:solid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111" dirty="0">
                <a:solidFill>
                  <a:schemeClr val="tx1"/>
                </a:solidFill>
                <a:latin typeface="Arial" panose="020B0604020202020204" pitchFamily="34" charset="0"/>
                <a:cs typeface="Arial" panose="020B0604020202020204" pitchFamily="34" charset="0"/>
              </a:rPr>
              <a:t>- </a:t>
            </a:r>
            <a:r>
              <a:rPr lang="en-US" sz="3556" dirty="0" err="1">
                <a:solidFill>
                  <a:schemeClr val="tx1"/>
                </a:solidFill>
                <a:latin typeface="Times New Roman" pitchFamily="18" charset="0"/>
                <a:cs typeface="Times New Roman" pitchFamily="18" charset="0"/>
              </a:rPr>
              <a:t>Khi</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vận</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động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mạnh</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như</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chạy</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bộ</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cơ</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thể</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sẽ</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cần</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nhiều</a:t>
            </a:r>
            <a:r>
              <a:rPr lang="en-US" sz="3556" dirty="0">
                <a:solidFill>
                  <a:schemeClr val="tx1"/>
                </a:solidFill>
                <a:latin typeface="Times New Roman" pitchFamily="18" charset="0"/>
                <a:cs typeface="Times New Roman" pitchFamily="18" charset="0"/>
              </a:rPr>
              <a:t> ô-xi </a:t>
            </a:r>
            <a:r>
              <a:rPr lang="en-US" sz="3556" dirty="0" err="1">
                <a:solidFill>
                  <a:schemeClr val="tx1"/>
                </a:solidFill>
                <a:latin typeface="Times New Roman" pitchFamily="18" charset="0"/>
                <a:cs typeface="Times New Roman" pitchFamily="18" charset="0"/>
              </a:rPr>
              <a:t>và</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chất</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dinh</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dưỡng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hơn</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Vì</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vậy</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tim</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cũng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phải</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đập</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nhanh</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hơn</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và</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mạnh</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hơn</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để</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cung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cấp</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một</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lượng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máu</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nhiều</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hơn</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thì</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mới</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đáp</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ứng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được</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nhu</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cầu</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hoạt</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động</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của</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cơ</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thể</a:t>
            </a:r>
            <a:r>
              <a:rPr lang="en-US" sz="3556"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097797481"/>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err="1" smtClean="0">
                    <a:solidFill>
                      <a:srgbClr val="0000CC"/>
                    </a:solidFill>
                    <a:latin typeface="Times New Roman" panose="02020603050405020304" pitchFamily="18" charset="0"/>
                    <a:cs typeface="Times New Roman" pitchFamily="18" charset="0"/>
                  </a:rPr>
                  <a:t>Thứ</a:t>
                </a:r>
                <a:r>
                  <a:rPr lang="en-US" sz="3000" dirty="0" smtClean="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hai</a:t>
                </a:r>
                <a:r>
                  <a:rPr lang="en-US" sz="3000" dirty="0" smtClean="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ngày</a:t>
                </a:r>
                <a:r>
                  <a:rPr lang="en-US" sz="3000" dirty="0" smtClean="0">
                    <a:solidFill>
                      <a:srgbClr val="0000CC"/>
                    </a:solidFill>
                    <a:latin typeface="Times New Roman" panose="02020603050405020304" pitchFamily="18" charset="0"/>
                    <a:cs typeface="Times New Roman" pitchFamily="18" charset="0"/>
                  </a:rPr>
                  <a:t> 11 </a:t>
                </a:r>
                <a:r>
                  <a:rPr lang="en-US" sz="3000" dirty="0" err="1" smtClean="0">
                    <a:solidFill>
                      <a:srgbClr val="0000CC"/>
                    </a:solidFill>
                    <a:latin typeface="Times New Roman" panose="02020603050405020304" pitchFamily="18" charset="0"/>
                    <a:cs typeface="Times New Roman" pitchFamily="18" charset="0"/>
                  </a:rPr>
                  <a:t>tháng</a:t>
                </a:r>
                <a:r>
                  <a:rPr lang="en-US" sz="3000" dirty="0" smtClean="0">
                    <a:solidFill>
                      <a:srgbClr val="0000CC"/>
                    </a:solidFill>
                    <a:latin typeface="Times New Roman" panose="02020603050405020304" pitchFamily="18" charset="0"/>
                    <a:cs typeface="Times New Roman" pitchFamily="18" charset="0"/>
                  </a:rPr>
                  <a:t> 3 </a:t>
                </a:r>
                <a:r>
                  <a:rPr lang="en-US" sz="3000" dirty="0" err="1" smtClean="0">
                    <a:solidFill>
                      <a:srgbClr val="0000CC"/>
                    </a:solidFill>
                    <a:latin typeface="Times New Roman" panose="02020603050405020304" pitchFamily="18" charset="0"/>
                    <a:cs typeface="Times New Roman" pitchFamily="18" charset="0"/>
                  </a:rPr>
                  <a:t>năm</a:t>
                </a:r>
                <a:r>
                  <a:rPr lang="en-US" sz="3000" dirty="0" smtClean="0">
                    <a:solidFill>
                      <a:srgbClr val="0000CC"/>
                    </a:solidFill>
                    <a:latin typeface="Times New Roman" panose="02020603050405020304" pitchFamily="18" charset="0"/>
                    <a:cs typeface="Times New Roman" pitchFamily="18" charset="0"/>
                  </a:rPr>
                  <a:t> 2024</a:t>
                </a:r>
                <a:endParaRPr lang="en-US" sz="3000" dirty="0">
                  <a:solidFill>
                    <a:srgbClr val="0000CC"/>
                  </a:solidFill>
                  <a:latin typeface="Times New Roman" panose="02020603050405020304"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xmlns="" val="3418025849"/>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xmlns=""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4"/>
          <p:cNvGrpSpPr/>
          <p:nvPr/>
        </p:nvGrpSpPr>
        <p:grpSpPr>
          <a:xfrm>
            <a:off x="484452" y="440267"/>
            <a:ext cx="15375467" cy="8195732"/>
            <a:chOff x="23118" y="0"/>
            <a:chExt cx="5085978" cy="2311400"/>
          </a:xfrm>
        </p:grpSpPr>
        <p:sp>
          <p:nvSpPr>
            <p:cNvPr id="36" name="Freeform 5"/>
            <p:cNvSpPr/>
            <p:nvPr/>
          </p:nvSpPr>
          <p:spPr>
            <a:xfrm>
              <a:off x="23118" y="0"/>
              <a:ext cx="5085978" cy="2311400"/>
            </a:xfrm>
            <a:custGeom>
              <a:avLst/>
              <a:gdLst/>
              <a:ahLst/>
              <a:cxnLst/>
              <a:rect l="l" t="t" r="r" b="b"/>
              <a:pathLst>
                <a:path w="5085978" h="2311400">
                  <a:moveTo>
                    <a:pt x="4781178" y="0"/>
                  </a:moveTo>
                  <a:lnTo>
                    <a:pt x="304800" y="0"/>
                  </a:lnTo>
                  <a:cubicBezTo>
                    <a:pt x="135890" y="0"/>
                    <a:pt x="0" y="135890"/>
                    <a:pt x="0" y="304800"/>
                  </a:cubicBezTo>
                  <a:lnTo>
                    <a:pt x="0" y="2006600"/>
                  </a:lnTo>
                  <a:cubicBezTo>
                    <a:pt x="0" y="2175510"/>
                    <a:pt x="135890" y="2311400"/>
                    <a:pt x="304800" y="2311400"/>
                  </a:cubicBezTo>
                  <a:lnTo>
                    <a:pt x="4781178" y="2311400"/>
                  </a:lnTo>
                  <a:cubicBezTo>
                    <a:pt x="4950088" y="2311400"/>
                    <a:pt x="5085978" y="2175510"/>
                    <a:pt x="5085978" y="2006600"/>
                  </a:cubicBezTo>
                  <a:lnTo>
                    <a:pt x="5085978" y="304800"/>
                  </a:lnTo>
                  <a:cubicBezTo>
                    <a:pt x="5085978" y="135890"/>
                    <a:pt x="4950088" y="0"/>
                    <a:pt x="4781178" y="0"/>
                  </a:cubicBezTo>
                  <a:close/>
                </a:path>
              </a:pathLst>
            </a:custGeom>
            <a:solidFill>
              <a:srgbClr val="FFFAF2"/>
            </a:solidFill>
          </p:spPr>
        </p:sp>
      </p:grpSp>
      <p:sp>
        <p:nvSpPr>
          <p:cNvPr id="37" name="TextBox 36"/>
          <p:cNvSpPr txBox="1"/>
          <p:nvPr/>
        </p:nvSpPr>
        <p:spPr>
          <a:xfrm>
            <a:off x="484452" y="799835"/>
            <a:ext cx="15375467" cy="913007"/>
          </a:xfrm>
          <a:prstGeom prst="rect">
            <a:avLst/>
          </a:prstGeom>
          <a:noFill/>
        </p:spPr>
        <p:txBody>
          <a:bodyPr wrap="square" rtlCol="0">
            <a:spAutoFit/>
          </a:bodyPr>
          <a:lstStyle/>
          <a:p>
            <a:pPr algn="ctr"/>
            <a:r>
              <a:rPr lang="en-US" sz="5333" b="1" dirty="0">
                <a:solidFill>
                  <a:srgbClr val="FF0000"/>
                </a:solidFill>
                <a:latin typeface="Times New Roman" pitchFamily="18" charset="0"/>
                <a:cs typeface="Times New Roman" pitchFamily="18" charset="0"/>
              </a:rPr>
              <a:t>KHỞI ĐỘNG </a:t>
            </a:r>
          </a:p>
        </p:txBody>
      </p:sp>
      <p:pic>
        <p:nvPicPr>
          <p:cNvPr id="39" name="Picture 38"/>
          <p:cNvPicPr>
            <a:picLocks noChangeAspect="1"/>
          </p:cNvPicPr>
          <p:nvPr/>
        </p:nvPicPr>
        <p:blipFill rotWithShape="1">
          <a:blip r:embed="rId2"/>
          <a:srcRect b="4123"/>
          <a:stretch/>
        </p:blipFill>
        <p:spPr>
          <a:xfrm>
            <a:off x="1026319" y="3717269"/>
            <a:ext cx="5913680" cy="4252388"/>
          </a:xfrm>
          <a:prstGeom prst="roundRect">
            <a:avLst/>
          </a:prstGeom>
        </p:spPr>
      </p:pic>
      <p:grpSp>
        <p:nvGrpSpPr>
          <p:cNvPr id="45" name="Group 44"/>
          <p:cNvGrpSpPr/>
          <p:nvPr/>
        </p:nvGrpSpPr>
        <p:grpSpPr>
          <a:xfrm>
            <a:off x="7379187" y="1733674"/>
            <a:ext cx="8174948" cy="3308195"/>
            <a:chOff x="8289977" y="895044"/>
            <a:chExt cx="9196816" cy="3721719"/>
          </a:xfrm>
        </p:grpSpPr>
        <p:grpSp>
          <p:nvGrpSpPr>
            <p:cNvPr id="41" name="Group 40"/>
            <p:cNvGrpSpPr/>
            <p:nvPr/>
          </p:nvGrpSpPr>
          <p:grpSpPr>
            <a:xfrm>
              <a:off x="8289977" y="1636415"/>
              <a:ext cx="8610600" cy="2980348"/>
              <a:chOff x="1828800" y="3956966"/>
              <a:chExt cx="8610600" cy="2980348"/>
            </a:xfrm>
          </p:grpSpPr>
          <p:sp>
            <p:nvSpPr>
              <p:cNvPr id="42" name="Rounded Rectangle 41"/>
              <p:cNvSpPr/>
              <p:nvPr/>
            </p:nvSpPr>
            <p:spPr>
              <a:xfrm>
                <a:off x="2286000" y="4733243"/>
                <a:ext cx="8153400" cy="2204071"/>
              </a:xfrm>
              <a:prstGeom prst="roundRect">
                <a:avLst/>
              </a:prstGeom>
              <a:solidFill>
                <a:srgbClr val="FFFAB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56" b="1" i="1" dirty="0" err="1">
                    <a:solidFill>
                      <a:schemeClr val="tx1"/>
                    </a:solidFill>
                    <a:latin typeface="Times New Roman" pitchFamily="18" charset="0"/>
                    <a:cs typeface="Times New Roman" pitchFamily="18" charset="0"/>
                  </a:rPr>
                  <a:t>Khi</a:t>
                </a:r>
                <a:r>
                  <a:rPr lang="en-US" sz="3556" b="1" i="1" dirty="0">
                    <a:solidFill>
                      <a:schemeClr val="tx1"/>
                    </a:solidFill>
                    <a:latin typeface="Times New Roman" pitchFamily="18" charset="0"/>
                    <a:cs typeface="Times New Roman" pitchFamily="18" charset="0"/>
                  </a:rPr>
                  <a:t> </a:t>
                </a:r>
                <a:r>
                  <a:rPr lang="en-US" sz="3556" b="1" i="1" dirty="0" err="1">
                    <a:solidFill>
                      <a:schemeClr val="tx1"/>
                    </a:solidFill>
                    <a:latin typeface="Times New Roman" pitchFamily="18" charset="0"/>
                    <a:cs typeface="Times New Roman" pitchFamily="18" charset="0"/>
                  </a:rPr>
                  <a:t>bạn</a:t>
                </a:r>
                <a:r>
                  <a:rPr lang="en-US" sz="3556" b="1" i="1" dirty="0">
                    <a:solidFill>
                      <a:schemeClr val="tx1"/>
                    </a:solidFill>
                    <a:latin typeface="Times New Roman" pitchFamily="18" charset="0"/>
                    <a:cs typeface="Times New Roman" pitchFamily="18" charset="0"/>
                  </a:rPr>
                  <a:t> </a:t>
                </a:r>
                <a:r>
                  <a:rPr lang="en-US" sz="3556" b="1" i="1" dirty="0" err="1">
                    <a:solidFill>
                      <a:schemeClr val="tx1"/>
                    </a:solidFill>
                    <a:latin typeface="Times New Roman" pitchFamily="18" charset="0"/>
                    <a:cs typeface="Times New Roman" pitchFamily="18" charset="0"/>
                  </a:rPr>
                  <a:t>hoặc</a:t>
                </a:r>
                <a:r>
                  <a:rPr lang="en-US" sz="3556" b="1" i="1" dirty="0">
                    <a:solidFill>
                      <a:schemeClr val="tx1"/>
                    </a:solidFill>
                    <a:latin typeface="Times New Roman" pitchFamily="18" charset="0"/>
                    <a:cs typeface="Times New Roman" pitchFamily="18" charset="0"/>
                  </a:rPr>
                  <a:t> ai </a:t>
                </a:r>
                <a:r>
                  <a:rPr lang="en-US" sz="3556" b="1" i="1" dirty="0" err="1">
                    <a:solidFill>
                      <a:schemeClr val="tx1"/>
                    </a:solidFill>
                    <a:latin typeface="Times New Roman" pitchFamily="18" charset="0"/>
                    <a:cs typeface="Times New Roman" pitchFamily="18" charset="0"/>
                  </a:rPr>
                  <a:t>đó</a:t>
                </a:r>
                <a:r>
                  <a:rPr lang="en-US" sz="3556" b="1" i="1" dirty="0">
                    <a:solidFill>
                      <a:schemeClr val="tx1"/>
                    </a:solidFill>
                    <a:latin typeface="Times New Roman" pitchFamily="18" charset="0"/>
                    <a:cs typeface="Times New Roman" pitchFamily="18" charset="0"/>
                  </a:rPr>
                  <a:t> </a:t>
                </a:r>
                <a:r>
                  <a:rPr lang="en-US" sz="3556" b="1" i="1" dirty="0" err="1">
                    <a:solidFill>
                      <a:schemeClr val="tx1"/>
                    </a:solidFill>
                    <a:latin typeface="Times New Roman" pitchFamily="18" charset="0"/>
                    <a:cs typeface="Times New Roman" pitchFamily="18" charset="0"/>
                  </a:rPr>
                  <a:t>bị</a:t>
                </a:r>
                <a:r>
                  <a:rPr lang="en-US" sz="3556" b="1" i="1" dirty="0">
                    <a:solidFill>
                      <a:schemeClr val="tx1"/>
                    </a:solidFill>
                    <a:latin typeface="Times New Roman" pitchFamily="18" charset="0"/>
                    <a:cs typeface="Times New Roman" pitchFamily="18" charset="0"/>
                  </a:rPr>
                  <a:t> </a:t>
                </a:r>
                <a:r>
                  <a:rPr lang="en-US" sz="3556" b="1" i="1" dirty="0" err="1">
                    <a:solidFill>
                      <a:schemeClr val="tx1"/>
                    </a:solidFill>
                    <a:latin typeface="Times New Roman" pitchFamily="18" charset="0"/>
                    <a:cs typeface="Times New Roman" pitchFamily="18" charset="0"/>
                  </a:rPr>
                  <a:t>đứt</a:t>
                </a:r>
                <a:r>
                  <a:rPr lang="en-US" sz="3556" b="1" i="1" dirty="0">
                    <a:solidFill>
                      <a:schemeClr val="tx1"/>
                    </a:solidFill>
                    <a:latin typeface="Times New Roman" pitchFamily="18" charset="0"/>
                    <a:cs typeface="Times New Roman" pitchFamily="18" charset="0"/>
                  </a:rPr>
                  <a:t> </a:t>
                </a:r>
                <a:r>
                  <a:rPr lang="en-US" sz="3556" b="1" i="1" dirty="0" err="1">
                    <a:solidFill>
                      <a:schemeClr val="tx1"/>
                    </a:solidFill>
                    <a:latin typeface="Times New Roman" pitchFamily="18" charset="0"/>
                    <a:cs typeface="Times New Roman" pitchFamily="18" charset="0"/>
                  </a:rPr>
                  <a:t>tay</a:t>
                </a:r>
                <a:r>
                  <a:rPr lang="en-US" sz="3556" b="1" i="1" dirty="0">
                    <a:solidFill>
                      <a:schemeClr val="tx1"/>
                    </a:solidFill>
                    <a:latin typeface="Times New Roman" pitchFamily="18" charset="0"/>
                    <a:cs typeface="Times New Roman" pitchFamily="18" charset="0"/>
                  </a:rPr>
                  <a:t>, </a:t>
                </a:r>
                <a:r>
                  <a:rPr lang="en-US" sz="3556" b="1" i="1" dirty="0" err="1">
                    <a:solidFill>
                      <a:schemeClr val="tx1"/>
                    </a:solidFill>
                    <a:latin typeface="Times New Roman" pitchFamily="18" charset="0"/>
                    <a:cs typeface="Times New Roman" pitchFamily="18" charset="0"/>
                  </a:rPr>
                  <a:t>bạn</a:t>
                </a:r>
                <a:r>
                  <a:rPr lang="en-US" sz="3556" b="1" i="1" dirty="0">
                    <a:solidFill>
                      <a:schemeClr val="tx1"/>
                    </a:solidFill>
                    <a:latin typeface="Times New Roman" pitchFamily="18" charset="0"/>
                    <a:cs typeface="Times New Roman" pitchFamily="18" charset="0"/>
                  </a:rPr>
                  <a:t> </a:t>
                </a:r>
                <a:r>
                  <a:rPr lang="en-US" sz="3556" b="1" i="1" dirty="0" err="1">
                    <a:solidFill>
                      <a:schemeClr val="tx1"/>
                    </a:solidFill>
                    <a:latin typeface="Times New Roman" pitchFamily="18" charset="0"/>
                    <a:cs typeface="Times New Roman" pitchFamily="18" charset="0"/>
                  </a:rPr>
                  <a:t>nhìn</a:t>
                </a:r>
                <a:r>
                  <a:rPr lang="en-US" sz="3556" b="1" i="1" dirty="0">
                    <a:solidFill>
                      <a:schemeClr val="tx1"/>
                    </a:solidFill>
                    <a:latin typeface="Times New Roman" pitchFamily="18" charset="0"/>
                    <a:cs typeface="Times New Roman" pitchFamily="18" charset="0"/>
                  </a:rPr>
                  <a:t> </a:t>
                </a:r>
                <a:r>
                  <a:rPr lang="en-US" sz="3556" b="1" i="1" dirty="0" err="1">
                    <a:solidFill>
                      <a:schemeClr val="tx1"/>
                    </a:solidFill>
                    <a:latin typeface="Times New Roman" pitchFamily="18" charset="0"/>
                    <a:cs typeface="Times New Roman" pitchFamily="18" charset="0"/>
                  </a:rPr>
                  <a:t>thấy</a:t>
                </a:r>
                <a:r>
                  <a:rPr lang="en-US" sz="3556" b="1" i="1" dirty="0">
                    <a:solidFill>
                      <a:schemeClr val="tx1"/>
                    </a:solidFill>
                    <a:latin typeface="Times New Roman" pitchFamily="18" charset="0"/>
                    <a:cs typeface="Times New Roman" pitchFamily="18" charset="0"/>
                  </a:rPr>
                  <a:t> </a:t>
                </a:r>
                <a:r>
                  <a:rPr lang="en-US" sz="3556" b="1" i="1" dirty="0" err="1">
                    <a:solidFill>
                      <a:schemeClr val="tx1"/>
                    </a:solidFill>
                    <a:latin typeface="Times New Roman" pitchFamily="18" charset="0"/>
                    <a:cs typeface="Times New Roman" pitchFamily="18" charset="0"/>
                  </a:rPr>
                  <a:t>gì</a:t>
                </a:r>
                <a:r>
                  <a:rPr lang="en-US" sz="3556" b="1" i="1" dirty="0">
                    <a:solidFill>
                      <a:schemeClr val="tx1"/>
                    </a:solidFill>
                    <a:latin typeface="Times New Roman" pitchFamily="18" charset="0"/>
                    <a:cs typeface="Times New Roman" pitchFamily="18" charset="0"/>
                  </a:rPr>
                  <a:t> ở </a:t>
                </a:r>
                <a:r>
                  <a:rPr lang="en-US" sz="3556" b="1" i="1" dirty="0" err="1">
                    <a:solidFill>
                      <a:schemeClr val="tx1"/>
                    </a:solidFill>
                    <a:latin typeface="Times New Roman" pitchFamily="18" charset="0"/>
                    <a:cs typeface="Times New Roman" pitchFamily="18" charset="0"/>
                  </a:rPr>
                  <a:t>vết</a:t>
                </a:r>
                <a:r>
                  <a:rPr lang="en-US" sz="3556" b="1" i="1" dirty="0">
                    <a:solidFill>
                      <a:schemeClr val="tx1"/>
                    </a:solidFill>
                    <a:latin typeface="Times New Roman" pitchFamily="18" charset="0"/>
                    <a:cs typeface="Times New Roman" pitchFamily="18" charset="0"/>
                  </a:rPr>
                  <a:t> </a:t>
                </a:r>
                <a:r>
                  <a:rPr lang="en-US" sz="3556" b="1" i="1" dirty="0" err="1">
                    <a:solidFill>
                      <a:schemeClr val="tx1"/>
                    </a:solidFill>
                    <a:latin typeface="Times New Roman" pitchFamily="18" charset="0"/>
                    <a:cs typeface="Times New Roman" pitchFamily="18" charset="0"/>
                  </a:rPr>
                  <a:t>thương</a:t>
                </a:r>
                <a:r>
                  <a:rPr lang="en-US" sz="3556" b="1" i="1" dirty="0">
                    <a:solidFill>
                      <a:schemeClr val="tx1"/>
                    </a:solidFill>
                    <a:latin typeface="Times New Roman" pitchFamily="18" charset="0"/>
                    <a:cs typeface="Times New Roman" pitchFamily="18" charset="0"/>
                  </a:rPr>
                  <a:t>? </a:t>
                </a:r>
              </a:p>
            </p:txBody>
          </p:sp>
          <p:pic>
            <p:nvPicPr>
              <p:cNvPr id="43" name="Picture 2" descr="Bee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3956966"/>
                <a:ext cx="1219200" cy="121920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4" name="Picture 4"/>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5827916" y="895044"/>
              <a:ext cx="1658877" cy="1937375"/>
            </a:xfrm>
            <a:prstGeom prst="rect">
              <a:avLst/>
            </a:prstGeom>
          </p:spPr>
        </p:pic>
      </p:grpSp>
      <p:pic>
        <p:nvPicPr>
          <p:cNvPr id="46" name="Picture 45"/>
          <p:cNvPicPr>
            <a:picLocks noChangeAspect="1"/>
          </p:cNvPicPr>
          <p:nvPr/>
        </p:nvPicPr>
        <p:blipFill rotWithShape="1">
          <a:blip r:embed="rId6">
            <a:extLst>
              <a:ext uri="{28A0092B-C50C-407E-A947-70E740481C1C}">
                <a14:useLocalDpi xmlns:a14="http://schemas.microsoft.com/office/drawing/2010/main" xmlns="" val="0"/>
              </a:ext>
            </a:extLst>
          </a:blip>
          <a:srcRect l="8732" t="22950" r="17667" b="22650"/>
          <a:stretch/>
        </p:blipFill>
        <p:spPr>
          <a:xfrm>
            <a:off x="6672321" y="6332595"/>
            <a:ext cx="1568596" cy="1048197"/>
          </a:xfrm>
          <a:prstGeom prst="rect">
            <a:avLst/>
          </a:prstGeom>
        </p:spPr>
      </p:pic>
      <p:sp>
        <p:nvSpPr>
          <p:cNvPr id="47" name="Rounded Rectangle 46"/>
          <p:cNvSpPr/>
          <p:nvPr/>
        </p:nvSpPr>
        <p:spPr>
          <a:xfrm>
            <a:off x="8018395" y="5731892"/>
            <a:ext cx="6617594" cy="205575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56" dirty="0" err="1">
                <a:solidFill>
                  <a:schemeClr val="tx1"/>
                </a:solidFill>
                <a:latin typeface="Times New Roman" pitchFamily="18" charset="0"/>
                <a:cs typeface="Times New Roman" pitchFamily="18" charset="0"/>
              </a:rPr>
              <a:t>Khi</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bị</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đứt</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tay</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em</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thấy</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có</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máu</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chảy</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ra</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từ</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vết</a:t>
            </a:r>
            <a:r>
              <a:rPr lang="en-US" sz="3556" dirty="0">
                <a:solidFill>
                  <a:schemeClr val="tx1"/>
                </a:solidFill>
                <a:latin typeface="Times New Roman" pitchFamily="18" charset="0"/>
                <a:cs typeface="Times New Roman" pitchFamily="18" charset="0"/>
              </a:rPr>
              <a:t> </a:t>
            </a:r>
            <a:r>
              <a:rPr lang="en-US" sz="3556" dirty="0" err="1">
                <a:solidFill>
                  <a:schemeClr val="tx1"/>
                </a:solidFill>
                <a:latin typeface="Times New Roman" pitchFamily="18" charset="0"/>
                <a:cs typeface="Times New Roman" pitchFamily="18" charset="0"/>
              </a:rPr>
              <a:t>thương</a:t>
            </a:r>
            <a:endParaRPr lang="en-US" sz="3556"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73903929"/>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par>
                                <p:cTn id="14" presetID="16" presetClass="entr" presetSubtype="21"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par>
                                <p:cTn id="23" presetID="16" presetClass="entr" presetSubtype="21"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662256" cy="994830"/>
            <a:chOff x="5063633" y="164812"/>
            <a:chExt cx="5566714" cy="994830"/>
          </a:xfrm>
        </p:grpSpPr>
        <p:grpSp>
          <p:nvGrpSpPr>
            <p:cNvPr id="27" name="Group 26"/>
            <p:cNvGrpSpPr/>
            <p:nvPr/>
          </p:nvGrpSpPr>
          <p:grpSpPr>
            <a:xfrm>
              <a:off x="5063633" y="164812"/>
              <a:ext cx="5566714" cy="994830"/>
              <a:chOff x="5063633" y="164812"/>
              <a:chExt cx="5566714" cy="994830"/>
            </a:xfrm>
          </p:grpSpPr>
          <p:sp>
            <p:nvSpPr>
              <p:cNvPr id="29" name="TextBox 28"/>
              <p:cNvSpPr txBox="1"/>
              <p:nvPr/>
            </p:nvSpPr>
            <p:spPr>
              <a:xfrm>
                <a:off x="5063633" y="164812"/>
                <a:ext cx="5566714" cy="553998"/>
              </a:xfrm>
              <a:prstGeom prst="rect">
                <a:avLst/>
              </a:prstGeom>
              <a:noFill/>
            </p:spPr>
            <p:txBody>
              <a:bodyPr wrap="none" rtlCol="0">
                <a:spAutoFit/>
              </a:bodyPr>
              <a:lstStyle/>
              <a:p>
                <a:r>
                  <a:rPr lang="en-US" sz="3000" dirty="0" err="1">
                    <a:solidFill>
                      <a:srgbClr val="0000CC"/>
                    </a:solidFill>
                    <a:latin typeface="Times New Roman" panose="02020603050405020304" pitchFamily="18" charset="0"/>
                    <a:cs typeface="Times New Roman" pitchFamily="18" charset="0"/>
                  </a:rPr>
                  <a:t>Thứ</a:t>
                </a:r>
                <a:r>
                  <a:rPr lang="en-US" sz="3000" dirty="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hai</a:t>
                </a:r>
                <a:r>
                  <a:rPr lang="en-US" sz="3000" dirty="0" smtClean="0">
                    <a:solidFill>
                      <a:srgbClr val="0000CC"/>
                    </a:solidFill>
                    <a:latin typeface="Times New Roman" panose="02020603050405020304" pitchFamily="18" charset="0"/>
                    <a:cs typeface="Times New Roman" pitchFamily="18" charset="0"/>
                  </a:rPr>
                  <a:t>, </a:t>
                </a:r>
                <a:r>
                  <a:rPr lang="en-US" sz="3000" dirty="0" err="1">
                    <a:solidFill>
                      <a:srgbClr val="0000CC"/>
                    </a:solidFill>
                    <a:latin typeface="Times New Roman" panose="02020603050405020304" pitchFamily="18" charset="0"/>
                    <a:cs typeface="Times New Roman" pitchFamily="18" charset="0"/>
                  </a:rPr>
                  <a:t>ngày</a:t>
                </a:r>
                <a:r>
                  <a:rPr lang="en-US" sz="3000" dirty="0">
                    <a:solidFill>
                      <a:srgbClr val="0000CC"/>
                    </a:solidFill>
                    <a:latin typeface="Times New Roman" panose="02020603050405020304" pitchFamily="18" charset="0"/>
                    <a:cs typeface="Times New Roman" pitchFamily="18" charset="0"/>
                  </a:rPr>
                  <a:t> </a:t>
                </a:r>
                <a:r>
                  <a:rPr lang="en-US" sz="3000" dirty="0" smtClean="0">
                    <a:solidFill>
                      <a:srgbClr val="0000CC"/>
                    </a:solidFill>
                    <a:latin typeface="Times New Roman" panose="02020603050405020304" pitchFamily="18" charset="0"/>
                    <a:cs typeface="Times New Roman" pitchFamily="18" charset="0"/>
                  </a:rPr>
                  <a:t>11 </a:t>
                </a:r>
                <a:r>
                  <a:rPr lang="en-US" sz="3000" dirty="0" err="1">
                    <a:solidFill>
                      <a:srgbClr val="0000CC"/>
                    </a:solidFill>
                    <a:latin typeface="Times New Roman" panose="02020603050405020304" pitchFamily="18" charset="0"/>
                    <a:cs typeface="Times New Roman" pitchFamily="18" charset="0"/>
                  </a:rPr>
                  <a:t>tháng</a:t>
                </a:r>
                <a:r>
                  <a:rPr lang="en-US" sz="3000" dirty="0">
                    <a:solidFill>
                      <a:srgbClr val="0000CC"/>
                    </a:solidFill>
                    <a:latin typeface="Times New Roman" panose="02020603050405020304" pitchFamily="18" charset="0"/>
                    <a:cs typeface="Times New Roman" pitchFamily="18" charset="0"/>
                  </a:rPr>
                  <a:t> 3 </a:t>
                </a:r>
                <a:r>
                  <a:rPr lang="en-US" sz="3000" dirty="0" err="1">
                    <a:solidFill>
                      <a:srgbClr val="0000CC"/>
                    </a:solidFill>
                    <a:latin typeface="Times New Roman" panose="02020603050405020304" pitchFamily="18" charset="0"/>
                    <a:cs typeface="Times New Roman" pitchFamily="18" charset="0"/>
                  </a:rPr>
                  <a:t>năm</a:t>
                </a:r>
                <a:r>
                  <a:rPr lang="en-US" sz="3000" dirty="0">
                    <a:solidFill>
                      <a:srgbClr val="0000CC"/>
                    </a:solidFill>
                    <a:latin typeface="Times New Roman" panose="02020603050405020304" pitchFamily="18" charset="0"/>
                    <a:cs typeface="Times New Roman" pitchFamily="18" charset="0"/>
                  </a:rPr>
                  <a:t> </a:t>
                </a:r>
                <a:r>
                  <a:rPr lang="en-US" sz="3000" dirty="0" smtClean="0">
                    <a:solidFill>
                      <a:srgbClr val="0000CC"/>
                    </a:solidFill>
                    <a:latin typeface="Times New Roman" panose="02020603050405020304" pitchFamily="18" charset="0"/>
                    <a:cs typeface="Times New Roman" pitchFamily="18" charset="0"/>
                  </a:rPr>
                  <a:t>2024</a:t>
                </a:r>
                <a:endParaRPr lang="en-US" sz="3000" dirty="0">
                  <a:solidFill>
                    <a:srgbClr val="0000CC"/>
                  </a:solidFill>
                  <a:latin typeface="Times New Roman" panose="02020603050405020304"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3149" y="1782783"/>
            <a:ext cx="9736805" cy="646331"/>
          </a:xfrm>
          <a:prstGeom prst="rect">
            <a:avLst/>
          </a:prstGeom>
        </p:spPr>
        <p:txBody>
          <a:bodyPr wrap="square">
            <a:spAutoFit/>
          </a:bodyPr>
          <a:lstStyle/>
          <a:p>
            <a:r>
              <a:rPr lang="en-US" sz="3600" b="1" u="sng">
                <a:solidFill>
                  <a:srgbClr val="FF0000"/>
                </a:solidFill>
                <a:latin typeface="Times New Roman" panose="02020603050405020304" pitchFamily="18" charset="0"/>
                <a:cs typeface="Times New Roman" pitchFamily="18" charset="0"/>
              </a:rPr>
              <a:t>1. Các bộ phận chính của cơ quan tuần hoàn.</a:t>
            </a:r>
          </a:p>
        </p:txBody>
      </p:sp>
      <p:sp>
        <p:nvSpPr>
          <p:cNvPr id="14" name="Rectangle 13"/>
          <p:cNvSpPr/>
          <p:nvPr/>
        </p:nvSpPr>
        <p:spPr>
          <a:xfrm>
            <a:off x="1573149" y="2514600"/>
            <a:ext cx="1410897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itchFamily="18" charset="0"/>
              </a:rPr>
              <a:t>Chỉ và nói tên các bộ phận chính của cơ quan tuần hoàn trong sơ đồ:       </a:t>
            </a:r>
          </a:p>
        </p:txBody>
      </p:sp>
      <p:sp>
        <p:nvSpPr>
          <p:cNvPr id="15" name="Text Box 14"/>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(Tiết 1)</a:t>
            </a:r>
          </a:p>
        </p:txBody>
      </p:sp>
      <p:sp>
        <p:nvSpPr>
          <p:cNvPr id="12" name="TextBox 11">
            <a:extLst>
              <a:ext uri="{FF2B5EF4-FFF2-40B4-BE49-F238E27FC236}">
                <a16:creationId xmlns:a16="http://schemas.microsoft.com/office/drawing/2014/main" xmlns="" id="{3693230F-6353-F828-5F70-8439E5EFB500}"/>
              </a:ext>
            </a:extLst>
          </p:cNvPr>
          <p:cNvSpPr txBox="1"/>
          <p:nvPr/>
        </p:nvSpPr>
        <p:spPr>
          <a:xfrm>
            <a:off x="1010330" y="5061987"/>
            <a:ext cx="4050570" cy="1077218"/>
          </a:xfrm>
          <a:prstGeom prst="rect">
            <a:avLst/>
          </a:prstGeom>
          <a:noFill/>
        </p:spPr>
        <p:txBody>
          <a:bodyPr wrap="square" rtlCol="0">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SƠ ĐỒ CƠ QUAN TUẦN HOÀN</a:t>
            </a:r>
          </a:p>
        </p:txBody>
      </p:sp>
      <p:grpSp>
        <p:nvGrpSpPr>
          <p:cNvPr id="2" name="Group 1">
            <a:extLst>
              <a:ext uri="{FF2B5EF4-FFF2-40B4-BE49-F238E27FC236}">
                <a16:creationId xmlns:a16="http://schemas.microsoft.com/office/drawing/2014/main" xmlns="" id="{4A093906-916A-B35C-9114-E2E275C30F29}"/>
              </a:ext>
            </a:extLst>
          </p:cNvPr>
          <p:cNvGrpSpPr/>
          <p:nvPr/>
        </p:nvGrpSpPr>
        <p:grpSpPr>
          <a:xfrm>
            <a:off x="4942280" y="3077274"/>
            <a:ext cx="3894922" cy="5630197"/>
            <a:chOff x="6190858" y="3246417"/>
            <a:chExt cx="3894922" cy="5630197"/>
          </a:xfrm>
        </p:grpSpPr>
        <p:pic>
          <p:nvPicPr>
            <p:cNvPr id="8" name="Picture 7">
              <a:extLst>
                <a:ext uri="{FF2B5EF4-FFF2-40B4-BE49-F238E27FC236}">
                  <a16:creationId xmlns:a16="http://schemas.microsoft.com/office/drawing/2014/main" xmlns="" id="{650AE87F-7BB6-85A8-CA2D-295A2A86ED64}"/>
                </a:ext>
              </a:extLst>
            </p:cNvPr>
            <p:cNvPicPr>
              <a:picLocks noChangeAspect="1"/>
            </p:cNvPicPr>
            <p:nvPr/>
          </p:nvPicPr>
          <p:blipFill>
            <a:blip r:embed="rId3"/>
            <a:stretch>
              <a:fillRect/>
            </a:stretch>
          </p:blipFill>
          <p:spPr>
            <a:xfrm>
              <a:off x="6190858" y="3246417"/>
              <a:ext cx="3894922" cy="5630197"/>
            </a:xfrm>
            <a:prstGeom prst="rect">
              <a:avLst/>
            </a:prstGeom>
          </p:spPr>
        </p:pic>
        <p:sp>
          <p:nvSpPr>
            <p:cNvPr id="9" name="Rectangle 8">
              <a:extLst>
                <a:ext uri="{FF2B5EF4-FFF2-40B4-BE49-F238E27FC236}">
                  <a16:creationId xmlns:a16="http://schemas.microsoft.com/office/drawing/2014/main" xmlns="" id="{6688C9A5-9F20-DF25-4F39-326812E6F11F}"/>
                </a:ext>
              </a:extLst>
            </p:cNvPr>
            <p:cNvSpPr/>
            <p:nvPr/>
          </p:nvSpPr>
          <p:spPr>
            <a:xfrm>
              <a:off x="8443119" y="4552950"/>
              <a:ext cx="10668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Tim</a:t>
              </a:r>
            </a:p>
          </p:txBody>
        </p:sp>
        <p:sp>
          <p:nvSpPr>
            <p:cNvPr id="11" name="Rectangle 10">
              <a:extLst>
                <a:ext uri="{FF2B5EF4-FFF2-40B4-BE49-F238E27FC236}">
                  <a16:creationId xmlns:a16="http://schemas.microsoft.com/office/drawing/2014/main" xmlns="" id="{8961BDDD-15BA-B5D2-F0A8-E03E3FAA8EA7}"/>
                </a:ext>
              </a:extLst>
            </p:cNvPr>
            <p:cNvSpPr/>
            <p:nvPr/>
          </p:nvSpPr>
          <p:spPr>
            <a:xfrm>
              <a:off x="8638814" y="5231130"/>
              <a:ext cx="1385455" cy="58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Các mạch máu</a:t>
              </a:r>
            </a:p>
          </p:txBody>
        </p:sp>
        <p:sp>
          <p:nvSpPr>
            <p:cNvPr id="13" name="Rectangle 12">
              <a:extLst>
                <a:ext uri="{FF2B5EF4-FFF2-40B4-BE49-F238E27FC236}">
                  <a16:creationId xmlns:a16="http://schemas.microsoft.com/office/drawing/2014/main" xmlns="" id="{100A6293-546A-C89D-1664-C81C257C0DB9}"/>
                </a:ext>
              </a:extLst>
            </p:cNvPr>
            <p:cNvSpPr/>
            <p:nvPr/>
          </p:nvSpPr>
          <p:spPr>
            <a:xfrm>
              <a:off x="7909719" y="7724013"/>
              <a:ext cx="2088818" cy="645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Máu chảy trong mạch máu</a:t>
              </a:r>
            </a:p>
          </p:txBody>
        </p:sp>
      </p:grpSp>
      <p:sp>
        <p:nvSpPr>
          <p:cNvPr id="18" name="TextBox 17">
            <a:extLst>
              <a:ext uri="{FF2B5EF4-FFF2-40B4-BE49-F238E27FC236}">
                <a16:creationId xmlns:a16="http://schemas.microsoft.com/office/drawing/2014/main" xmlns="" id="{6DB09323-EA79-F957-3E80-EE68D6E7B4D7}"/>
              </a:ext>
            </a:extLst>
          </p:cNvPr>
          <p:cNvSpPr txBox="1"/>
          <p:nvPr/>
        </p:nvSpPr>
        <p:spPr>
          <a:xfrm>
            <a:off x="9337470" y="3603440"/>
            <a:ext cx="5776119"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Cơ quan tuần hoàn gồm có bộ phận chính nào?</a:t>
            </a:r>
          </a:p>
        </p:txBody>
      </p:sp>
      <p:sp>
        <p:nvSpPr>
          <p:cNvPr id="19" name="TextBox 18">
            <a:extLst>
              <a:ext uri="{FF2B5EF4-FFF2-40B4-BE49-F238E27FC236}">
                <a16:creationId xmlns:a16="http://schemas.microsoft.com/office/drawing/2014/main" xmlns="" id="{AB3BE4DE-0C77-7F29-38F4-66E09AE2A638}"/>
              </a:ext>
            </a:extLst>
          </p:cNvPr>
          <p:cNvSpPr txBox="1"/>
          <p:nvPr/>
        </p:nvSpPr>
        <p:spPr>
          <a:xfrm>
            <a:off x="9371601" y="4863897"/>
            <a:ext cx="5776119" cy="1569660"/>
          </a:xfrm>
          <a:prstGeom prst="rect">
            <a:avLst/>
          </a:prstGeom>
          <a:no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	Cơ quan tuần hoàn gồm các cơ quan chính là: Tim và các mạch máu.</a:t>
            </a:r>
          </a:p>
        </p:txBody>
      </p:sp>
    </p:spTree>
    <p:extLst>
      <p:ext uri="{BB962C8B-B14F-4D97-AF65-F5344CB8AC3E}">
        <p14:creationId xmlns:p14="http://schemas.microsoft.com/office/powerpoint/2010/main" xmlns=""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D45A6A7-8468-16AA-C983-E7F5EA43796B}"/>
              </a:ext>
            </a:extLst>
          </p:cNvPr>
          <p:cNvSpPr/>
          <p:nvPr/>
        </p:nvSpPr>
        <p:spPr>
          <a:xfrm>
            <a:off x="1573149" y="1782783"/>
            <a:ext cx="9736805" cy="646331"/>
          </a:xfrm>
          <a:prstGeom prst="rect">
            <a:avLst/>
          </a:prstGeom>
        </p:spPr>
        <p:txBody>
          <a:bodyPr wrap="square">
            <a:spAutoFit/>
          </a:bodyPr>
          <a:lstStyle/>
          <a:p>
            <a:r>
              <a:rPr lang="en-US" sz="3600" b="1" u="sng">
                <a:solidFill>
                  <a:srgbClr val="FF0000"/>
                </a:solidFill>
                <a:latin typeface="Times New Roman" panose="02020603050405020304" pitchFamily="18" charset="0"/>
                <a:cs typeface="Times New Roman" pitchFamily="18" charset="0"/>
              </a:rPr>
              <a:t>1. Các bộ phận chính của cơ quan tuần hoàn.</a:t>
            </a:r>
          </a:p>
        </p:txBody>
      </p:sp>
      <p:pic>
        <p:nvPicPr>
          <p:cNvPr id="8" name="Picture 7">
            <a:extLst>
              <a:ext uri="{FF2B5EF4-FFF2-40B4-BE49-F238E27FC236}">
                <a16:creationId xmlns:a16="http://schemas.microsoft.com/office/drawing/2014/main" xmlns="" id="{2F37426D-5D24-16C9-9EAF-E5F6BED61A80}"/>
              </a:ext>
            </a:extLst>
          </p:cNvPr>
          <p:cNvPicPr>
            <a:picLocks noChangeAspect="1"/>
          </p:cNvPicPr>
          <p:nvPr/>
        </p:nvPicPr>
        <p:blipFill>
          <a:blip r:embed="rId3"/>
          <a:stretch>
            <a:fillRect/>
          </a:stretch>
        </p:blipFill>
        <p:spPr>
          <a:xfrm>
            <a:off x="1581259" y="2515448"/>
            <a:ext cx="5877215" cy="4571402"/>
          </a:xfrm>
          <a:prstGeom prst="rect">
            <a:avLst/>
          </a:prstGeom>
        </p:spPr>
      </p:pic>
      <p:cxnSp>
        <p:nvCxnSpPr>
          <p:cNvPr id="13" name="Straight Arrow Connector 12">
            <a:extLst>
              <a:ext uri="{FF2B5EF4-FFF2-40B4-BE49-F238E27FC236}">
                <a16:creationId xmlns:a16="http://schemas.microsoft.com/office/drawing/2014/main" xmlns="" id="{E02CA6D3-A2C0-124B-0FD3-169F32E4EA91}"/>
              </a:ext>
            </a:extLst>
          </p:cNvPr>
          <p:cNvCxnSpPr/>
          <p:nvPr/>
        </p:nvCxnSpPr>
        <p:spPr>
          <a:xfrm flipH="1">
            <a:off x="5588497" y="3630684"/>
            <a:ext cx="2862509" cy="1316182"/>
          </a:xfrm>
          <a:prstGeom prst="straightConnector1">
            <a:avLst/>
          </a:prstGeom>
          <a:ln w="190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D5A1760F-CD38-5B50-4F24-B804BB92569B}"/>
              </a:ext>
            </a:extLst>
          </p:cNvPr>
          <p:cNvSpPr/>
          <p:nvPr/>
        </p:nvSpPr>
        <p:spPr>
          <a:xfrm>
            <a:off x="8421787" y="3224348"/>
            <a:ext cx="2602281"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TĨNH MẠCH</a:t>
            </a:r>
          </a:p>
        </p:txBody>
      </p:sp>
      <p:sp>
        <p:nvSpPr>
          <p:cNvPr id="19" name="Rectangle: Rounded Corners 18">
            <a:extLst>
              <a:ext uri="{FF2B5EF4-FFF2-40B4-BE49-F238E27FC236}">
                <a16:creationId xmlns:a16="http://schemas.microsoft.com/office/drawing/2014/main" xmlns="" id="{3D5126AE-4E17-2A09-7512-0AD85ED23D01}"/>
              </a:ext>
            </a:extLst>
          </p:cNvPr>
          <p:cNvSpPr/>
          <p:nvPr/>
        </p:nvSpPr>
        <p:spPr>
          <a:xfrm>
            <a:off x="8451006" y="5029200"/>
            <a:ext cx="2654568"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MAO MẠCH</a:t>
            </a:r>
          </a:p>
        </p:txBody>
      </p:sp>
      <p:cxnSp>
        <p:nvCxnSpPr>
          <p:cNvPr id="21" name="Straight Arrow Connector 20">
            <a:extLst>
              <a:ext uri="{FF2B5EF4-FFF2-40B4-BE49-F238E27FC236}">
                <a16:creationId xmlns:a16="http://schemas.microsoft.com/office/drawing/2014/main" xmlns="" id="{95F962B4-B17C-19E8-AF5E-9FC9F4A0B400}"/>
              </a:ext>
            </a:extLst>
          </p:cNvPr>
          <p:cNvCxnSpPr>
            <a:cxnSpLocks/>
            <a:stCxn id="22" idx="1"/>
          </p:cNvCxnSpPr>
          <p:nvPr/>
        </p:nvCxnSpPr>
        <p:spPr>
          <a:xfrm flipH="1" flipV="1">
            <a:off x="5679902" y="6381723"/>
            <a:ext cx="2720894" cy="552477"/>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xmlns="" id="{49C0F43E-C47D-A772-4C02-8EC0E8EBA3C2}"/>
              </a:ext>
            </a:extLst>
          </p:cNvPr>
          <p:cNvSpPr/>
          <p:nvPr/>
        </p:nvSpPr>
        <p:spPr>
          <a:xfrm>
            <a:off x="8400796" y="6553200"/>
            <a:ext cx="2697875"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ĐỘNG  MẠCH</a:t>
            </a:r>
          </a:p>
        </p:txBody>
      </p:sp>
      <p:cxnSp>
        <p:nvCxnSpPr>
          <p:cNvPr id="31" name="Straight Arrow Connector 30">
            <a:extLst>
              <a:ext uri="{FF2B5EF4-FFF2-40B4-BE49-F238E27FC236}">
                <a16:creationId xmlns:a16="http://schemas.microsoft.com/office/drawing/2014/main" xmlns="" id="{BE54B336-89F0-F1A0-40B2-2115C7AFA4B4}"/>
              </a:ext>
            </a:extLst>
          </p:cNvPr>
          <p:cNvCxnSpPr>
            <a:cxnSpLocks/>
          </p:cNvCxnSpPr>
          <p:nvPr/>
        </p:nvCxnSpPr>
        <p:spPr>
          <a:xfrm flipH="1">
            <a:off x="5623719" y="5486400"/>
            <a:ext cx="2754058" cy="194089"/>
          </a:xfrm>
          <a:prstGeom prst="straightConnector1">
            <a:avLst/>
          </a:prstGeom>
          <a:ln w="127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1029" name="Group 1028">
            <a:extLst>
              <a:ext uri="{FF2B5EF4-FFF2-40B4-BE49-F238E27FC236}">
                <a16:creationId xmlns:a16="http://schemas.microsoft.com/office/drawing/2014/main" xmlns="" id="{2EB7EED6-E067-0179-9282-401A585D4E6D}"/>
              </a:ext>
            </a:extLst>
          </p:cNvPr>
          <p:cNvGrpSpPr/>
          <p:nvPr/>
        </p:nvGrpSpPr>
        <p:grpSpPr>
          <a:xfrm>
            <a:off x="2173653" y="7620000"/>
            <a:ext cx="11929332" cy="1343965"/>
            <a:chOff x="1619187" y="7558929"/>
            <a:chExt cx="12858882" cy="1343965"/>
          </a:xfrm>
          <a:solidFill>
            <a:srgbClr val="FEEBBD"/>
          </a:solidFill>
        </p:grpSpPr>
        <p:pic>
          <p:nvPicPr>
            <p:cNvPr id="1025" name="Picture 1024">
              <a:extLst>
                <a:ext uri="{FF2B5EF4-FFF2-40B4-BE49-F238E27FC236}">
                  <a16:creationId xmlns:a16="http://schemas.microsoft.com/office/drawing/2014/main" xmlns="" id="{6D915E03-BAD8-4C7B-AAB1-BA11C5FC9BCB}"/>
                </a:ext>
              </a:extLst>
            </p:cNvPr>
            <p:cNvPicPr>
              <a:picLocks noChangeAspect="1"/>
            </p:cNvPicPr>
            <p:nvPr/>
          </p:nvPicPr>
          <p:blipFill rotWithShape="1">
            <a:blip r:embed="rId4"/>
            <a:srcRect l="-715" t="-3081" r="92138" b="47288"/>
            <a:stretch/>
          </p:blipFill>
          <p:spPr>
            <a:xfrm>
              <a:off x="1619187" y="7920567"/>
              <a:ext cx="1213159" cy="982327"/>
            </a:xfrm>
            <a:prstGeom prst="ellipse">
              <a:avLst/>
            </a:prstGeom>
            <a:grpFill/>
          </p:spPr>
        </p:pic>
        <p:sp>
          <p:nvSpPr>
            <p:cNvPr id="1028" name="Rectangle 1027">
              <a:extLst>
                <a:ext uri="{FF2B5EF4-FFF2-40B4-BE49-F238E27FC236}">
                  <a16:creationId xmlns:a16="http://schemas.microsoft.com/office/drawing/2014/main" xmlns="" id="{75E015B6-509E-2B90-7016-C3C199674D25}"/>
                </a:ext>
              </a:extLst>
            </p:cNvPr>
            <p:cNvSpPr/>
            <p:nvPr/>
          </p:nvSpPr>
          <p:spPr>
            <a:xfrm>
              <a:off x="2809326" y="7558929"/>
              <a:ext cx="11668743" cy="1200329"/>
            </a:xfrm>
            <a:prstGeom prst="rect">
              <a:avLst/>
            </a:prstGeom>
            <a:grpFill/>
          </p:spPr>
          <p:txBody>
            <a:bodyPr wrap="square">
              <a:spAutoFit/>
            </a:bodyPr>
            <a:lstStyle/>
            <a:p>
              <a:pPr algn="just"/>
              <a:r>
                <a:rPr lang="en-US" sz="3600" b="1">
                  <a:solidFill>
                    <a:srgbClr val="0000CC"/>
                  </a:solidFill>
                  <a:latin typeface="Times New Roman" pitchFamily="18" charset="0"/>
                  <a:cs typeface="Times New Roman" pitchFamily="18" charset="0"/>
                </a:rPr>
                <a:t>Cơ quan tuần hoàn là một hệ thông khép kín, bao gồm: tim và các mạch máu.</a:t>
              </a:r>
            </a:p>
          </p:txBody>
        </p:sp>
      </p:grpSp>
      <p:grpSp>
        <p:nvGrpSpPr>
          <p:cNvPr id="12" name="Group 11">
            <a:extLst>
              <a:ext uri="{FF2B5EF4-FFF2-40B4-BE49-F238E27FC236}">
                <a16:creationId xmlns:a16="http://schemas.microsoft.com/office/drawing/2014/main" xmlns="" id="{191B40CE-5DB8-1334-A304-EB78B9345C6C}"/>
              </a:ext>
            </a:extLst>
          </p:cNvPr>
          <p:cNvGrpSpPr/>
          <p:nvPr/>
        </p:nvGrpSpPr>
        <p:grpSpPr>
          <a:xfrm>
            <a:off x="5211494" y="103853"/>
            <a:ext cx="5814412" cy="994830"/>
            <a:chOff x="5063633" y="164812"/>
            <a:chExt cx="5716302" cy="994830"/>
          </a:xfrm>
        </p:grpSpPr>
        <p:grpSp>
          <p:nvGrpSpPr>
            <p:cNvPr id="15" name="Group 14">
              <a:extLst>
                <a:ext uri="{FF2B5EF4-FFF2-40B4-BE49-F238E27FC236}">
                  <a16:creationId xmlns:a16="http://schemas.microsoft.com/office/drawing/2014/main" xmlns="" id="{05887B45-B929-A9AF-D85C-BB5A1DA1BB38}"/>
                </a:ext>
              </a:extLst>
            </p:cNvPr>
            <p:cNvGrpSpPr/>
            <p:nvPr/>
          </p:nvGrpSpPr>
          <p:grpSpPr>
            <a:xfrm>
              <a:off x="5063633" y="164812"/>
              <a:ext cx="5716302" cy="994830"/>
              <a:chOff x="5063633" y="164812"/>
              <a:chExt cx="5716302" cy="994830"/>
            </a:xfrm>
          </p:grpSpPr>
          <p:sp>
            <p:nvSpPr>
              <p:cNvPr id="17" name="TextBox 16">
                <a:extLst>
                  <a:ext uri="{FF2B5EF4-FFF2-40B4-BE49-F238E27FC236}">
                    <a16:creationId xmlns:a16="http://schemas.microsoft.com/office/drawing/2014/main" xmlns="" id="{3D5F205F-EDC5-F0A6-E6D7-9C8084CE478F}"/>
                  </a:ext>
                </a:extLst>
              </p:cNvPr>
              <p:cNvSpPr txBox="1"/>
              <p:nvPr/>
            </p:nvSpPr>
            <p:spPr>
              <a:xfrm>
                <a:off x="5063633" y="164812"/>
                <a:ext cx="5716302" cy="553998"/>
              </a:xfrm>
              <a:prstGeom prst="rect">
                <a:avLst/>
              </a:prstGeom>
              <a:noFill/>
            </p:spPr>
            <p:txBody>
              <a:bodyPr wrap="none" rtlCol="0">
                <a:spAutoFit/>
              </a:bodyPr>
              <a:lstStyle/>
              <a:p>
                <a:r>
                  <a:rPr lang="en-US" sz="3000" dirty="0" err="1" smtClean="0">
                    <a:solidFill>
                      <a:srgbClr val="0000CC"/>
                    </a:solidFill>
                    <a:latin typeface="Times New Roman" panose="02020603050405020304" pitchFamily="18" charset="0"/>
                    <a:cs typeface="Times New Roman" pitchFamily="18" charset="0"/>
                  </a:rPr>
                  <a:t>Thứ</a:t>
                </a:r>
                <a:r>
                  <a:rPr lang="en-US" sz="3000" dirty="0" smtClean="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hai</a:t>
                </a:r>
                <a:r>
                  <a:rPr lang="en-US" sz="3000" dirty="0" smtClean="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ngày</a:t>
                </a:r>
                <a:r>
                  <a:rPr lang="en-US" sz="3000" dirty="0" smtClean="0">
                    <a:solidFill>
                      <a:srgbClr val="0000CC"/>
                    </a:solidFill>
                    <a:latin typeface="Times New Roman" panose="02020603050405020304" pitchFamily="18" charset="0"/>
                    <a:cs typeface="Times New Roman" pitchFamily="18" charset="0"/>
                  </a:rPr>
                  <a:t> 11 </a:t>
                </a:r>
                <a:r>
                  <a:rPr lang="en-US" sz="3000" dirty="0" err="1" smtClean="0">
                    <a:solidFill>
                      <a:srgbClr val="0000CC"/>
                    </a:solidFill>
                    <a:latin typeface="Times New Roman" panose="02020603050405020304" pitchFamily="18" charset="0"/>
                    <a:cs typeface="Times New Roman" pitchFamily="18" charset="0"/>
                  </a:rPr>
                  <a:t>tháng</a:t>
                </a:r>
                <a:r>
                  <a:rPr lang="en-US" sz="3000" dirty="0" smtClean="0">
                    <a:solidFill>
                      <a:srgbClr val="0000CC"/>
                    </a:solidFill>
                    <a:latin typeface="Times New Roman" panose="02020603050405020304" pitchFamily="18" charset="0"/>
                    <a:cs typeface="Times New Roman" pitchFamily="18" charset="0"/>
                  </a:rPr>
                  <a:t> 3 </a:t>
                </a:r>
                <a:r>
                  <a:rPr lang="en-US" sz="3000" dirty="0" err="1" smtClean="0">
                    <a:solidFill>
                      <a:srgbClr val="0000CC"/>
                    </a:solidFill>
                    <a:latin typeface="Times New Roman" panose="02020603050405020304" pitchFamily="18" charset="0"/>
                    <a:cs typeface="Times New Roman" pitchFamily="18" charset="0"/>
                  </a:rPr>
                  <a:t>năm</a:t>
                </a:r>
                <a:r>
                  <a:rPr lang="en-US" sz="3000" dirty="0" smtClean="0">
                    <a:solidFill>
                      <a:srgbClr val="0000CC"/>
                    </a:solidFill>
                    <a:latin typeface="Times New Roman" panose="02020603050405020304" pitchFamily="18" charset="0"/>
                    <a:cs typeface="Times New Roman" pitchFamily="18" charset="0"/>
                  </a:rPr>
                  <a:t> 2024</a:t>
                </a:r>
                <a:endParaRPr lang="en-US" sz="3000" dirty="0">
                  <a:solidFill>
                    <a:srgbClr val="0000CC"/>
                  </a:solidFill>
                  <a:latin typeface="Times New Roman" panose="02020603050405020304" pitchFamily="18" charset="0"/>
                  <a:cs typeface="Times New Roman" pitchFamily="18" charset="0"/>
                </a:endParaRPr>
              </a:p>
            </p:txBody>
          </p:sp>
          <p:sp>
            <p:nvSpPr>
              <p:cNvPr id="18" name="TextBox 17">
                <a:extLst>
                  <a:ext uri="{FF2B5EF4-FFF2-40B4-BE49-F238E27FC236}">
                    <a16:creationId xmlns:a16="http://schemas.microsoft.com/office/drawing/2014/main" xmlns="" id="{FB41B4D8-C7D4-2CC3-EE74-0F67DB52AD66}"/>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itchFamily="18" charset="0"/>
                  </a:rPr>
                  <a:t>TỰ NHIÊN VÀ XÃ HỘI</a:t>
                </a:r>
              </a:p>
            </p:txBody>
          </p:sp>
        </p:grpSp>
        <p:cxnSp>
          <p:nvCxnSpPr>
            <p:cNvPr id="16" name="Straight Connector 15">
              <a:extLst>
                <a:ext uri="{FF2B5EF4-FFF2-40B4-BE49-F238E27FC236}">
                  <a16:creationId xmlns:a16="http://schemas.microsoft.com/office/drawing/2014/main" xmlns="" id="{BB0E24E7-8CFD-3DF0-8982-C7487A7ACAB8}"/>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BCF4795-087B-CA96-18B4-D7CD8CBE1DB0}"/>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(Tiết 1)</a:t>
            </a:r>
          </a:p>
        </p:txBody>
      </p:sp>
    </p:spTree>
    <p:extLst>
      <p:ext uri="{BB962C8B-B14F-4D97-AF65-F5344CB8AC3E}">
        <p14:creationId xmlns:p14="http://schemas.microsoft.com/office/powerpoint/2010/main" xmlns=""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9"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420749" y="1524000"/>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pic>
        <p:nvPicPr>
          <p:cNvPr id="5" name="Picture 4">
            <a:extLst>
              <a:ext uri="{FF2B5EF4-FFF2-40B4-BE49-F238E27FC236}">
                <a16:creationId xmlns:a16="http://schemas.microsoft.com/office/drawing/2014/main" xmlns="" id="{98B78822-726B-1573-3362-330CC2C71B2C}"/>
              </a:ext>
            </a:extLst>
          </p:cNvPr>
          <p:cNvPicPr>
            <a:picLocks noChangeAspect="1"/>
          </p:cNvPicPr>
          <p:nvPr/>
        </p:nvPicPr>
        <p:blipFill rotWithShape="1">
          <a:blip r:embed="rId3"/>
          <a:srcRect l="19216" t="45691" r="6225" b="10495"/>
          <a:stretch/>
        </p:blipFill>
        <p:spPr>
          <a:xfrm>
            <a:off x="4227512" y="5371989"/>
            <a:ext cx="7391401" cy="3048000"/>
          </a:xfrm>
          <a:prstGeom prst="rect">
            <a:avLst/>
          </a:prstGeom>
        </p:spPr>
      </p:pic>
      <p:grpSp>
        <p:nvGrpSpPr>
          <p:cNvPr id="8" name="Group 7">
            <a:extLst>
              <a:ext uri="{FF2B5EF4-FFF2-40B4-BE49-F238E27FC236}">
                <a16:creationId xmlns:a16="http://schemas.microsoft.com/office/drawing/2014/main" xmlns="" id="{96A93D39-9DE7-CCE9-6634-1CD8CD69E399}"/>
              </a:ext>
            </a:extLst>
          </p:cNvPr>
          <p:cNvGrpSpPr/>
          <p:nvPr/>
        </p:nvGrpSpPr>
        <p:grpSpPr>
          <a:xfrm>
            <a:off x="1177131" y="2142751"/>
            <a:ext cx="9028498" cy="1115021"/>
            <a:chOff x="-646128" y="2078613"/>
            <a:chExt cx="14880422" cy="1054286"/>
          </a:xfrm>
        </p:grpSpPr>
        <p:sp>
          <p:nvSpPr>
            <p:cNvPr id="4" name="Rectangle 3"/>
            <p:cNvSpPr/>
            <p:nvPr/>
          </p:nvSpPr>
          <p:spPr>
            <a:xfrm>
              <a:off x="403072" y="2294034"/>
              <a:ext cx="13831222" cy="611125"/>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Khám phá hoạt động của tim mạch.</a:t>
              </a:r>
              <a:endParaRPr lang="en-US" sz="3600" b="1">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B2D1590A-121A-60BF-7197-E45C1ADC4F7C}"/>
                </a:ext>
              </a:extLst>
            </p:cNvPr>
            <p:cNvPicPr>
              <a:picLocks noChangeAspect="1"/>
            </p:cNvPicPr>
            <p:nvPr/>
          </p:nvPicPr>
          <p:blipFill>
            <a:blip r:embed="rId4"/>
            <a:stretch>
              <a:fillRect/>
            </a:stretch>
          </p:blipFill>
          <p:spPr>
            <a:xfrm>
              <a:off x="-646128" y="2078613"/>
              <a:ext cx="1312001" cy="1054286"/>
            </a:xfrm>
            <a:prstGeom prst="rect">
              <a:avLst/>
            </a:prstGeom>
          </p:spPr>
        </p:pic>
      </p:grpSp>
      <p:sp>
        <p:nvSpPr>
          <p:cNvPr id="11" name="Rectangle 10">
            <a:extLst>
              <a:ext uri="{FF2B5EF4-FFF2-40B4-BE49-F238E27FC236}">
                <a16:creationId xmlns:a16="http://schemas.microsoft.com/office/drawing/2014/main" xmlns="" id="{7B755B7D-16DC-1F34-7A65-1356E678A1DA}"/>
              </a:ext>
            </a:extLst>
          </p:cNvPr>
          <p:cNvSpPr/>
          <p:nvPr/>
        </p:nvSpPr>
        <p:spPr>
          <a:xfrm>
            <a:off x="1356519" y="3042148"/>
            <a:ext cx="14352588" cy="1200329"/>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1. Đặt tay phải lên ngực trái của mình (hình 1), đếm nhịp đập của tim trong vòng một phút.</a:t>
            </a:r>
          </a:p>
        </p:txBody>
      </p:sp>
      <p:sp>
        <p:nvSpPr>
          <p:cNvPr id="12" name="Rectangle 11">
            <a:extLst>
              <a:ext uri="{FF2B5EF4-FFF2-40B4-BE49-F238E27FC236}">
                <a16:creationId xmlns:a16="http://schemas.microsoft.com/office/drawing/2014/main" xmlns="" id="{51C2B933-3EF1-FD19-0232-EE62FCCF5A6E}"/>
              </a:ext>
            </a:extLst>
          </p:cNvPr>
          <p:cNvSpPr/>
          <p:nvPr/>
        </p:nvSpPr>
        <p:spPr>
          <a:xfrm>
            <a:off x="1361316" y="4250884"/>
            <a:ext cx="14352588" cy="1200329"/>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2. Đặt hai đầu ngón tay của tay phải lên cổ tay tại vị trí ngay dưới nếp gấp cổ tay (hình 2). Đếm nhịp đập của mạch trong vòng một phút.</a:t>
            </a:r>
          </a:p>
        </p:txBody>
      </p:sp>
      <p:sp>
        <p:nvSpPr>
          <p:cNvPr id="3" name="Rectangle 2">
            <a:extLst>
              <a:ext uri="{FF2B5EF4-FFF2-40B4-BE49-F238E27FC236}">
                <a16:creationId xmlns:a16="http://schemas.microsoft.com/office/drawing/2014/main" xmlns="" id="{6D6C7B80-72A1-15C8-3792-DEC54395BC7A}"/>
              </a:ext>
            </a:extLst>
          </p:cNvPr>
          <p:cNvSpPr/>
          <p:nvPr/>
        </p:nvSpPr>
        <p:spPr>
          <a:xfrm>
            <a:off x="1439067" y="8393816"/>
            <a:ext cx="7544853" cy="646331"/>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3. Chia sẻ với bạn về các kết quả trên</a:t>
            </a:r>
          </a:p>
        </p:txBody>
      </p:sp>
      <p:grpSp>
        <p:nvGrpSpPr>
          <p:cNvPr id="6" name="Group 5">
            <a:extLst>
              <a:ext uri="{FF2B5EF4-FFF2-40B4-BE49-F238E27FC236}">
                <a16:creationId xmlns:a16="http://schemas.microsoft.com/office/drawing/2014/main" xmlns="" id="{472E2129-C230-EEB8-940A-277C9D72BAF3}"/>
              </a:ext>
            </a:extLst>
          </p:cNvPr>
          <p:cNvGrpSpPr/>
          <p:nvPr/>
        </p:nvGrpSpPr>
        <p:grpSpPr>
          <a:xfrm>
            <a:off x="5211494" y="103853"/>
            <a:ext cx="5814412" cy="994830"/>
            <a:chOff x="5063633" y="164812"/>
            <a:chExt cx="5716302" cy="994830"/>
          </a:xfrm>
        </p:grpSpPr>
        <p:grpSp>
          <p:nvGrpSpPr>
            <p:cNvPr id="9" name="Group 8">
              <a:extLst>
                <a:ext uri="{FF2B5EF4-FFF2-40B4-BE49-F238E27FC236}">
                  <a16:creationId xmlns:a16="http://schemas.microsoft.com/office/drawing/2014/main" xmlns="" id="{B5D14255-0F60-E133-BDB9-6C992B4D3362}"/>
                </a:ext>
              </a:extLst>
            </p:cNvPr>
            <p:cNvGrpSpPr/>
            <p:nvPr/>
          </p:nvGrpSpPr>
          <p:grpSpPr>
            <a:xfrm>
              <a:off x="5063633" y="164812"/>
              <a:ext cx="5716302" cy="994830"/>
              <a:chOff x="5063633" y="164812"/>
              <a:chExt cx="5716302" cy="994830"/>
            </a:xfrm>
          </p:grpSpPr>
          <p:sp>
            <p:nvSpPr>
              <p:cNvPr id="14" name="TextBox 13">
                <a:extLst>
                  <a:ext uri="{FF2B5EF4-FFF2-40B4-BE49-F238E27FC236}">
                    <a16:creationId xmlns:a16="http://schemas.microsoft.com/office/drawing/2014/main" xmlns="" id="{19C71C24-9E2F-DA7D-A6DE-49CB40D5C01F}"/>
                  </a:ext>
                </a:extLst>
              </p:cNvPr>
              <p:cNvSpPr txBox="1"/>
              <p:nvPr/>
            </p:nvSpPr>
            <p:spPr>
              <a:xfrm>
                <a:off x="5063633" y="164812"/>
                <a:ext cx="5716302" cy="553998"/>
              </a:xfrm>
              <a:prstGeom prst="rect">
                <a:avLst/>
              </a:prstGeom>
              <a:noFill/>
            </p:spPr>
            <p:txBody>
              <a:bodyPr wrap="none" rtlCol="0">
                <a:spAutoFit/>
              </a:bodyPr>
              <a:lstStyle/>
              <a:p>
                <a:r>
                  <a:rPr lang="en-US" sz="3000" dirty="0" err="1" smtClean="0">
                    <a:solidFill>
                      <a:srgbClr val="0000CC"/>
                    </a:solidFill>
                    <a:latin typeface="Times New Roman" panose="02020603050405020304" pitchFamily="18" charset="0"/>
                    <a:cs typeface="Times New Roman" pitchFamily="18" charset="0"/>
                  </a:rPr>
                  <a:t>Thứ</a:t>
                </a:r>
                <a:r>
                  <a:rPr lang="en-US" sz="3000" dirty="0" smtClean="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hai</a:t>
                </a:r>
                <a:r>
                  <a:rPr lang="en-US" sz="3000" dirty="0" smtClean="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ngày</a:t>
                </a:r>
                <a:r>
                  <a:rPr lang="en-US" sz="3000" dirty="0" smtClean="0">
                    <a:solidFill>
                      <a:srgbClr val="0000CC"/>
                    </a:solidFill>
                    <a:latin typeface="Times New Roman" panose="02020603050405020304" pitchFamily="18" charset="0"/>
                    <a:cs typeface="Times New Roman" pitchFamily="18" charset="0"/>
                  </a:rPr>
                  <a:t> 11 </a:t>
                </a:r>
                <a:r>
                  <a:rPr lang="en-US" sz="3000" dirty="0" err="1" smtClean="0">
                    <a:solidFill>
                      <a:srgbClr val="0000CC"/>
                    </a:solidFill>
                    <a:latin typeface="Times New Roman" panose="02020603050405020304" pitchFamily="18" charset="0"/>
                    <a:cs typeface="Times New Roman" pitchFamily="18" charset="0"/>
                  </a:rPr>
                  <a:t>tháng</a:t>
                </a:r>
                <a:r>
                  <a:rPr lang="en-US" sz="3000" dirty="0" smtClean="0">
                    <a:solidFill>
                      <a:srgbClr val="0000CC"/>
                    </a:solidFill>
                    <a:latin typeface="Times New Roman" panose="02020603050405020304" pitchFamily="18" charset="0"/>
                    <a:cs typeface="Times New Roman" pitchFamily="18" charset="0"/>
                  </a:rPr>
                  <a:t> 3 </a:t>
                </a:r>
                <a:r>
                  <a:rPr lang="en-US" sz="3000" dirty="0" err="1" smtClean="0">
                    <a:solidFill>
                      <a:srgbClr val="0000CC"/>
                    </a:solidFill>
                    <a:latin typeface="Times New Roman" panose="02020603050405020304" pitchFamily="18" charset="0"/>
                    <a:cs typeface="Times New Roman" pitchFamily="18" charset="0"/>
                  </a:rPr>
                  <a:t>năm</a:t>
                </a:r>
                <a:r>
                  <a:rPr lang="en-US" sz="3000" dirty="0" smtClean="0">
                    <a:solidFill>
                      <a:srgbClr val="0000CC"/>
                    </a:solidFill>
                    <a:latin typeface="Times New Roman" panose="02020603050405020304" pitchFamily="18" charset="0"/>
                    <a:cs typeface="Times New Roman" pitchFamily="18" charset="0"/>
                  </a:rPr>
                  <a:t> 2024</a:t>
                </a:r>
                <a:endParaRPr lang="en-US" sz="3000" dirty="0">
                  <a:solidFill>
                    <a:srgbClr val="0000CC"/>
                  </a:solidFill>
                  <a:latin typeface="Times New Roman" panose="02020603050405020304" pitchFamily="18" charset="0"/>
                  <a:cs typeface="Times New Roman" pitchFamily="18" charset="0"/>
                </a:endParaRPr>
              </a:p>
            </p:txBody>
          </p:sp>
          <p:sp>
            <p:nvSpPr>
              <p:cNvPr id="15" name="TextBox 14">
                <a:extLst>
                  <a:ext uri="{FF2B5EF4-FFF2-40B4-BE49-F238E27FC236}">
                    <a16:creationId xmlns:a16="http://schemas.microsoft.com/office/drawing/2014/main" xmlns="" id="{506FAA7C-EE1C-F510-D199-9147DDD68F58}"/>
                  </a:ext>
                </a:extLst>
              </p:cNvPr>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itchFamily="18" charset="0"/>
                  </a:rPr>
                  <a:t>TỰ NHIÊN VÀ XÃ HỘI</a:t>
                </a:r>
              </a:p>
            </p:txBody>
          </p:sp>
        </p:grpSp>
        <p:cxnSp>
          <p:nvCxnSpPr>
            <p:cNvPr id="13" name="Straight Connector 12">
              <a:extLst>
                <a:ext uri="{FF2B5EF4-FFF2-40B4-BE49-F238E27FC236}">
                  <a16:creationId xmlns:a16="http://schemas.microsoft.com/office/drawing/2014/main" xmlns="" id="{FAD7BA15-BC09-B846-D9E7-E1A4C06165D3}"/>
                </a:ext>
              </a:extLst>
            </p:cNvPr>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a:extLst>
              <a:ext uri="{FF2B5EF4-FFF2-40B4-BE49-F238E27FC236}">
                <a16:creationId xmlns:a16="http://schemas.microsoft.com/office/drawing/2014/main" xmlns="" id="{1B1A650C-CF66-DD11-0E47-47C4E8140B7F}"/>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(Tiết 1)</a:t>
            </a:r>
          </a:p>
        </p:txBody>
      </p:sp>
    </p:spTree>
    <p:extLst>
      <p:ext uri="{BB962C8B-B14F-4D97-AF65-F5344CB8AC3E}">
        <p14:creationId xmlns:p14="http://schemas.microsoft.com/office/powerpoint/2010/main" xmlns=""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84452" y="440267"/>
            <a:ext cx="15375467" cy="8195732"/>
            <a:chOff x="23118" y="0"/>
            <a:chExt cx="5085978" cy="2311400"/>
          </a:xfrm>
        </p:grpSpPr>
        <p:sp>
          <p:nvSpPr>
            <p:cNvPr id="36" name="Freeform 5"/>
            <p:cNvSpPr/>
            <p:nvPr/>
          </p:nvSpPr>
          <p:spPr>
            <a:xfrm>
              <a:off x="23118" y="0"/>
              <a:ext cx="5085978" cy="2311400"/>
            </a:xfrm>
            <a:custGeom>
              <a:avLst/>
              <a:gdLst/>
              <a:ahLst/>
              <a:cxnLst/>
              <a:rect l="l" t="t" r="r" b="b"/>
              <a:pathLst>
                <a:path w="5085978" h="2311400">
                  <a:moveTo>
                    <a:pt x="4781178" y="0"/>
                  </a:moveTo>
                  <a:lnTo>
                    <a:pt x="304800" y="0"/>
                  </a:lnTo>
                  <a:cubicBezTo>
                    <a:pt x="135890" y="0"/>
                    <a:pt x="0" y="135890"/>
                    <a:pt x="0" y="304800"/>
                  </a:cubicBezTo>
                  <a:lnTo>
                    <a:pt x="0" y="2006600"/>
                  </a:lnTo>
                  <a:cubicBezTo>
                    <a:pt x="0" y="2175510"/>
                    <a:pt x="135890" y="2311400"/>
                    <a:pt x="304800" y="2311400"/>
                  </a:cubicBezTo>
                  <a:lnTo>
                    <a:pt x="4781178" y="2311400"/>
                  </a:lnTo>
                  <a:cubicBezTo>
                    <a:pt x="4950088" y="2311400"/>
                    <a:pt x="5085978" y="2175510"/>
                    <a:pt x="5085978" y="2006600"/>
                  </a:cubicBezTo>
                  <a:lnTo>
                    <a:pt x="5085978" y="304800"/>
                  </a:lnTo>
                  <a:cubicBezTo>
                    <a:pt x="5085978" y="135890"/>
                    <a:pt x="4950088" y="0"/>
                    <a:pt x="4781178" y="0"/>
                  </a:cubicBezTo>
                  <a:close/>
                </a:path>
              </a:pathLst>
            </a:custGeom>
            <a:solidFill>
              <a:srgbClr val="FFFAF2"/>
            </a:solidFill>
          </p:spPr>
        </p:sp>
      </p:grpSp>
      <p:pic>
        <p:nvPicPr>
          <p:cNvPr id="17" name="Picture 2"/>
          <p:cNvPicPr>
            <a:picLocks noChangeAspect="1"/>
          </p:cNvPicPr>
          <p:nvPr/>
        </p:nvPicPr>
        <p:blipFill>
          <a:blip r:embed="rId4" cstate="print"/>
          <a:srcRect/>
          <a:stretch>
            <a:fillRect/>
          </a:stretch>
        </p:blipFill>
        <p:spPr>
          <a:xfrm>
            <a:off x="1144351" y="5861170"/>
            <a:ext cx="2062814" cy="3175596"/>
          </a:xfrm>
          <a:prstGeom prst="rect">
            <a:avLst/>
          </a:prstGeom>
        </p:spPr>
      </p:pic>
      <p:pic>
        <p:nvPicPr>
          <p:cNvPr id="18" name="Picture 7"/>
          <p:cNvPicPr>
            <a:picLocks noChangeAspect="1"/>
          </p:cNvPicPr>
          <p:nvPr/>
        </p:nvPicPr>
        <p:blipFill>
          <a:blip r:embed="rId5" cstate="print"/>
          <a:srcRect/>
          <a:stretch>
            <a:fillRect/>
          </a:stretch>
        </p:blipFill>
        <p:spPr>
          <a:xfrm>
            <a:off x="3759820" y="5903577"/>
            <a:ext cx="2092709" cy="3133189"/>
          </a:xfrm>
          <a:prstGeom prst="rect">
            <a:avLst/>
          </a:prstGeom>
        </p:spPr>
      </p:pic>
      <p:pic>
        <p:nvPicPr>
          <p:cNvPr id="12" name="Picture 11" descr="D:\Dropbox\DATA\Dong ho Dem nguoc\DongHoDemNguoc\DongHo\Clock_m5.png">
            <a:extLst>
              <a:ext uri="{FF2B5EF4-FFF2-40B4-BE49-F238E27FC236}">
                <a16:creationId xmlns:a16="http://schemas.microsoft.com/office/drawing/2014/main" xmlns="" id="{57A6CEC8-D6DA-4DE4-830D-D1FC23F64FE7}"/>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1000457" y="3872474"/>
            <a:ext cx="4610100" cy="4612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descr="C:\Users\Administrator\Downloads\Dongho\DongHo\Clock_k7.png">
            <a:extLst>
              <a:ext uri="{FF2B5EF4-FFF2-40B4-BE49-F238E27FC236}">
                <a16:creationId xmlns:a16="http://schemas.microsoft.com/office/drawing/2014/main" xmlns="" id="{2C6C8C5E-27D2-4741-95CE-FD228DCA1DDF}"/>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506339" y="4316973"/>
            <a:ext cx="3657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862130D1-ACC2-4803-A348-D9958059B639}"/>
              </a:ext>
            </a:extLst>
          </p:cNvPr>
          <p:cNvSpPr txBox="1"/>
          <p:nvPr/>
        </p:nvSpPr>
        <p:spPr>
          <a:xfrm>
            <a:off x="12420739" y="4723374"/>
            <a:ext cx="18288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defTabSz="1219215">
              <a:defRPr/>
            </a:pPr>
            <a:r>
              <a:rPr lang="en-US" sz="2400" b="1" dirty="0">
                <a:solidFill>
                  <a:prstClr val="white"/>
                </a:solidFill>
                <a:latin typeface="Arial" pitchFamily="34" charset="0"/>
                <a:cs typeface="Arial" pitchFamily="34" charset="0"/>
              </a:rPr>
              <a:t>HẾT GIỜ</a:t>
            </a:r>
          </a:p>
        </p:txBody>
      </p:sp>
      <p:sp>
        <p:nvSpPr>
          <p:cNvPr id="15" name="TextBox 14">
            <a:extLst>
              <a:ext uri="{FF2B5EF4-FFF2-40B4-BE49-F238E27FC236}">
                <a16:creationId xmlns:a16="http://schemas.microsoft.com/office/drawing/2014/main" xmlns="" id="{0C000FC1-6C5C-4AC6-8AED-F548C0BEBCB7}"/>
              </a:ext>
            </a:extLst>
          </p:cNvPr>
          <p:cNvSpPr txBox="1"/>
          <p:nvPr/>
        </p:nvSpPr>
        <p:spPr>
          <a:xfrm>
            <a:off x="12420739" y="6958574"/>
            <a:ext cx="193040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15">
              <a:defRPr/>
            </a:pPr>
            <a:r>
              <a:rPr lang="en-US" sz="2400" b="1" dirty="0">
                <a:solidFill>
                  <a:prstClr val="white"/>
                </a:solidFill>
                <a:latin typeface="Arial" pitchFamily="34" charset="0"/>
                <a:cs typeface="Arial" pitchFamily="34" charset="0"/>
              </a:rPr>
              <a:t>TÍNH GIỜ</a:t>
            </a:r>
          </a:p>
        </p:txBody>
      </p:sp>
      <p:sp>
        <p:nvSpPr>
          <p:cNvPr id="16" name="TextBox 11">
            <a:extLst>
              <a:ext uri="{FF2B5EF4-FFF2-40B4-BE49-F238E27FC236}">
                <a16:creationId xmlns:a16="http://schemas.microsoft.com/office/drawing/2014/main" xmlns="" id="{D3BAB06B-618C-4725-B6E3-DFD118E7C934}"/>
              </a:ext>
            </a:extLst>
          </p:cNvPr>
          <p:cNvSpPr txBox="1">
            <a:spLocks noChangeArrowheads="1"/>
          </p:cNvSpPr>
          <p:nvPr/>
        </p:nvSpPr>
        <p:spPr bwMode="auto">
          <a:xfrm>
            <a:off x="11375107" y="5921408"/>
            <a:ext cx="6625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215" eaLnBrk="1" hangingPunct="1"/>
            <a:r>
              <a:rPr lang="en-US" altLang="en-US" sz="2400" b="1">
                <a:solidFill>
                  <a:srgbClr val="00B0F0"/>
                </a:solidFill>
                <a:latin typeface="Tahoma" panose="020B0604030504040204" pitchFamily="34" charset="0"/>
                <a:cs typeface="Tahoma" panose="020B0604030504040204" pitchFamily="34" charset="0"/>
              </a:rPr>
              <a:t>45</a:t>
            </a:r>
          </a:p>
        </p:txBody>
      </p:sp>
      <p:sp>
        <p:nvSpPr>
          <p:cNvPr id="19" name="TextBox 12">
            <a:extLst>
              <a:ext uri="{FF2B5EF4-FFF2-40B4-BE49-F238E27FC236}">
                <a16:creationId xmlns:a16="http://schemas.microsoft.com/office/drawing/2014/main" xmlns="" id="{A871C9D4-FB66-41C1-B44C-95B8694C4591}"/>
              </a:ext>
            </a:extLst>
          </p:cNvPr>
          <p:cNvSpPr txBox="1">
            <a:spLocks noChangeArrowheads="1"/>
          </p:cNvSpPr>
          <p:nvPr/>
        </p:nvSpPr>
        <p:spPr bwMode="auto">
          <a:xfrm>
            <a:off x="13021874" y="7669774"/>
            <a:ext cx="6625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215" eaLnBrk="1" hangingPunct="1"/>
            <a:r>
              <a:rPr lang="en-US" altLang="en-US" sz="2400" b="1">
                <a:solidFill>
                  <a:srgbClr val="00B0F0"/>
                </a:solidFill>
                <a:latin typeface="Tahoma" panose="020B0604030504040204" pitchFamily="34" charset="0"/>
                <a:cs typeface="Tahoma" panose="020B0604030504040204" pitchFamily="34" charset="0"/>
              </a:rPr>
              <a:t>30</a:t>
            </a:r>
          </a:p>
        </p:txBody>
      </p:sp>
      <p:sp>
        <p:nvSpPr>
          <p:cNvPr id="20" name="TextBox 13">
            <a:extLst>
              <a:ext uri="{FF2B5EF4-FFF2-40B4-BE49-F238E27FC236}">
                <a16:creationId xmlns:a16="http://schemas.microsoft.com/office/drawing/2014/main" xmlns="" id="{F0790198-2E6F-4F41-90CD-5ACA4BCA70E6}"/>
              </a:ext>
            </a:extLst>
          </p:cNvPr>
          <p:cNvSpPr txBox="1">
            <a:spLocks noChangeArrowheads="1"/>
          </p:cNvSpPr>
          <p:nvPr/>
        </p:nvSpPr>
        <p:spPr bwMode="auto">
          <a:xfrm>
            <a:off x="14696156" y="5938341"/>
            <a:ext cx="6625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215" eaLnBrk="1" hangingPunct="1"/>
            <a:r>
              <a:rPr lang="en-US" altLang="en-US" sz="2400" b="1">
                <a:solidFill>
                  <a:srgbClr val="00B0F0"/>
                </a:solidFill>
                <a:latin typeface="Tahoma" panose="020B0604030504040204" pitchFamily="34" charset="0"/>
                <a:cs typeface="Tahoma" panose="020B0604030504040204" pitchFamily="34" charset="0"/>
              </a:rPr>
              <a:t>15</a:t>
            </a:r>
          </a:p>
        </p:txBody>
      </p:sp>
      <p:sp>
        <p:nvSpPr>
          <p:cNvPr id="21" name="TextBox 14">
            <a:extLst>
              <a:ext uri="{FF2B5EF4-FFF2-40B4-BE49-F238E27FC236}">
                <a16:creationId xmlns:a16="http://schemas.microsoft.com/office/drawing/2014/main" xmlns="" id="{894843E2-A68F-4520-9E73-1C88615C0B97}"/>
              </a:ext>
            </a:extLst>
          </p:cNvPr>
          <p:cNvSpPr txBox="1">
            <a:spLocks noChangeArrowheads="1"/>
          </p:cNvSpPr>
          <p:nvPr/>
        </p:nvSpPr>
        <p:spPr bwMode="auto">
          <a:xfrm>
            <a:off x="12947789" y="4316974"/>
            <a:ext cx="81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215" eaLnBrk="1" hangingPunct="1"/>
            <a:r>
              <a:rPr lang="en-US" altLang="en-US" sz="2400" b="1">
                <a:solidFill>
                  <a:srgbClr val="FF0000"/>
                </a:solidFill>
                <a:latin typeface="Tahoma" panose="020B0604030504040204" pitchFamily="34" charset="0"/>
                <a:cs typeface="Tahoma" panose="020B0604030504040204" pitchFamily="34" charset="0"/>
              </a:rPr>
              <a:t>60</a:t>
            </a:r>
          </a:p>
        </p:txBody>
      </p:sp>
      <p:sp>
        <p:nvSpPr>
          <p:cNvPr id="22" name="TextBox 14">
            <a:extLst>
              <a:ext uri="{FF2B5EF4-FFF2-40B4-BE49-F238E27FC236}">
                <a16:creationId xmlns:a16="http://schemas.microsoft.com/office/drawing/2014/main" xmlns="" id="{3B1BD71E-2025-4CC7-B03E-DAC88B1C9FFF}"/>
              </a:ext>
            </a:extLst>
          </p:cNvPr>
          <p:cNvSpPr txBox="1">
            <a:spLocks noChangeArrowheads="1"/>
          </p:cNvSpPr>
          <p:nvPr/>
        </p:nvSpPr>
        <p:spPr bwMode="auto">
          <a:xfrm>
            <a:off x="12956256" y="4319092"/>
            <a:ext cx="81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215" eaLnBrk="1" hangingPunct="1"/>
            <a:r>
              <a:rPr lang="en-US" altLang="en-US" sz="2400" b="1">
                <a:solidFill>
                  <a:srgbClr val="FF0000"/>
                </a:solidFill>
                <a:latin typeface="Tahoma" panose="020B0604030504040204" pitchFamily="34" charset="0"/>
                <a:cs typeface="Tahoma" panose="020B0604030504040204" pitchFamily="34" charset="0"/>
              </a:rPr>
              <a:t>0</a:t>
            </a:r>
          </a:p>
        </p:txBody>
      </p:sp>
      <p:sp>
        <p:nvSpPr>
          <p:cNvPr id="23" name="Rectangle 22"/>
          <p:cNvSpPr/>
          <p:nvPr/>
        </p:nvSpPr>
        <p:spPr>
          <a:xfrm>
            <a:off x="1915275" y="2412985"/>
            <a:ext cx="10026934" cy="1938992"/>
          </a:xfrm>
          <a:prstGeom prst="rect">
            <a:avLst/>
          </a:prstGeom>
        </p:spPr>
        <p:txBody>
          <a:bodyPr wrap="square">
            <a:spAutoFit/>
          </a:bodyPr>
          <a:lstStyle/>
          <a:p>
            <a:r>
              <a:rPr lang="vi-VN" sz="4000" b="1" dirty="0">
                <a:latin typeface="+mj-lt"/>
                <a:cs typeface="Arial" panose="020B0604020202020204" pitchFamily="34" charset="0"/>
              </a:rPr>
              <a:t>Đ</a:t>
            </a:r>
            <a:r>
              <a:rPr lang="en-US" sz="4000" b="1" dirty="0" err="1">
                <a:latin typeface="+mj-lt"/>
                <a:cs typeface="Arial" panose="020B0604020202020204" pitchFamily="34" charset="0"/>
              </a:rPr>
              <a:t>ặt</a:t>
            </a:r>
            <a:r>
              <a:rPr lang="en-US" sz="4000" b="1" dirty="0">
                <a:latin typeface="+mj-lt"/>
                <a:cs typeface="Arial" panose="020B0604020202020204" pitchFamily="34" charset="0"/>
              </a:rPr>
              <a:t> </a:t>
            </a:r>
            <a:r>
              <a:rPr lang="en-US" sz="4000" b="1" dirty="0" err="1">
                <a:latin typeface="+mj-lt"/>
                <a:cs typeface="Arial" panose="020B0604020202020204" pitchFamily="34" charset="0"/>
              </a:rPr>
              <a:t>tay</a:t>
            </a:r>
            <a:r>
              <a:rPr lang="en-US" sz="4000" b="1" dirty="0">
                <a:latin typeface="+mj-lt"/>
                <a:cs typeface="Arial" panose="020B0604020202020204" pitchFamily="34" charset="0"/>
              </a:rPr>
              <a:t> </a:t>
            </a:r>
            <a:r>
              <a:rPr lang="vi-VN" sz="4000" b="1" dirty="0">
                <a:latin typeface="+mj-lt"/>
                <a:cs typeface="Arial" panose="020B0604020202020204" pitchFamily="34" charset="0"/>
              </a:rPr>
              <a:t>phải </a:t>
            </a:r>
            <a:r>
              <a:rPr lang="en-US" sz="4000" b="1" dirty="0" err="1">
                <a:latin typeface="+mj-lt"/>
                <a:cs typeface="Arial" panose="020B0604020202020204" pitchFamily="34" charset="0"/>
              </a:rPr>
              <a:t>lên</a:t>
            </a:r>
            <a:r>
              <a:rPr lang="en-US" sz="4000" b="1" dirty="0">
                <a:latin typeface="+mj-lt"/>
                <a:cs typeface="Arial" panose="020B0604020202020204" pitchFamily="34" charset="0"/>
              </a:rPr>
              <a:t> </a:t>
            </a:r>
            <a:r>
              <a:rPr lang="en-US" sz="4000" b="1" dirty="0" err="1">
                <a:latin typeface="+mj-lt"/>
                <a:cs typeface="Arial" panose="020B0604020202020204" pitchFamily="34" charset="0"/>
              </a:rPr>
              <a:t>ngực</a:t>
            </a:r>
            <a:r>
              <a:rPr lang="en-US" sz="4000" b="1" dirty="0">
                <a:latin typeface="+mj-lt"/>
                <a:cs typeface="Arial" panose="020B0604020202020204" pitchFamily="34" charset="0"/>
              </a:rPr>
              <a:t> </a:t>
            </a:r>
            <a:r>
              <a:rPr lang="en-US" sz="4000" b="1" dirty="0" err="1">
                <a:latin typeface="+mj-lt"/>
                <a:cs typeface="Arial" panose="020B0604020202020204" pitchFamily="34" charset="0"/>
              </a:rPr>
              <a:t>trái</a:t>
            </a:r>
            <a:r>
              <a:rPr lang="en-US" sz="4000" b="1" dirty="0">
                <a:latin typeface="+mj-lt"/>
                <a:cs typeface="Arial" panose="020B0604020202020204" pitchFamily="34" charset="0"/>
              </a:rPr>
              <a:t> </a:t>
            </a:r>
            <a:r>
              <a:rPr lang="en-US" sz="4000" b="1" dirty="0" err="1">
                <a:latin typeface="+mj-lt"/>
                <a:cs typeface="Arial" panose="020B0604020202020204" pitchFamily="34" charset="0"/>
              </a:rPr>
              <a:t>của</a:t>
            </a:r>
            <a:r>
              <a:rPr lang="en-US" sz="4000" b="1" dirty="0">
                <a:latin typeface="+mj-lt"/>
                <a:cs typeface="Arial" panose="020B0604020202020204" pitchFamily="34" charset="0"/>
              </a:rPr>
              <a:t> </a:t>
            </a:r>
            <a:r>
              <a:rPr lang="en-US" sz="4000" b="1" dirty="0" err="1">
                <a:latin typeface="+mj-lt"/>
                <a:cs typeface="Arial" panose="020B0604020202020204" pitchFamily="34" charset="0"/>
              </a:rPr>
              <a:t>mình</a:t>
            </a:r>
            <a:r>
              <a:rPr lang="en-US" sz="4000" b="1" dirty="0">
                <a:latin typeface="+mj-lt"/>
                <a:cs typeface="Arial" panose="020B0604020202020204" pitchFamily="34" charset="0"/>
              </a:rPr>
              <a:t> </a:t>
            </a:r>
            <a:r>
              <a:rPr lang="vi-VN" sz="4000" b="1" dirty="0">
                <a:latin typeface="+mj-lt"/>
                <a:cs typeface="Arial" panose="020B0604020202020204" pitchFamily="34" charset="0"/>
              </a:rPr>
              <a:t>(Hình 1), </a:t>
            </a:r>
            <a:r>
              <a:rPr lang="en-US" sz="4000" b="1" dirty="0" err="1">
                <a:latin typeface="+mj-lt"/>
                <a:cs typeface="Arial" panose="020B0604020202020204" pitchFamily="34" charset="0"/>
              </a:rPr>
              <a:t>đếm</a:t>
            </a:r>
            <a:r>
              <a:rPr lang="en-US" sz="4000" b="1" dirty="0">
                <a:latin typeface="+mj-lt"/>
                <a:cs typeface="Arial" panose="020B0604020202020204" pitchFamily="34" charset="0"/>
              </a:rPr>
              <a:t> </a:t>
            </a:r>
            <a:r>
              <a:rPr lang="en-US" sz="4000" b="1" dirty="0" err="1">
                <a:latin typeface="+mj-lt"/>
                <a:cs typeface="Arial" panose="020B0604020202020204" pitchFamily="34" charset="0"/>
              </a:rPr>
              <a:t>nhịp</a:t>
            </a:r>
            <a:r>
              <a:rPr lang="en-US" sz="4000" b="1" dirty="0">
                <a:latin typeface="+mj-lt"/>
                <a:cs typeface="Arial" panose="020B0604020202020204" pitchFamily="34" charset="0"/>
              </a:rPr>
              <a:t> </a:t>
            </a:r>
            <a:r>
              <a:rPr lang="en-US" sz="4000" b="1" dirty="0" err="1">
                <a:latin typeface="+mj-lt"/>
                <a:cs typeface="Arial" panose="020B0604020202020204" pitchFamily="34" charset="0"/>
              </a:rPr>
              <a:t>đập</a:t>
            </a:r>
            <a:r>
              <a:rPr lang="en-US" sz="4000" b="1" dirty="0">
                <a:latin typeface="+mj-lt"/>
                <a:cs typeface="Arial" panose="020B0604020202020204" pitchFamily="34" charset="0"/>
              </a:rPr>
              <a:t> </a:t>
            </a:r>
            <a:r>
              <a:rPr lang="en-US" sz="4000" b="1" dirty="0" err="1">
                <a:latin typeface="+mj-lt"/>
                <a:cs typeface="Arial" panose="020B0604020202020204" pitchFamily="34" charset="0"/>
              </a:rPr>
              <a:t>của</a:t>
            </a:r>
            <a:r>
              <a:rPr lang="en-US" sz="4000" b="1" dirty="0">
                <a:latin typeface="+mj-lt"/>
                <a:cs typeface="Arial" panose="020B0604020202020204" pitchFamily="34" charset="0"/>
              </a:rPr>
              <a:t> </a:t>
            </a:r>
            <a:r>
              <a:rPr lang="en-US" sz="4000" b="1" dirty="0" err="1">
                <a:latin typeface="+mj-lt"/>
                <a:cs typeface="Arial" panose="020B0604020202020204" pitchFamily="34" charset="0"/>
              </a:rPr>
              <a:t>tim</a:t>
            </a:r>
            <a:r>
              <a:rPr lang="en-US" sz="4000" b="1" dirty="0">
                <a:latin typeface="+mj-lt"/>
                <a:cs typeface="Arial" panose="020B0604020202020204" pitchFamily="34" charset="0"/>
              </a:rPr>
              <a:t> </a:t>
            </a:r>
            <a:r>
              <a:rPr lang="en-US" sz="4000" b="1" dirty="0" err="1">
                <a:latin typeface="+mj-lt"/>
                <a:cs typeface="Arial" panose="020B0604020202020204" pitchFamily="34" charset="0"/>
              </a:rPr>
              <a:t>trong</a:t>
            </a:r>
            <a:r>
              <a:rPr lang="en-US" sz="4000" b="1" dirty="0">
                <a:latin typeface="+mj-lt"/>
                <a:cs typeface="Arial" panose="020B0604020202020204" pitchFamily="34" charset="0"/>
              </a:rPr>
              <a:t> </a:t>
            </a:r>
            <a:r>
              <a:rPr lang="en-US" sz="4000" b="1" err="1">
                <a:latin typeface="+mj-lt"/>
                <a:cs typeface="Arial" panose="020B0604020202020204" pitchFamily="34" charset="0"/>
              </a:rPr>
              <a:t>một</a:t>
            </a:r>
            <a:r>
              <a:rPr lang="en-US" sz="4000" b="1">
                <a:latin typeface="+mj-lt"/>
                <a:cs typeface="Arial" panose="020B0604020202020204" pitchFamily="34" charset="0"/>
              </a:rPr>
              <a:t> phút</a:t>
            </a:r>
            <a:endParaRPr lang="en-US" sz="4000" b="1" dirty="0">
              <a:latin typeface="+mj-lt"/>
            </a:endParaRPr>
          </a:p>
        </p:txBody>
      </p:sp>
    </p:spTree>
    <p:extLst>
      <p:ext uri="{BB962C8B-B14F-4D97-AF65-F5344CB8AC3E}">
        <p14:creationId xmlns:p14="http://schemas.microsoft.com/office/powerpoint/2010/main" xmlns="" val="329418941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4" presetClass="exit" presetSubtype="16" fill="hold" grpId="0" nodeType="clickEffect">
                                  <p:stCondLst>
                                    <p:cond delay="0"/>
                                  </p:stCondLst>
                                  <p:childTnLst>
                                    <p:animEffect transition="out" filter="box(in)">
                                      <p:cBhvr>
                                        <p:cTn id="15" dur="100"/>
                                        <p:tgtEl>
                                          <p:spTgt spid="15"/>
                                        </p:tgtEl>
                                      </p:cBhvr>
                                    </p:animEffect>
                                    <p:set>
                                      <p:cBhvr>
                                        <p:cTn id="16" dur="1" fill="hold">
                                          <p:stCondLst>
                                            <p:cond delay="99"/>
                                          </p:stCondLst>
                                        </p:cTn>
                                        <p:tgtEl>
                                          <p:spTgt spid="15"/>
                                        </p:tgtEl>
                                        <p:attrNameLst>
                                          <p:attrName>style.visibility</p:attrName>
                                        </p:attrNameLst>
                                      </p:cBhvr>
                                      <p:to>
                                        <p:strVal val="hidden"/>
                                      </p:to>
                                    </p:set>
                                  </p:childTnLst>
                                </p:cTn>
                              </p:par>
                            </p:childTnLst>
                          </p:cTn>
                        </p:par>
                        <p:par>
                          <p:cTn id="17" fill="hold">
                            <p:stCondLst>
                              <p:cond delay="100"/>
                            </p:stCondLst>
                            <p:childTnLst>
                              <p:par>
                                <p:cTn id="18" presetID="4" presetClass="exit" presetSubtype="16" fill="hold" grpId="0" nodeType="afterEffect">
                                  <p:stCondLst>
                                    <p:cond delay="0"/>
                                  </p:stCondLst>
                                  <p:childTnLst>
                                    <p:animEffect transition="out" filter="box(in)">
                                      <p:cBhvr>
                                        <p:cTn id="19" dur="200"/>
                                        <p:tgtEl>
                                          <p:spTgt spid="21"/>
                                        </p:tgtEl>
                                      </p:cBhvr>
                                    </p:animEffect>
                                    <p:set>
                                      <p:cBhvr>
                                        <p:cTn id="20" dur="1" fill="hold">
                                          <p:stCondLst>
                                            <p:cond delay="199"/>
                                          </p:stCondLst>
                                        </p:cTn>
                                        <p:tgtEl>
                                          <p:spTgt spid="21"/>
                                        </p:tgtEl>
                                        <p:attrNameLst>
                                          <p:attrName>style.visibility</p:attrName>
                                        </p:attrNameLst>
                                      </p:cBhvr>
                                      <p:to>
                                        <p:strVal val="hidden"/>
                                      </p:to>
                                    </p:set>
                                  </p:childTnLst>
                                </p:cTn>
                              </p:par>
                            </p:childTnLst>
                          </p:cTn>
                        </p:par>
                        <p:par>
                          <p:cTn id="21" fill="hold">
                            <p:stCondLst>
                              <p:cond delay="300"/>
                            </p:stCondLst>
                            <p:childTnLst>
                              <p:par>
                                <p:cTn id="22" presetID="8" presetClass="emph" presetSubtype="0" fill="hold" nodeType="afterEffect">
                                  <p:stCondLst>
                                    <p:cond delay="0"/>
                                  </p:stCondLst>
                                  <p:childTnLst>
                                    <p:animRot by="-21600000">
                                      <p:cBhvr>
                                        <p:cTn id="23" dur="30000" fill="hold"/>
                                        <p:tgtEl>
                                          <p:spTgt spid="13"/>
                                        </p:tgtEl>
                                        <p:attrNameLst>
                                          <p:attrName>r</p:attrName>
                                        </p:attrNameLst>
                                      </p:cBhvr>
                                    </p:animRot>
                                  </p:childTnLst>
                                </p:cTn>
                              </p:par>
                              <p:par>
                                <p:cTn id="24" presetID="3" presetClass="emph" presetSubtype="2" fill="hold" grpId="0" nodeType="withEffect">
                                  <p:stCondLst>
                                    <p:cond delay="7000"/>
                                  </p:stCondLst>
                                  <p:childTnLst>
                                    <p:animClr clrSpc="rgb" dir="cw">
                                      <p:cBhvr override="childStyle">
                                        <p:cTn id="25" dur="2000" fill="hold"/>
                                        <p:tgtEl>
                                          <p:spTgt spid="16"/>
                                        </p:tgtEl>
                                        <p:attrNameLst>
                                          <p:attrName>style.color</p:attrName>
                                        </p:attrNameLst>
                                      </p:cBhvr>
                                      <p:to>
                                        <a:schemeClr val="accent2"/>
                                      </p:to>
                                    </p:animClr>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par>
                                <p:cTn id="26" presetID="3" presetClass="emph" presetSubtype="2" fill="hold" grpId="0" nodeType="withEffect">
                                  <p:stCondLst>
                                    <p:cond delay="15000"/>
                                  </p:stCondLst>
                                  <p:childTnLst>
                                    <p:animClr clrSpc="rgb" dir="cw">
                                      <p:cBhvr override="childStyle">
                                        <p:cTn id="27" dur="1000" fill="hold"/>
                                        <p:tgtEl>
                                          <p:spTgt spid="19"/>
                                        </p:tgtEl>
                                        <p:attrNameLst>
                                          <p:attrName>style.color</p:attrName>
                                        </p:attrNameLst>
                                      </p:cBhvr>
                                      <p:to>
                                        <a:schemeClr val="accent2"/>
                                      </p:to>
                                    </p:animClr>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8" presetID="3" presetClass="emph" presetSubtype="2" fill="hold" grpId="0" nodeType="withEffect">
                                  <p:stCondLst>
                                    <p:cond delay="22000"/>
                                  </p:stCondLst>
                                  <p:childTnLst>
                                    <p:animClr clrSpc="rgb" dir="cw">
                                      <p:cBhvr override="childStyle">
                                        <p:cTn id="29" dur="1000" fill="hold"/>
                                        <p:tgtEl>
                                          <p:spTgt spid="20"/>
                                        </p:tgtEl>
                                        <p:attrNameLst>
                                          <p:attrName>style.color</p:attrName>
                                        </p:attrNameLst>
                                      </p:cBhvr>
                                      <p:to>
                                        <a:schemeClr val="accent2"/>
                                      </p:to>
                                    </p:animClr>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0" fill="hold">
                            <p:stCondLst>
                              <p:cond delay="30300"/>
                            </p:stCondLst>
                            <p:childTnLst>
                              <p:par>
                                <p:cTn id="31" presetID="4" presetClass="entr" presetSubtype="32" repeatCount="400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out)">
                                      <p:cBhvr>
                                        <p:cTn id="33" dur="3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3" name="drumroll.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childTnLst>
              </p:cTn>
              <p:nextCondLst>
                <p:cond evt="onClick" delay="0">
                  <p:tgtEl>
                    <p:spTgt spid="15"/>
                  </p:tgtEl>
                </p:cond>
              </p:nextCondLst>
            </p:seq>
          </p:childTnLst>
        </p:cTn>
      </p:par>
    </p:tnLst>
    <p:bldLst>
      <p:bldP spid="14" grpId="0" animBg="1"/>
      <p:bldP spid="15" grpId="0" animBg="1"/>
      <p:bldP spid="16"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518266" y="1"/>
            <a:ext cx="15375467" cy="8195732"/>
            <a:chOff x="2113" y="0"/>
            <a:chExt cx="5085978" cy="2311400"/>
          </a:xfrm>
        </p:grpSpPr>
        <p:sp>
          <p:nvSpPr>
            <p:cNvPr id="36" name="Freeform 5"/>
            <p:cNvSpPr/>
            <p:nvPr/>
          </p:nvSpPr>
          <p:spPr>
            <a:xfrm>
              <a:off x="2113" y="0"/>
              <a:ext cx="5085978" cy="2311400"/>
            </a:xfrm>
            <a:custGeom>
              <a:avLst/>
              <a:gdLst/>
              <a:ahLst/>
              <a:cxnLst/>
              <a:rect l="l" t="t" r="r" b="b"/>
              <a:pathLst>
                <a:path w="5085978" h="2311400">
                  <a:moveTo>
                    <a:pt x="4781178" y="0"/>
                  </a:moveTo>
                  <a:lnTo>
                    <a:pt x="304800" y="0"/>
                  </a:lnTo>
                  <a:cubicBezTo>
                    <a:pt x="135890" y="0"/>
                    <a:pt x="0" y="135890"/>
                    <a:pt x="0" y="304800"/>
                  </a:cubicBezTo>
                  <a:lnTo>
                    <a:pt x="0" y="2006600"/>
                  </a:lnTo>
                  <a:cubicBezTo>
                    <a:pt x="0" y="2175510"/>
                    <a:pt x="135890" y="2311400"/>
                    <a:pt x="304800" y="2311400"/>
                  </a:cubicBezTo>
                  <a:lnTo>
                    <a:pt x="4781178" y="2311400"/>
                  </a:lnTo>
                  <a:cubicBezTo>
                    <a:pt x="4950088" y="2311400"/>
                    <a:pt x="5085978" y="2175510"/>
                    <a:pt x="5085978" y="2006600"/>
                  </a:cubicBezTo>
                  <a:lnTo>
                    <a:pt x="5085978" y="304800"/>
                  </a:lnTo>
                  <a:cubicBezTo>
                    <a:pt x="5085978" y="135890"/>
                    <a:pt x="4950088" y="0"/>
                    <a:pt x="4781178" y="0"/>
                  </a:cubicBezTo>
                  <a:close/>
                </a:path>
              </a:pathLst>
            </a:custGeom>
            <a:solidFill>
              <a:srgbClr val="FFFAF2"/>
            </a:solidFill>
          </p:spPr>
        </p:sp>
      </p:grpSp>
      <p:pic>
        <p:nvPicPr>
          <p:cNvPr id="17" name="Picture 2"/>
          <p:cNvPicPr>
            <a:picLocks noChangeAspect="1"/>
          </p:cNvPicPr>
          <p:nvPr/>
        </p:nvPicPr>
        <p:blipFill>
          <a:blip r:embed="rId4" cstate="print"/>
          <a:srcRect/>
          <a:stretch>
            <a:fillRect/>
          </a:stretch>
        </p:blipFill>
        <p:spPr>
          <a:xfrm>
            <a:off x="1144351" y="5861170"/>
            <a:ext cx="2062814" cy="3175596"/>
          </a:xfrm>
          <a:prstGeom prst="rect">
            <a:avLst/>
          </a:prstGeom>
        </p:spPr>
      </p:pic>
      <p:pic>
        <p:nvPicPr>
          <p:cNvPr id="18" name="Picture 7"/>
          <p:cNvPicPr>
            <a:picLocks noChangeAspect="1"/>
          </p:cNvPicPr>
          <p:nvPr/>
        </p:nvPicPr>
        <p:blipFill>
          <a:blip r:embed="rId5" cstate="print"/>
          <a:srcRect/>
          <a:stretch>
            <a:fillRect/>
          </a:stretch>
        </p:blipFill>
        <p:spPr>
          <a:xfrm>
            <a:off x="3759820" y="5903577"/>
            <a:ext cx="2092709" cy="3133189"/>
          </a:xfrm>
          <a:prstGeom prst="rect">
            <a:avLst/>
          </a:prstGeom>
        </p:spPr>
      </p:pic>
      <p:pic>
        <p:nvPicPr>
          <p:cNvPr id="12" name="Picture 11" descr="D:\Dropbox\DATA\Dong ho Dem nguoc\DongHoDemNguoc\DongHo\Clock_m5.png">
            <a:extLst>
              <a:ext uri="{FF2B5EF4-FFF2-40B4-BE49-F238E27FC236}">
                <a16:creationId xmlns:a16="http://schemas.microsoft.com/office/drawing/2014/main" xmlns="" id="{57A6CEC8-D6DA-4DE4-830D-D1FC23F64FE7}"/>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1000457" y="3872474"/>
            <a:ext cx="4610100" cy="4612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descr="C:\Users\Administrator\Downloads\Dongho\DongHo\Clock_k7.png">
            <a:extLst>
              <a:ext uri="{FF2B5EF4-FFF2-40B4-BE49-F238E27FC236}">
                <a16:creationId xmlns:a16="http://schemas.microsoft.com/office/drawing/2014/main" xmlns="" id="{2C6C8C5E-27D2-4741-95CE-FD228DCA1DDF}"/>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506339" y="4316973"/>
            <a:ext cx="3657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862130D1-ACC2-4803-A348-D9958059B639}"/>
              </a:ext>
            </a:extLst>
          </p:cNvPr>
          <p:cNvSpPr txBox="1"/>
          <p:nvPr/>
        </p:nvSpPr>
        <p:spPr>
          <a:xfrm>
            <a:off x="12420739" y="4723374"/>
            <a:ext cx="18288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defTabSz="1219215">
              <a:defRPr/>
            </a:pPr>
            <a:r>
              <a:rPr lang="en-US" sz="2400" b="1" dirty="0">
                <a:solidFill>
                  <a:prstClr val="white"/>
                </a:solidFill>
                <a:latin typeface="Arial" pitchFamily="34" charset="0"/>
                <a:cs typeface="Arial" pitchFamily="34" charset="0"/>
              </a:rPr>
              <a:t>HẾT GIỜ</a:t>
            </a:r>
          </a:p>
        </p:txBody>
      </p:sp>
      <p:sp>
        <p:nvSpPr>
          <p:cNvPr id="15" name="TextBox 14">
            <a:extLst>
              <a:ext uri="{FF2B5EF4-FFF2-40B4-BE49-F238E27FC236}">
                <a16:creationId xmlns:a16="http://schemas.microsoft.com/office/drawing/2014/main" xmlns="" id="{0C000FC1-6C5C-4AC6-8AED-F548C0BEBCB7}"/>
              </a:ext>
            </a:extLst>
          </p:cNvPr>
          <p:cNvSpPr txBox="1"/>
          <p:nvPr/>
        </p:nvSpPr>
        <p:spPr>
          <a:xfrm>
            <a:off x="12420739" y="6958574"/>
            <a:ext cx="193040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15">
              <a:defRPr/>
            </a:pPr>
            <a:r>
              <a:rPr lang="en-US" sz="2400" b="1" dirty="0">
                <a:solidFill>
                  <a:prstClr val="white"/>
                </a:solidFill>
                <a:latin typeface="Arial" pitchFamily="34" charset="0"/>
                <a:cs typeface="Arial" pitchFamily="34" charset="0"/>
              </a:rPr>
              <a:t>TÍNH GIỜ</a:t>
            </a:r>
          </a:p>
        </p:txBody>
      </p:sp>
      <p:sp>
        <p:nvSpPr>
          <p:cNvPr id="16" name="TextBox 11">
            <a:extLst>
              <a:ext uri="{FF2B5EF4-FFF2-40B4-BE49-F238E27FC236}">
                <a16:creationId xmlns:a16="http://schemas.microsoft.com/office/drawing/2014/main" xmlns="" id="{D3BAB06B-618C-4725-B6E3-DFD118E7C934}"/>
              </a:ext>
            </a:extLst>
          </p:cNvPr>
          <p:cNvSpPr txBox="1">
            <a:spLocks noChangeArrowheads="1"/>
          </p:cNvSpPr>
          <p:nvPr/>
        </p:nvSpPr>
        <p:spPr bwMode="auto">
          <a:xfrm>
            <a:off x="11375107" y="5921408"/>
            <a:ext cx="6625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215" eaLnBrk="1" hangingPunct="1"/>
            <a:r>
              <a:rPr lang="en-US" altLang="en-US" sz="2400" b="1">
                <a:solidFill>
                  <a:srgbClr val="00B0F0"/>
                </a:solidFill>
                <a:latin typeface="Tahoma" panose="020B0604030504040204" pitchFamily="34" charset="0"/>
                <a:cs typeface="Tahoma" panose="020B0604030504040204" pitchFamily="34" charset="0"/>
              </a:rPr>
              <a:t>45</a:t>
            </a:r>
          </a:p>
        </p:txBody>
      </p:sp>
      <p:sp>
        <p:nvSpPr>
          <p:cNvPr id="19" name="TextBox 12">
            <a:extLst>
              <a:ext uri="{FF2B5EF4-FFF2-40B4-BE49-F238E27FC236}">
                <a16:creationId xmlns:a16="http://schemas.microsoft.com/office/drawing/2014/main" xmlns="" id="{A871C9D4-FB66-41C1-B44C-95B8694C4591}"/>
              </a:ext>
            </a:extLst>
          </p:cNvPr>
          <p:cNvSpPr txBox="1">
            <a:spLocks noChangeArrowheads="1"/>
          </p:cNvSpPr>
          <p:nvPr/>
        </p:nvSpPr>
        <p:spPr bwMode="auto">
          <a:xfrm>
            <a:off x="13021874" y="7669774"/>
            <a:ext cx="6625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215" eaLnBrk="1" hangingPunct="1"/>
            <a:r>
              <a:rPr lang="en-US" altLang="en-US" sz="2400" b="1">
                <a:solidFill>
                  <a:srgbClr val="00B0F0"/>
                </a:solidFill>
                <a:latin typeface="Tahoma" panose="020B0604030504040204" pitchFamily="34" charset="0"/>
                <a:cs typeface="Tahoma" panose="020B0604030504040204" pitchFamily="34" charset="0"/>
              </a:rPr>
              <a:t>30</a:t>
            </a:r>
          </a:p>
        </p:txBody>
      </p:sp>
      <p:sp>
        <p:nvSpPr>
          <p:cNvPr id="20" name="TextBox 13">
            <a:extLst>
              <a:ext uri="{FF2B5EF4-FFF2-40B4-BE49-F238E27FC236}">
                <a16:creationId xmlns:a16="http://schemas.microsoft.com/office/drawing/2014/main" xmlns="" id="{F0790198-2E6F-4F41-90CD-5ACA4BCA70E6}"/>
              </a:ext>
            </a:extLst>
          </p:cNvPr>
          <p:cNvSpPr txBox="1">
            <a:spLocks noChangeArrowheads="1"/>
          </p:cNvSpPr>
          <p:nvPr/>
        </p:nvSpPr>
        <p:spPr bwMode="auto">
          <a:xfrm>
            <a:off x="14696156" y="5938341"/>
            <a:ext cx="6625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215" eaLnBrk="1" hangingPunct="1"/>
            <a:r>
              <a:rPr lang="en-US" altLang="en-US" sz="2400" b="1">
                <a:solidFill>
                  <a:srgbClr val="00B0F0"/>
                </a:solidFill>
                <a:latin typeface="Tahoma" panose="020B0604030504040204" pitchFamily="34" charset="0"/>
                <a:cs typeface="Tahoma" panose="020B0604030504040204" pitchFamily="34" charset="0"/>
              </a:rPr>
              <a:t>15</a:t>
            </a:r>
          </a:p>
        </p:txBody>
      </p:sp>
      <p:sp>
        <p:nvSpPr>
          <p:cNvPr id="21" name="TextBox 14">
            <a:extLst>
              <a:ext uri="{FF2B5EF4-FFF2-40B4-BE49-F238E27FC236}">
                <a16:creationId xmlns:a16="http://schemas.microsoft.com/office/drawing/2014/main" xmlns="" id="{894843E2-A68F-4520-9E73-1C88615C0B97}"/>
              </a:ext>
            </a:extLst>
          </p:cNvPr>
          <p:cNvSpPr txBox="1">
            <a:spLocks noChangeArrowheads="1"/>
          </p:cNvSpPr>
          <p:nvPr/>
        </p:nvSpPr>
        <p:spPr bwMode="auto">
          <a:xfrm>
            <a:off x="12947789" y="4316974"/>
            <a:ext cx="81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215" eaLnBrk="1" hangingPunct="1"/>
            <a:r>
              <a:rPr lang="en-US" altLang="en-US" sz="2400" b="1">
                <a:solidFill>
                  <a:srgbClr val="FF0000"/>
                </a:solidFill>
                <a:latin typeface="Tahoma" panose="020B0604030504040204" pitchFamily="34" charset="0"/>
                <a:cs typeface="Tahoma" panose="020B0604030504040204" pitchFamily="34" charset="0"/>
              </a:rPr>
              <a:t>60</a:t>
            </a:r>
          </a:p>
        </p:txBody>
      </p:sp>
      <p:sp>
        <p:nvSpPr>
          <p:cNvPr id="22" name="TextBox 14">
            <a:extLst>
              <a:ext uri="{FF2B5EF4-FFF2-40B4-BE49-F238E27FC236}">
                <a16:creationId xmlns:a16="http://schemas.microsoft.com/office/drawing/2014/main" xmlns="" id="{3B1BD71E-2025-4CC7-B03E-DAC88B1C9FFF}"/>
              </a:ext>
            </a:extLst>
          </p:cNvPr>
          <p:cNvSpPr txBox="1">
            <a:spLocks noChangeArrowheads="1"/>
          </p:cNvSpPr>
          <p:nvPr/>
        </p:nvSpPr>
        <p:spPr bwMode="auto">
          <a:xfrm>
            <a:off x="12956256" y="4319092"/>
            <a:ext cx="81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215" eaLnBrk="1" hangingPunct="1"/>
            <a:r>
              <a:rPr lang="en-US" altLang="en-US" sz="2400" b="1">
                <a:solidFill>
                  <a:srgbClr val="FF0000"/>
                </a:solidFill>
                <a:latin typeface="Tahoma" panose="020B0604030504040204" pitchFamily="34" charset="0"/>
                <a:cs typeface="Tahoma" panose="020B0604030504040204" pitchFamily="34" charset="0"/>
              </a:rPr>
              <a:t>0</a:t>
            </a:r>
          </a:p>
        </p:txBody>
      </p:sp>
      <p:sp>
        <p:nvSpPr>
          <p:cNvPr id="23" name="Rectangle 22"/>
          <p:cNvSpPr/>
          <p:nvPr/>
        </p:nvSpPr>
        <p:spPr>
          <a:xfrm>
            <a:off x="1534273" y="1714480"/>
            <a:ext cx="8128000" cy="3375604"/>
          </a:xfrm>
          <a:prstGeom prst="rect">
            <a:avLst/>
          </a:prstGeom>
        </p:spPr>
        <p:txBody>
          <a:bodyPr>
            <a:spAutoFit/>
          </a:bodyPr>
          <a:lstStyle/>
          <a:p>
            <a:r>
              <a:rPr lang="vi-VN" sz="4267" b="1" dirty="0">
                <a:latin typeface="+mj-lt"/>
                <a:cs typeface="Arial" panose="020B0604020202020204" pitchFamily="34" charset="0"/>
              </a:rPr>
              <a:t>2. </a:t>
            </a:r>
            <a:r>
              <a:rPr lang="en-US" sz="4267" b="1" dirty="0" err="1">
                <a:latin typeface="+mj-lt"/>
                <a:cs typeface="Arial" panose="020B0604020202020204" pitchFamily="34" charset="0"/>
              </a:rPr>
              <a:t>Đặt</a:t>
            </a:r>
            <a:r>
              <a:rPr lang="en-US" sz="4267" b="1" dirty="0">
                <a:latin typeface="+mj-lt"/>
                <a:cs typeface="Arial" panose="020B0604020202020204" pitchFamily="34" charset="0"/>
              </a:rPr>
              <a:t> </a:t>
            </a:r>
            <a:r>
              <a:rPr lang="en-US" sz="4267" b="1" dirty="0" err="1">
                <a:latin typeface="+mj-lt"/>
                <a:cs typeface="Arial" panose="020B0604020202020204" pitchFamily="34" charset="0"/>
              </a:rPr>
              <a:t>hai</a:t>
            </a:r>
            <a:r>
              <a:rPr lang="en-US" sz="4267" b="1" dirty="0">
                <a:latin typeface="+mj-lt"/>
                <a:cs typeface="Arial" panose="020B0604020202020204" pitchFamily="34" charset="0"/>
              </a:rPr>
              <a:t> </a:t>
            </a:r>
            <a:r>
              <a:rPr lang="en-US" sz="4267" b="1" dirty="0" err="1">
                <a:latin typeface="+mj-lt"/>
                <a:cs typeface="Arial" panose="020B0604020202020204" pitchFamily="34" charset="0"/>
              </a:rPr>
              <a:t>đầu</a:t>
            </a:r>
            <a:r>
              <a:rPr lang="en-US" sz="4267" b="1" dirty="0">
                <a:latin typeface="+mj-lt"/>
                <a:cs typeface="Arial" panose="020B0604020202020204" pitchFamily="34" charset="0"/>
              </a:rPr>
              <a:t> </a:t>
            </a:r>
            <a:r>
              <a:rPr lang="en-US" sz="4267" b="1" dirty="0" err="1">
                <a:latin typeface="+mj-lt"/>
                <a:cs typeface="Arial" panose="020B0604020202020204" pitchFamily="34" charset="0"/>
              </a:rPr>
              <a:t>ngón</a:t>
            </a:r>
            <a:r>
              <a:rPr lang="en-US" sz="4267" b="1" dirty="0">
                <a:latin typeface="+mj-lt"/>
                <a:cs typeface="Arial" panose="020B0604020202020204" pitchFamily="34" charset="0"/>
              </a:rPr>
              <a:t> </a:t>
            </a:r>
            <a:r>
              <a:rPr lang="en-US" sz="4267" b="1" dirty="0" err="1">
                <a:latin typeface="+mj-lt"/>
                <a:cs typeface="Arial" panose="020B0604020202020204" pitchFamily="34" charset="0"/>
              </a:rPr>
              <a:t>tay</a:t>
            </a:r>
            <a:r>
              <a:rPr lang="en-US" sz="4267" b="1" dirty="0">
                <a:latin typeface="+mj-lt"/>
                <a:cs typeface="Arial" panose="020B0604020202020204" pitchFamily="34" charset="0"/>
              </a:rPr>
              <a:t> </a:t>
            </a:r>
            <a:r>
              <a:rPr lang="en-US" sz="4267" b="1" dirty="0" err="1">
                <a:latin typeface="+mj-lt"/>
                <a:cs typeface="Arial" panose="020B0604020202020204" pitchFamily="34" charset="0"/>
              </a:rPr>
              <a:t>của</a:t>
            </a:r>
            <a:r>
              <a:rPr lang="en-US" sz="4267" b="1" dirty="0">
                <a:latin typeface="+mj-lt"/>
                <a:cs typeface="Arial" panose="020B0604020202020204" pitchFamily="34" charset="0"/>
              </a:rPr>
              <a:t> </a:t>
            </a:r>
            <a:r>
              <a:rPr lang="en-US" sz="4267" b="1" dirty="0" err="1">
                <a:latin typeface="+mj-lt"/>
                <a:cs typeface="Arial" panose="020B0604020202020204" pitchFamily="34" charset="0"/>
              </a:rPr>
              <a:t>tay</a:t>
            </a:r>
            <a:r>
              <a:rPr lang="en-US" sz="4267" b="1" dirty="0">
                <a:latin typeface="+mj-lt"/>
                <a:cs typeface="Arial" panose="020B0604020202020204" pitchFamily="34" charset="0"/>
              </a:rPr>
              <a:t> </a:t>
            </a:r>
            <a:r>
              <a:rPr lang="en-US" sz="4267" b="1" dirty="0" err="1">
                <a:latin typeface="+mj-lt"/>
                <a:cs typeface="Arial" panose="020B0604020202020204" pitchFamily="34" charset="0"/>
              </a:rPr>
              <a:t>phải</a:t>
            </a:r>
            <a:r>
              <a:rPr lang="en-US" sz="4267" b="1" dirty="0">
                <a:latin typeface="+mj-lt"/>
                <a:cs typeface="Arial" panose="020B0604020202020204" pitchFamily="34" charset="0"/>
              </a:rPr>
              <a:t> </a:t>
            </a:r>
            <a:r>
              <a:rPr lang="en-US" sz="4267" b="1" dirty="0" err="1">
                <a:latin typeface="+mj-lt"/>
                <a:cs typeface="Arial" panose="020B0604020202020204" pitchFamily="34" charset="0"/>
              </a:rPr>
              <a:t>lên</a:t>
            </a:r>
            <a:r>
              <a:rPr lang="en-US" sz="4267" b="1" dirty="0">
                <a:latin typeface="+mj-lt"/>
                <a:cs typeface="Arial" panose="020B0604020202020204" pitchFamily="34" charset="0"/>
              </a:rPr>
              <a:t> </a:t>
            </a:r>
            <a:r>
              <a:rPr lang="en-US" sz="4267" b="1" dirty="0" err="1">
                <a:latin typeface="+mj-lt"/>
                <a:cs typeface="Arial" panose="020B0604020202020204" pitchFamily="34" charset="0"/>
              </a:rPr>
              <a:t>cổ</a:t>
            </a:r>
            <a:r>
              <a:rPr lang="en-US" sz="4267" b="1" dirty="0">
                <a:latin typeface="+mj-lt"/>
                <a:cs typeface="Arial" panose="020B0604020202020204" pitchFamily="34" charset="0"/>
              </a:rPr>
              <a:t> </a:t>
            </a:r>
            <a:r>
              <a:rPr lang="en-US" sz="4267" b="1" dirty="0" err="1">
                <a:latin typeface="+mj-lt"/>
                <a:cs typeface="Arial" panose="020B0604020202020204" pitchFamily="34" charset="0"/>
              </a:rPr>
              <a:t>tay</a:t>
            </a:r>
            <a:r>
              <a:rPr lang="en-US" sz="4267" b="1" dirty="0">
                <a:latin typeface="+mj-lt"/>
                <a:cs typeface="Arial" panose="020B0604020202020204" pitchFamily="34" charset="0"/>
              </a:rPr>
              <a:t> </a:t>
            </a:r>
            <a:r>
              <a:rPr lang="en-US" sz="4267" b="1" dirty="0" err="1">
                <a:latin typeface="+mj-lt"/>
                <a:cs typeface="Arial" panose="020B0604020202020204" pitchFamily="34" charset="0"/>
              </a:rPr>
              <a:t>trái</a:t>
            </a:r>
            <a:r>
              <a:rPr lang="en-US" sz="4267" b="1" dirty="0">
                <a:latin typeface="+mj-lt"/>
                <a:cs typeface="Arial" panose="020B0604020202020204" pitchFamily="34" charset="0"/>
              </a:rPr>
              <a:t> </a:t>
            </a:r>
            <a:r>
              <a:rPr lang="en-US" sz="4267" b="1" dirty="0" err="1">
                <a:latin typeface="+mj-lt"/>
                <a:cs typeface="Arial" panose="020B0604020202020204" pitchFamily="34" charset="0"/>
              </a:rPr>
              <a:t>tại</a:t>
            </a:r>
            <a:r>
              <a:rPr lang="en-US" sz="4267" b="1" dirty="0">
                <a:latin typeface="+mj-lt"/>
                <a:cs typeface="Arial" panose="020B0604020202020204" pitchFamily="34" charset="0"/>
              </a:rPr>
              <a:t> </a:t>
            </a:r>
            <a:r>
              <a:rPr lang="en-US" sz="4267" b="1" dirty="0" err="1">
                <a:latin typeface="+mj-lt"/>
                <a:cs typeface="Arial" panose="020B0604020202020204" pitchFamily="34" charset="0"/>
              </a:rPr>
              <a:t>vị</a:t>
            </a:r>
            <a:r>
              <a:rPr lang="en-US" sz="4267" b="1" dirty="0">
                <a:latin typeface="+mj-lt"/>
                <a:cs typeface="Arial" panose="020B0604020202020204" pitchFamily="34" charset="0"/>
              </a:rPr>
              <a:t> </a:t>
            </a:r>
            <a:r>
              <a:rPr lang="en-US" sz="4267" b="1" dirty="0" err="1">
                <a:latin typeface="+mj-lt"/>
                <a:cs typeface="Arial" panose="020B0604020202020204" pitchFamily="34" charset="0"/>
              </a:rPr>
              <a:t>trí</a:t>
            </a:r>
            <a:r>
              <a:rPr lang="en-US" sz="4267" b="1" dirty="0">
                <a:latin typeface="+mj-lt"/>
                <a:cs typeface="Arial" panose="020B0604020202020204" pitchFamily="34" charset="0"/>
              </a:rPr>
              <a:t> </a:t>
            </a:r>
            <a:r>
              <a:rPr lang="en-US" sz="4267" b="1" dirty="0" err="1">
                <a:latin typeface="+mj-lt"/>
                <a:cs typeface="Arial" panose="020B0604020202020204" pitchFamily="34" charset="0"/>
              </a:rPr>
              <a:t>ngay</a:t>
            </a:r>
            <a:r>
              <a:rPr lang="en-US" sz="4267" b="1" dirty="0">
                <a:latin typeface="+mj-lt"/>
                <a:cs typeface="Arial" panose="020B0604020202020204" pitchFamily="34" charset="0"/>
              </a:rPr>
              <a:t> </a:t>
            </a:r>
            <a:r>
              <a:rPr lang="en-US" sz="4267" b="1" dirty="0" err="1">
                <a:latin typeface="+mj-lt"/>
                <a:cs typeface="Arial" panose="020B0604020202020204" pitchFamily="34" charset="0"/>
              </a:rPr>
              <a:t>dưới</a:t>
            </a:r>
            <a:r>
              <a:rPr lang="en-US" sz="4267" b="1" dirty="0">
                <a:latin typeface="+mj-lt"/>
                <a:cs typeface="Arial" panose="020B0604020202020204" pitchFamily="34" charset="0"/>
              </a:rPr>
              <a:t> </a:t>
            </a:r>
            <a:r>
              <a:rPr lang="en-US" sz="4267" b="1" dirty="0" err="1">
                <a:latin typeface="+mj-lt"/>
                <a:cs typeface="Arial" panose="020B0604020202020204" pitchFamily="34" charset="0"/>
              </a:rPr>
              <a:t>nếp</a:t>
            </a:r>
            <a:r>
              <a:rPr lang="en-US" sz="4267" b="1" dirty="0">
                <a:latin typeface="+mj-lt"/>
                <a:cs typeface="Arial" panose="020B0604020202020204" pitchFamily="34" charset="0"/>
              </a:rPr>
              <a:t> </a:t>
            </a:r>
            <a:r>
              <a:rPr lang="en-US" sz="4267" b="1" dirty="0" err="1">
                <a:latin typeface="+mj-lt"/>
                <a:cs typeface="Arial" panose="020B0604020202020204" pitchFamily="34" charset="0"/>
              </a:rPr>
              <a:t>gấp</a:t>
            </a:r>
            <a:r>
              <a:rPr lang="en-US" sz="4267" b="1" dirty="0">
                <a:latin typeface="+mj-lt"/>
                <a:cs typeface="Arial" panose="020B0604020202020204" pitchFamily="34" charset="0"/>
              </a:rPr>
              <a:t> </a:t>
            </a:r>
            <a:r>
              <a:rPr lang="en-US" sz="4267" b="1" dirty="0" err="1">
                <a:latin typeface="+mj-lt"/>
                <a:cs typeface="Arial" panose="020B0604020202020204" pitchFamily="34" charset="0"/>
              </a:rPr>
              <a:t>cổ</a:t>
            </a:r>
            <a:r>
              <a:rPr lang="en-US" sz="4267" b="1" dirty="0">
                <a:latin typeface="+mj-lt"/>
                <a:cs typeface="Arial" panose="020B0604020202020204" pitchFamily="34" charset="0"/>
              </a:rPr>
              <a:t> </a:t>
            </a:r>
            <a:r>
              <a:rPr lang="en-US" sz="4267" b="1" dirty="0" err="1">
                <a:latin typeface="+mj-lt"/>
                <a:cs typeface="Arial" panose="020B0604020202020204" pitchFamily="34" charset="0"/>
              </a:rPr>
              <a:t>tay</a:t>
            </a:r>
            <a:r>
              <a:rPr lang="vi-VN" sz="4267" b="1" dirty="0">
                <a:latin typeface="+mj-lt"/>
                <a:cs typeface="Arial" panose="020B0604020202020204" pitchFamily="34" charset="0"/>
              </a:rPr>
              <a:t> (Hình 2)</a:t>
            </a:r>
            <a:r>
              <a:rPr lang="en-US" sz="4267" b="1" dirty="0">
                <a:latin typeface="+mj-lt"/>
                <a:cs typeface="Arial" panose="020B0604020202020204" pitchFamily="34" charset="0"/>
              </a:rPr>
              <a:t>. </a:t>
            </a:r>
            <a:r>
              <a:rPr lang="en-US" sz="4267" b="1" dirty="0" err="1">
                <a:latin typeface="+mj-lt"/>
                <a:cs typeface="Arial" panose="020B0604020202020204" pitchFamily="34" charset="0"/>
              </a:rPr>
              <a:t>Đếm</a:t>
            </a:r>
            <a:r>
              <a:rPr lang="en-US" sz="4267" b="1" dirty="0">
                <a:latin typeface="+mj-lt"/>
                <a:cs typeface="Arial" panose="020B0604020202020204" pitchFamily="34" charset="0"/>
              </a:rPr>
              <a:t> </a:t>
            </a:r>
            <a:r>
              <a:rPr lang="en-US" sz="4267" b="1" dirty="0" err="1">
                <a:latin typeface="+mj-lt"/>
                <a:cs typeface="Arial" panose="020B0604020202020204" pitchFamily="34" charset="0"/>
              </a:rPr>
              <a:t>nhịp</a:t>
            </a:r>
            <a:r>
              <a:rPr lang="en-US" sz="4267" b="1" dirty="0">
                <a:latin typeface="+mj-lt"/>
                <a:cs typeface="Arial" panose="020B0604020202020204" pitchFamily="34" charset="0"/>
              </a:rPr>
              <a:t> </a:t>
            </a:r>
            <a:r>
              <a:rPr lang="en-US" sz="4267" b="1" dirty="0" err="1">
                <a:latin typeface="+mj-lt"/>
                <a:cs typeface="Arial" panose="020B0604020202020204" pitchFamily="34" charset="0"/>
              </a:rPr>
              <a:t>đập</a:t>
            </a:r>
            <a:r>
              <a:rPr lang="en-US" sz="4267" b="1" dirty="0">
                <a:latin typeface="+mj-lt"/>
                <a:cs typeface="Arial" panose="020B0604020202020204" pitchFamily="34" charset="0"/>
              </a:rPr>
              <a:t> </a:t>
            </a:r>
            <a:r>
              <a:rPr lang="en-US" sz="4267" b="1" dirty="0" err="1">
                <a:latin typeface="+mj-lt"/>
                <a:cs typeface="Arial" panose="020B0604020202020204" pitchFamily="34" charset="0"/>
              </a:rPr>
              <a:t>của</a:t>
            </a:r>
            <a:r>
              <a:rPr lang="en-US" sz="4267" b="1" dirty="0">
                <a:latin typeface="+mj-lt"/>
                <a:cs typeface="Arial" panose="020B0604020202020204" pitchFamily="34" charset="0"/>
              </a:rPr>
              <a:t> </a:t>
            </a:r>
            <a:r>
              <a:rPr lang="en-US" sz="4267" b="1" dirty="0" err="1">
                <a:latin typeface="+mj-lt"/>
                <a:cs typeface="Arial" panose="020B0604020202020204" pitchFamily="34" charset="0"/>
              </a:rPr>
              <a:t>mạch</a:t>
            </a:r>
            <a:r>
              <a:rPr lang="en-US" sz="4267" b="1" dirty="0">
                <a:latin typeface="+mj-lt"/>
                <a:cs typeface="Arial" panose="020B0604020202020204" pitchFamily="34" charset="0"/>
              </a:rPr>
              <a:t> </a:t>
            </a:r>
            <a:r>
              <a:rPr lang="en-US" sz="4267" b="1" dirty="0" err="1">
                <a:latin typeface="+mj-lt"/>
                <a:cs typeface="Arial" panose="020B0604020202020204" pitchFamily="34" charset="0"/>
              </a:rPr>
              <a:t>trong</a:t>
            </a:r>
            <a:r>
              <a:rPr lang="en-US" sz="4267" b="1" dirty="0">
                <a:latin typeface="+mj-lt"/>
                <a:cs typeface="Arial" panose="020B0604020202020204" pitchFamily="34" charset="0"/>
              </a:rPr>
              <a:t> </a:t>
            </a:r>
            <a:r>
              <a:rPr lang="en-US" sz="4267" b="1" dirty="0" err="1">
                <a:latin typeface="+mj-lt"/>
                <a:cs typeface="Arial" panose="020B0604020202020204" pitchFamily="34" charset="0"/>
              </a:rPr>
              <a:t>một</a:t>
            </a:r>
            <a:r>
              <a:rPr lang="en-US" sz="4267" b="1" dirty="0">
                <a:latin typeface="+mj-lt"/>
                <a:cs typeface="Arial" panose="020B0604020202020204" pitchFamily="34" charset="0"/>
              </a:rPr>
              <a:t> </a:t>
            </a:r>
            <a:r>
              <a:rPr lang="en-US" sz="4267" b="1" dirty="0" err="1">
                <a:latin typeface="+mj-lt"/>
                <a:cs typeface="Arial" panose="020B0604020202020204" pitchFamily="34" charset="0"/>
              </a:rPr>
              <a:t>phút</a:t>
            </a:r>
            <a:r>
              <a:rPr lang="en-US" sz="4267" b="1" dirty="0">
                <a:latin typeface="+mj-lt"/>
                <a:cs typeface="Arial" panose="020B0604020202020204" pitchFamily="34" charset="0"/>
              </a:rPr>
              <a:t>.</a:t>
            </a:r>
            <a:endParaRPr lang="en-US" sz="4267" dirty="0">
              <a:latin typeface="+mj-lt"/>
            </a:endParaRPr>
          </a:p>
        </p:txBody>
      </p:sp>
    </p:spTree>
    <p:extLst>
      <p:ext uri="{BB962C8B-B14F-4D97-AF65-F5344CB8AC3E}">
        <p14:creationId xmlns:p14="http://schemas.microsoft.com/office/powerpoint/2010/main" xmlns="" val="315415785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4" presetClass="exit" presetSubtype="16" fill="hold" grpId="0" nodeType="clickEffect">
                                  <p:stCondLst>
                                    <p:cond delay="0"/>
                                  </p:stCondLst>
                                  <p:childTnLst>
                                    <p:animEffect transition="out" filter="box(in)">
                                      <p:cBhvr>
                                        <p:cTn id="15" dur="100"/>
                                        <p:tgtEl>
                                          <p:spTgt spid="15"/>
                                        </p:tgtEl>
                                      </p:cBhvr>
                                    </p:animEffect>
                                    <p:set>
                                      <p:cBhvr>
                                        <p:cTn id="16" dur="1" fill="hold">
                                          <p:stCondLst>
                                            <p:cond delay="99"/>
                                          </p:stCondLst>
                                        </p:cTn>
                                        <p:tgtEl>
                                          <p:spTgt spid="15"/>
                                        </p:tgtEl>
                                        <p:attrNameLst>
                                          <p:attrName>style.visibility</p:attrName>
                                        </p:attrNameLst>
                                      </p:cBhvr>
                                      <p:to>
                                        <p:strVal val="hidden"/>
                                      </p:to>
                                    </p:set>
                                  </p:childTnLst>
                                </p:cTn>
                              </p:par>
                            </p:childTnLst>
                          </p:cTn>
                        </p:par>
                        <p:par>
                          <p:cTn id="17" fill="hold">
                            <p:stCondLst>
                              <p:cond delay="100"/>
                            </p:stCondLst>
                            <p:childTnLst>
                              <p:par>
                                <p:cTn id="18" presetID="4" presetClass="exit" presetSubtype="16" fill="hold" grpId="0" nodeType="afterEffect">
                                  <p:stCondLst>
                                    <p:cond delay="0"/>
                                  </p:stCondLst>
                                  <p:childTnLst>
                                    <p:animEffect transition="out" filter="box(in)">
                                      <p:cBhvr>
                                        <p:cTn id="19" dur="200"/>
                                        <p:tgtEl>
                                          <p:spTgt spid="21"/>
                                        </p:tgtEl>
                                      </p:cBhvr>
                                    </p:animEffect>
                                    <p:set>
                                      <p:cBhvr>
                                        <p:cTn id="20" dur="1" fill="hold">
                                          <p:stCondLst>
                                            <p:cond delay="199"/>
                                          </p:stCondLst>
                                        </p:cTn>
                                        <p:tgtEl>
                                          <p:spTgt spid="21"/>
                                        </p:tgtEl>
                                        <p:attrNameLst>
                                          <p:attrName>style.visibility</p:attrName>
                                        </p:attrNameLst>
                                      </p:cBhvr>
                                      <p:to>
                                        <p:strVal val="hidden"/>
                                      </p:to>
                                    </p:set>
                                  </p:childTnLst>
                                </p:cTn>
                              </p:par>
                            </p:childTnLst>
                          </p:cTn>
                        </p:par>
                        <p:par>
                          <p:cTn id="21" fill="hold">
                            <p:stCondLst>
                              <p:cond delay="300"/>
                            </p:stCondLst>
                            <p:childTnLst>
                              <p:par>
                                <p:cTn id="22" presetID="8" presetClass="emph" presetSubtype="0" fill="hold" nodeType="afterEffect">
                                  <p:stCondLst>
                                    <p:cond delay="0"/>
                                  </p:stCondLst>
                                  <p:childTnLst>
                                    <p:animRot by="-21600000">
                                      <p:cBhvr>
                                        <p:cTn id="23" dur="30000" fill="hold"/>
                                        <p:tgtEl>
                                          <p:spTgt spid="13"/>
                                        </p:tgtEl>
                                        <p:attrNameLst>
                                          <p:attrName>r</p:attrName>
                                        </p:attrNameLst>
                                      </p:cBhvr>
                                    </p:animRot>
                                  </p:childTnLst>
                                </p:cTn>
                              </p:par>
                              <p:par>
                                <p:cTn id="24" presetID="3" presetClass="emph" presetSubtype="2" fill="hold" grpId="0" nodeType="withEffect">
                                  <p:stCondLst>
                                    <p:cond delay="7000"/>
                                  </p:stCondLst>
                                  <p:childTnLst>
                                    <p:animClr clrSpc="rgb" dir="cw">
                                      <p:cBhvr override="childStyle">
                                        <p:cTn id="25" dur="2000" fill="hold"/>
                                        <p:tgtEl>
                                          <p:spTgt spid="16"/>
                                        </p:tgtEl>
                                        <p:attrNameLst>
                                          <p:attrName>style.color</p:attrName>
                                        </p:attrNameLst>
                                      </p:cBhvr>
                                      <p:to>
                                        <a:schemeClr val="accent2"/>
                                      </p:to>
                                    </p:animClr>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par>
                                <p:cTn id="26" presetID="3" presetClass="emph" presetSubtype="2" fill="hold" grpId="0" nodeType="withEffect">
                                  <p:stCondLst>
                                    <p:cond delay="15000"/>
                                  </p:stCondLst>
                                  <p:childTnLst>
                                    <p:animClr clrSpc="rgb" dir="cw">
                                      <p:cBhvr override="childStyle">
                                        <p:cTn id="27" dur="1000" fill="hold"/>
                                        <p:tgtEl>
                                          <p:spTgt spid="19"/>
                                        </p:tgtEl>
                                        <p:attrNameLst>
                                          <p:attrName>style.color</p:attrName>
                                        </p:attrNameLst>
                                      </p:cBhvr>
                                      <p:to>
                                        <a:schemeClr val="accent2"/>
                                      </p:to>
                                    </p:animClr>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8" presetID="3" presetClass="emph" presetSubtype="2" fill="hold" grpId="0" nodeType="withEffect">
                                  <p:stCondLst>
                                    <p:cond delay="22000"/>
                                  </p:stCondLst>
                                  <p:childTnLst>
                                    <p:animClr clrSpc="rgb" dir="cw">
                                      <p:cBhvr override="childStyle">
                                        <p:cTn id="29" dur="1000" fill="hold"/>
                                        <p:tgtEl>
                                          <p:spTgt spid="20"/>
                                        </p:tgtEl>
                                        <p:attrNameLst>
                                          <p:attrName>style.color</p:attrName>
                                        </p:attrNameLst>
                                      </p:cBhvr>
                                      <p:to>
                                        <a:schemeClr val="accent2"/>
                                      </p:to>
                                    </p:animClr>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0" fill="hold">
                            <p:stCondLst>
                              <p:cond delay="30300"/>
                            </p:stCondLst>
                            <p:childTnLst>
                              <p:par>
                                <p:cTn id="31" presetID="4" presetClass="entr" presetSubtype="32" repeatCount="400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out)">
                                      <p:cBhvr>
                                        <p:cTn id="33" dur="3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3" name="drumroll.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childTnLst>
              </p:cTn>
              <p:nextCondLst>
                <p:cond evt="onClick" delay="0">
                  <p:tgtEl>
                    <p:spTgt spid="15"/>
                  </p:tgtEl>
                </p:cond>
              </p:nextCondLst>
            </p:seq>
          </p:childTnLst>
        </p:cTn>
      </p:par>
    </p:tnLst>
    <p:bldLst>
      <p:bldP spid="14" grpId="0" animBg="1"/>
      <p:bldP spid="15" grpId="0" animBg="1"/>
      <p:bldP spid="16"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err="1" smtClean="0">
                    <a:solidFill>
                      <a:srgbClr val="0000CC"/>
                    </a:solidFill>
                    <a:latin typeface="Times New Roman" panose="02020603050405020304" pitchFamily="18" charset="0"/>
                    <a:cs typeface="Times New Roman" pitchFamily="18" charset="0"/>
                  </a:rPr>
                  <a:t>Thứ</a:t>
                </a:r>
                <a:r>
                  <a:rPr lang="en-US" sz="3000" dirty="0" smtClean="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hai</a:t>
                </a:r>
                <a:r>
                  <a:rPr lang="en-US" sz="3000" dirty="0" smtClean="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ngày</a:t>
                </a:r>
                <a:r>
                  <a:rPr lang="en-US" sz="3000" dirty="0" smtClean="0">
                    <a:solidFill>
                      <a:srgbClr val="0000CC"/>
                    </a:solidFill>
                    <a:latin typeface="Times New Roman" panose="02020603050405020304" pitchFamily="18" charset="0"/>
                    <a:cs typeface="Times New Roman" pitchFamily="18" charset="0"/>
                  </a:rPr>
                  <a:t> 11 </a:t>
                </a:r>
                <a:r>
                  <a:rPr lang="en-US" sz="3000" dirty="0" err="1" smtClean="0">
                    <a:solidFill>
                      <a:srgbClr val="0000CC"/>
                    </a:solidFill>
                    <a:latin typeface="Times New Roman" panose="02020603050405020304" pitchFamily="18" charset="0"/>
                    <a:cs typeface="Times New Roman" pitchFamily="18" charset="0"/>
                  </a:rPr>
                  <a:t>tháng</a:t>
                </a:r>
                <a:r>
                  <a:rPr lang="en-US" sz="3000" dirty="0" smtClean="0">
                    <a:solidFill>
                      <a:srgbClr val="0000CC"/>
                    </a:solidFill>
                    <a:latin typeface="Times New Roman" panose="02020603050405020304" pitchFamily="18" charset="0"/>
                    <a:cs typeface="Times New Roman" pitchFamily="18" charset="0"/>
                  </a:rPr>
                  <a:t> 3 </a:t>
                </a:r>
                <a:r>
                  <a:rPr lang="en-US" sz="3000" dirty="0" err="1" smtClean="0">
                    <a:solidFill>
                      <a:srgbClr val="0000CC"/>
                    </a:solidFill>
                    <a:latin typeface="Times New Roman" panose="02020603050405020304" pitchFamily="18" charset="0"/>
                    <a:cs typeface="Times New Roman" pitchFamily="18" charset="0"/>
                  </a:rPr>
                  <a:t>năm</a:t>
                </a:r>
                <a:r>
                  <a:rPr lang="en-US" sz="3000" dirty="0" smtClean="0">
                    <a:solidFill>
                      <a:srgbClr val="0000CC"/>
                    </a:solidFill>
                    <a:latin typeface="Times New Roman" panose="02020603050405020304" pitchFamily="18" charset="0"/>
                    <a:cs typeface="Times New Roman" pitchFamily="18" charset="0"/>
                  </a:rPr>
                  <a:t> 2024</a:t>
                </a:r>
                <a:endParaRPr lang="en-US" sz="3000" dirty="0">
                  <a:solidFill>
                    <a:srgbClr val="0000CC"/>
                  </a:solidFill>
                  <a:latin typeface="Times New Roman" panose="02020603050405020304"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8" name="Group 7">
            <a:extLst>
              <a:ext uri="{FF2B5EF4-FFF2-40B4-BE49-F238E27FC236}">
                <a16:creationId xmlns:a16="http://schemas.microsoft.com/office/drawing/2014/main" xmlns="" id="{036E9201-BC85-C994-FAC2-346EC9C3F715}"/>
              </a:ext>
            </a:extLst>
          </p:cNvPr>
          <p:cNvGrpSpPr/>
          <p:nvPr/>
        </p:nvGrpSpPr>
        <p:grpSpPr>
          <a:xfrm>
            <a:off x="450451" y="2533757"/>
            <a:ext cx="15299535" cy="4895851"/>
            <a:chOff x="488551" y="3124200"/>
            <a:chExt cx="15299535" cy="4895851"/>
          </a:xfrm>
        </p:grpSpPr>
        <p:pic>
          <p:nvPicPr>
            <p:cNvPr id="6" name="Picture 5">
              <a:extLst>
                <a:ext uri="{FF2B5EF4-FFF2-40B4-BE49-F238E27FC236}">
                  <a16:creationId xmlns:a16="http://schemas.microsoft.com/office/drawing/2014/main" xmlns="" id="{71B7A139-4D79-1ABF-11B9-9322F67EDE92}"/>
                </a:ext>
              </a:extLst>
            </p:cNvPr>
            <p:cNvPicPr>
              <a:picLocks noChangeAspect="1"/>
            </p:cNvPicPr>
            <p:nvPr/>
          </p:nvPicPr>
          <p:blipFill>
            <a:blip r:embed="rId3"/>
            <a:stretch>
              <a:fillRect/>
            </a:stretch>
          </p:blipFill>
          <p:spPr>
            <a:xfrm>
              <a:off x="488551" y="3124200"/>
              <a:ext cx="15299535" cy="4895851"/>
            </a:xfrm>
            <a:prstGeom prst="rect">
              <a:avLst/>
            </a:prstGeom>
          </p:spPr>
        </p:pic>
        <p:sp>
          <p:nvSpPr>
            <p:cNvPr id="2" name="Rectangle 1"/>
            <p:cNvSpPr/>
            <p:nvPr/>
          </p:nvSpPr>
          <p:spPr>
            <a:xfrm>
              <a:off x="1395290" y="4171843"/>
              <a:ext cx="13959950" cy="3416320"/>
            </a:xfrm>
            <a:prstGeom prst="rect">
              <a:avLst/>
            </a:prstGeom>
            <a:solidFill>
              <a:srgbClr val="DDEDD8"/>
            </a:solidFill>
          </p:spPr>
          <p:txBody>
            <a:bodyPr wrap="square">
              <a:spAutoFit/>
            </a:bodyPr>
            <a:lstStyle/>
            <a:p>
              <a:pPr algn="just"/>
              <a:r>
                <a:rPr lang="en-US" sz="3600" b="1">
                  <a:solidFill>
                    <a:srgbClr val="0000CC"/>
                  </a:solidFill>
                  <a:latin typeface="Times New Roman" pitchFamily="18" charset="0"/>
                  <a:cs typeface="Times New Roman" pitchFamily="18" charset="0"/>
                </a:rPr>
                <a:t>Tim hoạt động như một máy bơm. Khi cơ tim co bóp để bơm máu, em có thể cảm nhận được nhịp tim và mạch. Tim của trẻ em thường đập khoảng 70 đến 120 lần trong một phú. Với môi nhịp tim, máu được vận chuyển cung cấp khi ô-xi và các chất dinh dưỡng nuôi cơ thể, đồng thời thu nhận khí các-bô-nic và các chất thải từ các cơ quan của cơ thể.</a:t>
              </a:r>
            </a:p>
          </p:txBody>
        </p:sp>
      </p:grpSp>
      <p:sp>
        <p:nvSpPr>
          <p:cNvPr id="4" name="Text Box 14">
            <a:extLst>
              <a:ext uri="{FF2B5EF4-FFF2-40B4-BE49-F238E27FC236}">
                <a16:creationId xmlns:a16="http://schemas.microsoft.com/office/drawing/2014/main" xmlns="" id="{4F1818C2-02FE-3462-290A-73EF96E6D514}"/>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7" name="Rectangle 6">
            <a:extLst>
              <a:ext uri="{FF2B5EF4-FFF2-40B4-BE49-F238E27FC236}">
                <a16:creationId xmlns:a16="http://schemas.microsoft.com/office/drawing/2014/main" xmlns="" id="{0E4C9C64-E02A-4DEF-CB8F-91A66D2181F3}"/>
              </a:ext>
            </a:extLst>
          </p:cNvPr>
          <p:cNvSpPr/>
          <p:nvPr/>
        </p:nvSpPr>
        <p:spPr>
          <a:xfrm>
            <a:off x="1353221" y="1695342"/>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spTree>
    <p:extLst>
      <p:ext uri="{BB962C8B-B14F-4D97-AF65-F5344CB8AC3E}">
        <p14:creationId xmlns:p14="http://schemas.microsoft.com/office/powerpoint/2010/main" xmlns="" val="3085710602"/>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dirty="0" err="1" smtClean="0">
                    <a:solidFill>
                      <a:srgbClr val="0000CC"/>
                    </a:solidFill>
                    <a:latin typeface="Times New Roman" panose="02020603050405020304" pitchFamily="18" charset="0"/>
                    <a:cs typeface="Times New Roman" pitchFamily="18" charset="0"/>
                  </a:rPr>
                  <a:t>Thứ</a:t>
                </a:r>
                <a:r>
                  <a:rPr lang="en-US" sz="3000" dirty="0" smtClean="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hai</a:t>
                </a:r>
                <a:r>
                  <a:rPr lang="en-US" sz="3000" dirty="0" smtClean="0">
                    <a:solidFill>
                      <a:srgbClr val="0000CC"/>
                    </a:solidFill>
                    <a:latin typeface="Times New Roman" panose="02020603050405020304" pitchFamily="18" charset="0"/>
                    <a:cs typeface="Times New Roman" pitchFamily="18" charset="0"/>
                  </a:rPr>
                  <a:t>, </a:t>
                </a:r>
                <a:r>
                  <a:rPr lang="en-US" sz="3000" dirty="0" err="1" smtClean="0">
                    <a:solidFill>
                      <a:srgbClr val="0000CC"/>
                    </a:solidFill>
                    <a:latin typeface="Times New Roman" panose="02020603050405020304" pitchFamily="18" charset="0"/>
                    <a:cs typeface="Times New Roman" pitchFamily="18" charset="0"/>
                  </a:rPr>
                  <a:t>ngày</a:t>
                </a:r>
                <a:r>
                  <a:rPr lang="en-US" sz="3000" dirty="0" smtClean="0">
                    <a:solidFill>
                      <a:srgbClr val="0000CC"/>
                    </a:solidFill>
                    <a:latin typeface="Times New Roman" panose="02020603050405020304" pitchFamily="18" charset="0"/>
                    <a:cs typeface="Times New Roman" pitchFamily="18" charset="0"/>
                  </a:rPr>
                  <a:t> 11 </a:t>
                </a:r>
                <a:r>
                  <a:rPr lang="en-US" sz="3000" dirty="0" err="1" smtClean="0">
                    <a:solidFill>
                      <a:srgbClr val="0000CC"/>
                    </a:solidFill>
                    <a:latin typeface="Times New Roman" panose="02020603050405020304" pitchFamily="18" charset="0"/>
                    <a:cs typeface="Times New Roman" pitchFamily="18" charset="0"/>
                  </a:rPr>
                  <a:t>tháng</a:t>
                </a:r>
                <a:r>
                  <a:rPr lang="en-US" sz="3000" dirty="0" smtClean="0">
                    <a:solidFill>
                      <a:srgbClr val="0000CC"/>
                    </a:solidFill>
                    <a:latin typeface="Times New Roman" panose="02020603050405020304" pitchFamily="18" charset="0"/>
                    <a:cs typeface="Times New Roman" pitchFamily="18" charset="0"/>
                  </a:rPr>
                  <a:t> 3 </a:t>
                </a:r>
                <a:r>
                  <a:rPr lang="en-US" sz="3000" dirty="0" err="1" smtClean="0">
                    <a:solidFill>
                      <a:srgbClr val="0000CC"/>
                    </a:solidFill>
                    <a:latin typeface="Times New Roman" panose="02020603050405020304" pitchFamily="18" charset="0"/>
                    <a:cs typeface="Times New Roman" pitchFamily="18" charset="0"/>
                  </a:rPr>
                  <a:t>năm</a:t>
                </a:r>
                <a:r>
                  <a:rPr lang="en-US" sz="3000" dirty="0" smtClean="0">
                    <a:solidFill>
                      <a:srgbClr val="0000CC"/>
                    </a:solidFill>
                    <a:latin typeface="Times New Roman" panose="02020603050405020304" pitchFamily="18" charset="0"/>
                    <a:cs typeface="Times New Roman" pitchFamily="18" charset="0"/>
                  </a:rPr>
                  <a:t> 2024</a:t>
                </a:r>
                <a:endParaRPr lang="en-US" sz="3000" dirty="0">
                  <a:solidFill>
                    <a:srgbClr val="0000CC"/>
                  </a:solidFill>
                  <a:latin typeface="Times New Roman" panose="02020603050405020304"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 Box 14">
            <a:extLst>
              <a:ext uri="{FF2B5EF4-FFF2-40B4-BE49-F238E27FC236}">
                <a16:creationId xmlns:a16="http://schemas.microsoft.com/office/drawing/2014/main" xmlns="" id="{189CA419-E2CF-2A76-BFF5-0510DB303344}"/>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7" name="Rectangle 6">
            <a:extLst>
              <a:ext uri="{FF2B5EF4-FFF2-40B4-BE49-F238E27FC236}">
                <a16:creationId xmlns:a16="http://schemas.microsoft.com/office/drawing/2014/main" xmlns="" id="{83F595DB-9ED4-C21A-CC9D-7FC430E11A11}"/>
              </a:ext>
            </a:extLst>
          </p:cNvPr>
          <p:cNvSpPr/>
          <p:nvPr/>
        </p:nvSpPr>
        <p:spPr>
          <a:xfrm>
            <a:off x="1353221" y="1695342"/>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pic>
        <p:nvPicPr>
          <p:cNvPr id="8" name="Picture 7">
            <a:extLst>
              <a:ext uri="{FF2B5EF4-FFF2-40B4-BE49-F238E27FC236}">
                <a16:creationId xmlns:a16="http://schemas.microsoft.com/office/drawing/2014/main" xmlns="" id="{BF0F86C4-7C78-C7C0-EB35-2C652C88CDEB}"/>
              </a:ext>
            </a:extLst>
          </p:cNvPr>
          <p:cNvPicPr>
            <a:picLocks noChangeAspect="1"/>
          </p:cNvPicPr>
          <p:nvPr/>
        </p:nvPicPr>
        <p:blipFill rotWithShape="1">
          <a:blip r:embed="rId3"/>
          <a:srcRect l="32000" t="24466"/>
          <a:stretch/>
        </p:blipFill>
        <p:spPr>
          <a:xfrm>
            <a:off x="2804319" y="3743251"/>
            <a:ext cx="7487562" cy="4876800"/>
          </a:xfrm>
          <a:prstGeom prst="rect">
            <a:avLst/>
          </a:prstGeom>
        </p:spPr>
      </p:pic>
      <p:grpSp>
        <p:nvGrpSpPr>
          <p:cNvPr id="11" name="Group 10">
            <a:extLst>
              <a:ext uri="{FF2B5EF4-FFF2-40B4-BE49-F238E27FC236}">
                <a16:creationId xmlns:a16="http://schemas.microsoft.com/office/drawing/2014/main" xmlns="" id="{C246AA6B-EEEC-F0F2-A219-81392C16C97D}"/>
              </a:ext>
            </a:extLst>
          </p:cNvPr>
          <p:cNvGrpSpPr/>
          <p:nvPr/>
        </p:nvGrpSpPr>
        <p:grpSpPr>
          <a:xfrm>
            <a:off x="1051719" y="2324180"/>
            <a:ext cx="13030200" cy="1385941"/>
            <a:chOff x="1338140" y="2382807"/>
            <a:chExt cx="13030200" cy="1385941"/>
          </a:xfrm>
        </p:grpSpPr>
        <p:pic>
          <p:nvPicPr>
            <p:cNvPr id="6" name="Picture 5">
              <a:extLst>
                <a:ext uri="{FF2B5EF4-FFF2-40B4-BE49-F238E27FC236}">
                  <a16:creationId xmlns:a16="http://schemas.microsoft.com/office/drawing/2014/main" xmlns="" id="{7BC8D0F8-7923-6A2B-CEAE-DDE900A15870}"/>
                </a:ext>
              </a:extLst>
            </p:cNvPr>
            <p:cNvPicPr>
              <a:picLocks noChangeAspect="1"/>
            </p:cNvPicPr>
            <p:nvPr/>
          </p:nvPicPr>
          <p:blipFill rotWithShape="1">
            <a:blip r:embed="rId3"/>
            <a:srcRect r="89719" b="79075"/>
            <a:stretch/>
          </p:blipFill>
          <p:spPr>
            <a:xfrm>
              <a:off x="1338140" y="2382807"/>
              <a:ext cx="1161379" cy="1385941"/>
            </a:xfrm>
            <a:prstGeom prst="rect">
              <a:avLst/>
            </a:prstGeom>
          </p:spPr>
        </p:pic>
        <p:sp>
          <p:nvSpPr>
            <p:cNvPr id="9" name="Rectangle 8">
              <a:extLst>
                <a:ext uri="{FF2B5EF4-FFF2-40B4-BE49-F238E27FC236}">
                  <a16:creationId xmlns:a16="http://schemas.microsoft.com/office/drawing/2014/main" xmlns="" id="{AB5B6C83-DBDF-EE37-5724-D6D26EB457FA}"/>
                </a:ext>
              </a:extLst>
            </p:cNvPr>
            <p:cNvSpPr/>
            <p:nvPr/>
          </p:nvSpPr>
          <p:spPr>
            <a:xfrm>
              <a:off x="2252540" y="2452201"/>
              <a:ext cx="1211580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Nhịp tim của em thay đổi thế nào khi em vận động nhẹ và vận động mạnh? Vì sao?</a:t>
              </a:r>
            </a:p>
          </p:txBody>
        </p:sp>
      </p:grpSp>
      <p:sp>
        <p:nvSpPr>
          <p:cNvPr id="12" name="Speech Bubble: Oval 11">
            <a:extLst>
              <a:ext uri="{FF2B5EF4-FFF2-40B4-BE49-F238E27FC236}">
                <a16:creationId xmlns:a16="http://schemas.microsoft.com/office/drawing/2014/main" xmlns="" id="{8C99F09E-6876-1F50-0881-84D507AFEADD}"/>
              </a:ext>
            </a:extLst>
          </p:cNvPr>
          <p:cNvSpPr/>
          <p:nvPr/>
        </p:nvSpPr>
        <p:spPr>
          <a:xfrm>
            <a:off x="9814720" y="2973275"/>
            <a:ext cx="3515742" cy="1598725"/>
          </a:xfrm>
          <a:prstGeom prst="wedgeEllipseCallout">
            <a:avLst>
              <a:gd name="adj1" fmla="val -52216"/>
              <a:gd name="adj2" fmla="val 91067"/>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400" b="1">
              <a:solidFill>
                <a:srgbClr val="3333FF"/>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D175B95-9B8C-AE9C-07DB-B98ECFA0F2E1}"/>
              </a:ext>
            </a:extLst>
          </p:cNvPr>
          <p:cNvSpPr txBox="1"/>
          <p:nvPr/>
        </p:nvSpPr>
        <p:spPr>
          <a:xfrm>
            <a:off x="10002614" y="3226925"/>
            <a:ext cx="3327847" cy="1138773"/>
          </a:xfrm>
          <a:prstGeom prst="rect">
            <a:avLst/>
          </a:prstGeom>
          <a:noFill/>
        </p:spPr>
        <p:txBody>
          <a:bodyPr wrap="square">
            <a:spAutoFit/>
          </a:bodyPr>
          <a:lstStyle/>
          <a:p>
            <a:pPr algn="ctr"/>
            <a:r>
              <a:rPr lang="en-US" sz="3400" b="1">
                <a:solidFill>
                  <a:srgbClr val="3333FF"/>
                </a:solidFill>
                <a:latin typeface="Times New Roman" panose="02020603050405020304" pitchFamily="18" charset="0"/>
                <a:cs typeface="Times New Roman" panose="02020603050405020304" pitchFamily="18" charset="0"/>
              </a:rPr>
              <a:t>THẢO LUẬN NHÓM 4</a:t>
            </a:r>
          </a:p>
        </p:txBody>
      </p:sp>
    </p:spTree>
    <p:extLst>
      <p:ext uri="{BB962C8B-B14F-4D97-AF65-F5344CB8AC3E}">
        <p14:creationId xmlns:p14="http://schemas.microsoft.com/office/powerpoint/2010/main" xmlns=""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10593</TotalTime>
  <Words>689</Words>
  <Application>Microsoft Office PowerPoint</Application>
  <PresentationFormat>Custom</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1152</cp:revision>
  <dcterms:created xsi:type="dcterms:W3CDTF">2008-09-09T22:52:10Z</dcterms:created>
  <dcterms:modified xsi:type="dcterms:W3CDTF">2024-12-18T15:45:05Z</dcterms:modified>
</cp:coreProperties>
</file>