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76" r:id="rId3"/>
    <p:sldId id="300" r:id="rId4"/>
    <p:sldId id="278" r:id="rId5"/>
    <p:sldId id="283" r:id="rId6"/>
    <p:sldId id="301" r:id="rId7"/>
    <p:sldId id="289" r:id="rId8"/>
    <p:sldId id="290" r:id="rId9"/>
    <p:sldId id="279" r:id="rId10"/>
    <p:sldId id="280" r:id="rId11"/>
    <p:sldId id="292" r:id="rId12"/>
    <p:sldId id="261" r:id="rId13"/>
    <p:sldId id="286" r:id="rId14"/>
    <p:sldId id="262" r:id="rId15"/>
    <p:sldId id="284" r:id="rId16"/>
    <p:sldId id="263" r:id="rId17"/>
    <p:sldId id="303" r:id="rId18"/>
    <p:sldId id="287" r:id="rId19"/>
    <p:sldId id="298" r:id="rId20"/>
    <p:sldId id="288" r:id="rId21"/>
    <p:sldId id="265" r:id="rId22"/>
    <p:sldId id="264" r:id="rId23"/>
    <p:sldId id="266" r:id="rId24"/>
    <p:sldId id="293" r:id="rId25"/>
    <p:sldId id="267" r:id="rId26"/>
    <p:sldId id="299" r:id="rId27"/>
    <p:sldId id="268" r:id="rId28"/>
    <p:sldId id="270" r:id="rId29"/>
    <p:sldId id="297" r:id="rId30"/>
    <p:sldId id="304" r:id="rId31"/>
    <p:sldId id="271" r:id="rId32"/>
    <p:sldId id="305"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52D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10" d="100"/>
          <a:sy n="110" d="100"/>
        </p:scale>
        <p:origin x="-30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10/2/2023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918" y="0"/>
            <a:ext cx="12926973" cy="6858635"/>
            <a:chOff x="102788" y="107752"/>
            <a:chExt cx="12773537" cy="6667471"/>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8" name="Rectangle: Rounded Corners 67"/>
            <p:cNvSpPr/>
            <p:nvPr/>
          </p:nvSpPr>
          <p:spPr>
            <a:xfrm>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5" name="Rectangle: Rounded Corners 64"/>
            <p:cNvSpPr/>
            <p:nvPr/>
          </p:nvSpPr>
          <p:spPr>
            <a:xfrm>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73" name="Group 172"/>
            <p:cNvGrpSpPr/>
            <p:nvPr/>
          </p:nvGrpSpPr>
          <p:grpSpPr>
            <a:xfrm>
              <a:off x="949215" y="3695981"/>
              <a:ext cx="2119740" cy="1164103"/>
              <a:chOff x="-5636350" y="1896922"/>
              <a:chExt cx="1473768" cy="758740"/>
            </a:xfrm>
            <a:effectLst>
              <a:outerShdw blurRad="127000" sx="105000" sy="105000" algn="ctr" rotWithShape="0">
                <a:prstClr val="black">
                  <a:alpha val="53000"/>
                </a:prstClr>
              </a:outerShdw>
            </a:effectLst>
          </p:grpSpPr>
          <p:sp>
            <p:nvSpPr>
              <p:cNvPr id="174"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6" name="TextBox 175"/>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178" name="TextBox 13"/>
            <p:cNvSpPr txBox="1">
              <a:spLocks noChangeArrowheads="1"/>
            </p:cNvSpPr>
            <p:nvPr/>
          </p:nvSpPr>
          <p:spPr bwMode="auto">
            <a:xfrm>
              <a:off x="1283342" y="3695981"/>
              <a:ext cx="11592983" cy="1345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HỢP Ở THỰC VẬT</a:t>
              </a:r>
            </a:p>
            <a:p>
              <a:pPr algn="ctr"/>
              <a:r>
                <a:rPr lang="en-US" altLang="en-US" sz="3600" i="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4 </a:t>
              </a:r>
              <a:r>
                <a:rPr lang="en-US" altLang="en-US" sz="3600" i="1" dirty="0" err="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p>
          </p:txBody>
        </p:sp>
        <p:pic>
          <p:nvPicPr>
            <p:cNvPr id="179" name="Picture 17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2788" y="564195"/>
              <a:ext cx="10474974" cy="1248758"/>
            </a:xfrm>
            <a:prstGeom prst="rect">
              <a:avLst/>
            </a:prstGeom>
          </p:spPr>
        </p:pic>
        <p:sp>
          <p:nvSpPr>
            <p:cNvPr id="180" name="Rectangle 179"/>
            <p:cNvSpPr/>
            <p:nvPr/>
          </p:nvSpPr>
          <p:spPr>
            <a:xfrm>
              <a:off x="9548517" y="462066"/>
              <a:ext cx="962452" cy="1290777"/>
            </a:xfrm>
            <a:prstGeom prst="rect">
              <a:avLst/>
            </a:prstGeom>
            <a:noFill/>
          </p:spPr>
          <p:txBody>
            <a:bodyPr wrap="square" lIns="82295" tIns="41147" rIns="82295" bIns="41147">
              <a:spAutoFit/>
            </a:bodyPr>
            <a:lstStyle/>
            <a:p>
              <a:pPr algn="ctr"/>
              <a:r>
                <a:rPr lang="en-US" sz="8100" b="1" cap="none" spc="0" dirty="0">
                  <a:ln w="28575">
                    <a:solidFill>
                      <a:schemeClr val="bg1"/>
                    </a:solidFill>
                    <a:prstDash val="solid"/>
                  </a:ln>
                  <a:solidFill>
                    <a:srgbClr val="C00000"/>
                  </a:solidFill>
                  <a:effectLst>
                    <a:outerShdw dist="38100" dir="2700000" algn="bl" rotWithShape="0">
                      <a:schemeClr val="accent5"/>
                    </a:outerShdw>
                  </a:effectLst>
                </a:rPr>
                <a:t>7</a:t>
              </a:r>
            </a:p>
          </p:txBody>
        </p:sp>
        <p:sp>
          <p:nvSpPr>
            <p:cNvPr id="181" name="Rectangle 180"/>
            <p:cNvSpPr/>
            <p:nvPr/>
          </p:nvSpPr>
          <p:spPr>
            <a:xfrm>
              <a:off x="2198227" y="774499"/>
              <a:ext cx="6986113" cy="92930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2295" tIns="41147" rIns="82295" bIns="41147">
              <a:prstTxWarp prst="textPlain">
                <a:avLst>
                  <a:gd name="adj" fmla="val 50175"/>
                </a:avLst>
              </a:prstTxWarp>
              <a:spAutoFit/>
            </a:bodyPr>
            <a:lstStyle/>
            <a:p>
              <a:pPr algn="ctr"/>
              <a:r>
                <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KHOA </a:t>
              </a:r>
              <a:r>
                <a:rPr lang="en-US" sz="486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HỌC </a:t>
              </a:r>
              <a:r>
                <a:rPr lang="en-US" sz="4860" smtClean="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TỰ NHIÊN</a:t>
              </a:r>
              <a:endPar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endParaRPr>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pic>
        <p:nvPicPr>
          <p:cNvPr id="3" name="nam qoc son ha">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0729122" y="5570903"/>
            <a:ext cx="438627" cy="438627"/>
          </a:xfrm>
          <a:prstGeom prst="rect">
            <a:avLst/>
          </a:prstGeom>
        </p:spPr>
      </p:pic>
      <p:sp>
        <p:nvSpPr>
          <p:cNvPr id="4" name="TextBox 3"/>
          <p:cNvSpPr txBox="1"/>
          <p:nvPr/>
        </p:nvSpPr>
        <p:spPr>
          <a:xfrm>
            <a:off x="888024" y="2250221"/>
            <a:ext cx="11462578" cy="954107"/>
          </a:xfrm>
          <a:prstGeom prst="rect">
            <a:avLst/>
          </a:prstGeom>
          <a:noFill/>
        </p:spPr>
        <p:txBody>
          <a:bodyPr wrap="squar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CHỦ ĐỀ 8:TRAO ĐỔI CHẤT VÀ CHUYỂN HÓA NĂNG LƯỢNG</a:t>
            </a:r>
          </a:p>
          <a:p>
            <a:r>
              <a:rPr lang="vi-VN" sz="2800" b="1" dirty="0" smtClean="0">
                <a:solidFill>
                  <a:srgbClr val="FF0000"/>
                </a:solidFill>
                <a:latin typeface="Times New Roman" panose="02020603050405020304" pitchFamily="18" charset="0"/>
                <a:cs typeface="Times New Roman" panose="02020603050405020304" pitchFamily="18" charset="0"/>
              </a:rPr>
              <a:t>                                                    Ở SINH VẬT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eelOff"/>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4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repeatCount="indefinite" fill="hold" display="0">
                  <p:stCondLst>
                    <p:cond delay="indefinite"/>
                  </p:stCondLst>
                  <p:endCondLst>
                    <p:cond evt="onStopAudio" delay="0">
                      <p:tgtEl>
                        <p:sldTgt/>
                      </p:tgtEl>
                    </p:cond>
                  </p:end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1718" y="1097280"/>
            <a:ext cx="7731567" cy="5567585"/>
          </a:xfrm>
          <a:prstGeom prst="rect">
            <a:avLst/>
          </a:prstGeom>
        </p:spPr>
      </p:pic>
      <p:sp>
        <p:nvSpPr>
          <p:cNvPr id="3" name="Rounded Rectangular Callout 2"/>
          <p:cNvSpPr/>
          <p:nvPr/>
        </p:nvSpPr>
        <p:spPr>
          <a:xfrm>
            <a:off x="1786073" y="68934"/>
            <a:ext cx="7614302" cy="7605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Times New Roman" panose="02020603050405020304" pitchFamily="18" charset="0"/>
                <a:cs typeface="Times New Roman" panose="02020603050405020304" pitchFamily="18" charset="0"/>
              </a:rPr>
              <a:t>Điền cấu tạo trong của lá cây cho phù hợp?</a:t>
            </a:r>
            <a:endParaRPr lang="en-US" sz="2400" dirty="0">
              <a:latin typeface="Times New Roman" panose="02020603050405020304" pitchFamily="18" charset="0"/>
              <a:cs typeface="Times New Roman" panose="02020603050405020304" pitchFamily="18" charset="0"/>
            </a:endParaRPr>
          </a:p>
          <a:p>
            <a:pPr algn="ctr"/>
            <a:endParaRPr lang="en-US" dirty="0"/>
          </a:p>
        </p:txBody>
      </p:sp>
      <p:cxnSp>
        <p:nvCxnSpPr>
          <p:cNvPr id="7" name="Straight Connector 6"/>
          <p:cNvCxnSpPr/>
          <p:nvPr/>
        </p:nvCxnSpPr>
        <p:spPr bwMode="hidden">
          <a:xfrm flipV="1">
            <a:off x="9083939" y="981910"/>
            <a:ext cx="1025736" cy="1499363"/>
          </a:xfrm>
          <a:prstGeom prst="line">
            <a:avLst/>
          </a:prstGeom>
          <a:ln w="5715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bwMode="hidden">
          <a:xfrm flipH="1" flipV="1">
            <a:off x="1451746" y="1247686"/>
            <a:ext cx="1649735" cy="1578490"/>
          </a:xfrm>
          <a:prstGeom prst="line">
            <a:avLst/>
          </a:prstGeom>
          <a:ln w="5715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bwMode="hidden">
          <a:xfrm>
            <a:off x="8182394" y="4720348"/>
            <a:ext cx="2422937" cy="689140"/>
          </a:xfrm>
          <a:prstGeom prst="line">
            <a:avLst/>
          </a:prstGeom>
          <a:ln w="57150"/>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bwMode="hidden">
          <a:xfrm flipV="1">
            <a:off x="3486960" y="5627584"/>
            <a:ext cx="1097628" cy="643285"/>
          </a:xfrm>
          <a:prstGeom prst="line">
            <a:avLst/>
          </a:prstGeom>
          <a:ln w="57150"/>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bwMode="hidden">
          <a:xfrm flipV="1">
            <a:off x="7925445" y="4430782"/>
            <a:ext cx="2936260" cy="21442"/>
          </a:xfrm>
          <a:prstGeom prst="line">
            <a:avLst/>
          </a:prstGeom>
          <a:ln w="57150"/>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hidden">
          <a:xfrm>
            <a:off x="7773208" y="5582161"/>
            <a:ext cx="2370653" cy="794880"/>
          </a:xfrm>
          <a:prstGeom prst="line">
            <a:avLst/>
          </a:prstGeom>
          <a:ln w="57150"/>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481303" y="6146207"/>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6</a:t>
            </a:r>
          </a:p>
        </p:txBody>
      </p:sp>
      <p:sp>
        <p:nvSpPr>
          <p:cNvPr id="29" name="TextBox 28"/>
          <p:cNvSpPr txBox="1"/>
          <p:nvPr/>
        </p:nvSpPr>
        <p:spPr>
          <a:xfrm>
            <a:off x="10757731" y="5002524"/>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4</a:t>
            </a:r>
          </a:p>
        </p:txBody>
      </p:sp>
      <p:sp>
        <p:nvSpPr>
          <p:cNvPr id="30" name="TextBox 29"/>
          <p:cNvSpPr txBox="1"/>
          <p:nvPr/>
        </p:nvSpPr>
        <p:spPr>
          <a:xfrm>
            <a:off x="10155982" y="6146208"/>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5</a:t>
            </a:r>
          </a:p>
        </p:txBody>
      </p:sp>
      <p:sp>
        <p:nvSpPr>
          <p:cNvPr id="31" name="TextBox 30"/>
          <p:cNvSpPr txBox="1"/>
          <p:nvPr/>
        </p:nvSpPr>
        <p:spPr>
          <a:xfrm>
            <a:off x="978146" y="847170"/>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2</a:t>
            </a:r>
          </a:p>
        </p:txBody>
      </p:sp>
      <p:sp>
        <p:nvSpPr>
          <p:cNvPr id="32" name="TextBox 31"/>
          <p:cNvSpPr txBox="1"/>
          <p:nvPr/>
        </p:nvSpPr>
        <p:spPr>
          <a:xfrm>
            <a:off x="10809005" y="4104051"/>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3</a:t>
            </a:r>
          </a:p>
        </p:txBody>
      </p:sp>
      <p:sp>
        <p:nvSpPr>
          <p:cNvPr id="33" name="TextBox 32"/>
          <p:cNvSpPr txBox="1"/>
          <p:nvPr/>
        </p:nvSpPr>
        <p:spPr>
          <a:xfrm>
            <a:off x="9909169" y="564698"/>
            <a:ext cx="601749" cy="461665"/>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2005" y="1336197"/>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endParaRPr lang="en-US"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9931919" y="1097280"/>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endParaRPr lang="en-US" sz="20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218180" y="4430782"/>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gỗ</a:t>
            </a:r>
            <a:endParaRPr lang="en-US"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0143861" y="5280411"/>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rây</a:t>
            </a:r>
            <a:endParaRPr lang="en-US"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104094" y="5442477"/>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dưới</a:t>
            </a:r>
            <a:endParaRPr lang="en-US" sz="20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9744746" y="6495403"/>
            <a:ext cx="1931680"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Khí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khổng</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839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2000"/>
                                        <p:tgtEl>
                                          <p:spTgt spid="3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1"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par>
                                <p:cTn id="28" presetID="21"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par>
                                <p:cTn id="31" presetID="21" presetClass="entr" presetSubtype="1"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2000"/>
                                        <p:tgtEl>
                                          <p:spTgt spid="27"/>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heel(1)">
                                      <p:cBhvr>
                                        <p:cTn id="36" dur="2000"/>
                                        <p:tgtEl>
                                          <p:spTgt spid="30"/>
                                        </p:tgtEl>
                                      </p:cBhvr>
                                    </p:animEffect>
                                  </p:childTnLst>
                                </p:cTn>
                              </p:par>
                              <p:par>
                                <p:cTn id="37" presetID="21" presetClass="entr" presetSubtype="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par>
                                <p:cTn id="43" presetID="21" presetClass="entr" presetSubtype="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2000"/>
                                        <p:tgtEl>
                                          <p:spTgt spid="2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heel(1)">
                                      <p:cBhvr>
                                        <p:cTn id="48" dur="2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heel(1)">
                                      <p:cBhvr>
                                        <p:cTn id="65" dur="20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heel(1)">
                                      <p:cBhvr>
                                        <p:cTn id="8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animBg="1"/>
      <p:bldP spid="31" grpId="0" animBg="1"/>
      <p:bldP spid="32" grpId="0" animBg="1"/>
      <p:bldP spid="33" grpId="0" animBg="1"/>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01)</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8" name="TextBox 7"/>
          <p:cNvSpPr txBox="1"/>
          <p:nvPr/>
        </p:nvSpPr>
        <p:spPr>
          <a:xfrm>
            <a:off x="669716" y="2762770"/>
            <a:ext cx="2732349" cy="2677656"/>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smtClean="0">
                <a:solidFill>
                  <a:srgbClr val="FF0000"/>
                </a:solidFill>
                <a:latin typeface="Times New Roman" panose="02020603050405020304" pitchFamily="18" charset="0"/>
                <a:cs typeface="Times New Roman" panose="02020603050405020304" pitchFamily="18" charset="0"/>
              </a:rPr>
              <a:t>+ Cuống </a:t>
            </a:r>
            <a:r>
              <a:rPr lang="de-DE" sz="2400" dirty="0" smtClean="0">
                <a:solidFill>
                  <a:srgbClr val="FF0000"/>
                </a:solidFill>
                <a:latin typeface="Times New Roman" panose="02020603050405020304" pitchFamily="18" charset="0"/>
                <a:cs typeface="Times New Roman" panose="02020603050405020304" pitchFamily="18" charset="0"/>
              </a:rPr>
              <a:t>lá</a:t>
            </a:r>
          </a:p>
          <a:p>
            <a:r>
              <a:rPr lang="de-DE" sz="2400" smtClean="0">
                <a:solidFill>
                  <a:srgbClr val="FF0000"/>
                </a:solidFill>
                <a:latin typeface="Times New Roman" panose="02020603050405020304" pitchFamily="18" charset="0"/>
                <a:cs typeface="Times New Roman" panose="02020603050405020304" pitchFamily="18" charset="0"/>
              </a:rPr>
              <a:t>+ Gân </a:t>
            </a:r>
            <a:r>
              <a:rPr lang="de-DE" sz="2400" dirty="0" smtClean="0">
                <a:solidFill>
                  <a:srgbClr val="FF0000"/>
                </a:solidFill>
                <a:latin typeface="Times New Roman" panose="02020603050405020304" pitchFamily="18" charset="0"/>
                <a:cs typeface="Times New Roman" panose="02020603050405020304" pitchFamily="18" charset="0"/>
              </a:rPr>
              <a:t>lá ( có các bó mạch gỗ,mạch rây)</a:t>
            </a:r>
          </a:p>
          <a:p>
            <a:r>
              <a:rPr lang="de-DE" sz="2400" smtClean="0">
                <a:solidFill>
                  <a:srgbClr val="FF0000"/>
                </a:solidFill>
                <a:latin typeface="Times New Roman" panose="02020603050405020304" pitchFamily="18" charset="0"/>
                <a:cs typeface="Times New Roman" panose="02020603050405020304" pitchFamily="18" charset="0"/>
              </a:rPr>
              <a:t>+ Phiến </a:t>
            </a:r>
            <a:r>
              <a:rPr lang="de-DE" sz="2400" dirty="0" smtClean="0">
                <a:solidFill>
                  <a:srgbClr val="FF0000"/>
                </a:solidFill>
                <a:latin typeface="Times New Roman" panose="02020603050405020304" pitchFamily="18" charset="0"/>
                <a:cs typeface="Times New Roman" panose="02020603050405020304" pitchFamily="18" charset="0"/>
              </a:rPr>
              <a:t>lá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err="1" smtClean="0">
                <a:solidFill>
                  <a:srgbClr val="FF0000"/>
                </a:solidFill>
                <a:latin typeface="Times New Roman" panose="02020603050405020304" pitchFamily="18" charset="0"/>
                <a:cs typeface="Times New Roman" panose="02020603050405020304" pitchFamily="18" charset="0"/>
              </a:rPr>
              <a:t>lục</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solidFill>
                  <a:srgbClr val="FF0000"/>
                </a:solidFill>
                <a:latin typeface="Times New Roman" panose="02020603050405020304" pitchFamily="18" charset="0"/>
                <a:cs typeface="Times New Roman" panose="02020603050405020304" pitchFamily="18" charset="0"/>
              </a:rPr>
              <a:t>lạp, </a:t>
            </a:r>
            <a:r>
              <a:rPr lang="de-DE" sz="2400" dirty="0" smtClean="0">
                <a:solidFill>
                  <a:srgbClr val="FF0000"/>
                </a:solidFill>
                <a:latin typeface="Times New Roman" panose="02020603050405020304" pitchFamily="18" charset="0"/>
                <a:cs typeface="Times New Roman" panose="02020603050405020304" pitchFamily="18" charset="0"/>
              </a:rPr>
              <a:t>khí khổng ).</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337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15" y="95885"/>
            <a:ext cx="11703050" cy="64782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114459498"/>
              </p:ext>
            </p:extLst>
          </p:nvPr>
        </p:nvGraphicFramePr>
        <p:xfrm>
          <a:off x="883464" y="2125191"/>
          <a:ext cx="10369296" cy="4517137"/>
        </p:xfrm>
        <a:graphic>
          <a:graphicData uri="http://schemas.openxmlformats.org/drawingml/2006/table">
            <a:tbl>
              <a:tblPr firstRow="1" firstCol="1" bandRow="1">
                <a:tableStyleId>{5C22544A-7EE6-4342-B048-85BDC9FD1C3A}</a:tableStyleId>
              </a:tblPr>
              <a:tblGrid>
                <a:gridCol w="3153934"/>
                <a:gridCol w="4745774"/>
                <a:gridCol w="2469588"/>
              </a:tblGrid>
              <a:tr h="624240">
                <a:tc>
                  <a:txBody>
                    <a:bodyPr/>
                    <a:lstStyle/>
                    <a:p>
                      <a:pPr algn="just">
                        <a:lnSpc>
                          <a:spcPct val="107000"/>
                        </a:lnSpc>
                        <a:spcAft>
                          <a:spcPts val="0"/>
                        </a:spcAft>
                      </a:pPr>
                      <a:r>
                        <a:rPr lang="de-DE" sz="1400" dirty="0">
                          <a:solidFill>
                            <a:srgbClr val="002060"/>
                          </a:solidFill>
                          <a:effectLst/>
                        </a:rPr>
                        <a:t>Cột A</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002060"/>
                          </a:solidFill>
                          <a:effectLst/>
                        </a:rPr>
                        <a:t>Cột </a:t>
                      </a:r>
                      <a:r>
                        <a:rPr lang="de-DE" sz="1400" dirty="0">
                          <a:solidFill>
                            <a:srgbClr val="002060"/>
                          </a:solidFill>
                          <a:effectLst/>
                        </a:rPr>
                        <a:t>B</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002060"/>
                          </a:solidFill>
                          <a:effectLst/>
                        </a:rPr>
                        <a:t>Kết quả</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1.Gân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a:solidFill>
                            <a:srgbClr val="FF0000"/>
                          </a:solidFill>
                          <a:effectLst/>
                        </a:rPr>
                        <a:t>a</a:t>
                      </a:r>
                      <a:r>
                        <a:rPr lang="de-DE" sz="1400" smtClean="0">
                          <a:solidFill>
                            <a:srgbClr val="FF0000"/>
                          </a:solidFill>
                          <a:effectLst/>
                        </a:rPr>
                        <a:t>. giữ </a:t>
                      </a:r>
                      <a:r>
                        <a:rPr lang="de-DE" sz="1400" dirty="0">
                          <a:solidFill>
                            <a:srgbClr val="FF0000"/>
                          </a:solidFill>
                          <a:effectLst/>
                        </a:rPr>
                        <a:t>lá trên canh, thân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2.Lục lạp</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b. trao đổi khí và thoát hơi nước</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624240">
                <a:tc>
                  <a:txBody>
                    <a:bodyPr/>
                    <a:lstStyle/>
                    <a:p>
                      <a:pPr algn="just">
                        <a:lnSpc>
                          <a:spcPct val="107000"/>
                        </a:lnSpc>
                        <a:spcAft>
                          <a:spcPts val="0"/>
                        </a:spcAft>
                      </a:pPr>
                      <a:r>
                        <a:rPr lang="de-DE" sz="1400" dirty="0">
                          <a:solidFill>
                            <a:srgbClr val="002060"/>
                          </a:solidFill>
                          <a:effectLst/>
                        </a:rPr>
                        <a:t>3.Khí khổng</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c.Chứa</a:t>
                      </a:r>
                      <a:r>
                        <a:rPr lang="de-DE" sz="1400" baseline="0" dirty="0" smtClean="0">
                          <a:solidFill>
                            <a:srgbClr val="FF0000"/>
                          </a:solidFill>
                          <a:effectLst/>
                        </a:rPr>
                        <a:t> chất diệp lục,t</a:t>
                      </a:r>
                      <a:r>
                        <a:rPr lang="de-DE" sz="1400" dirty="0" smtClean="0">
                          <a:solidFill>
                            <a:srgbClr val="FF0000"/>
                          </a:solidFill>
                          <a:effectLst/>
                        </a:rPr>
                        <a:t>hu </a:t>
                      </a:r>
                      <a:r>
                        <a:rPr lang="de-DE" sz="1400" dirty="0">
                          <a:solidFill>
                            <a:srgbClr val="FF0000"/>
                          </a:solidFill>
                          <a:effectLst/>
                        </a:rPr>
                        <a:t>nhận ánh sáng</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705505">
                <a:tc>
                  <a:txBody>
                    <a:bodyPr/>
                    <a:lstStyle/>
                    <a:p>
                      <a:pPr algn="just">
                        <a:lnSpc>
                          <a:spcPct val="107000"/>
                        </a:lnSpc>
                        <a:spcAft>
                          <a:spcPts val="0"/>
                        </a:spcAft>
                      </a:pPr>
                      <a:r>
                        <a:rPr lang="de-DE" sz="1400" dirty="0">
                          <a:solidFill>
                            <a:srgbClr val="002060"/>
                          </a:solidFill>
                          <a:effectLst/>
                        </a:rPr>
                        <a:t>4.Cuống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d.Có</a:t>
                      </a:r>
                      <a:r>
                        <a:rPr lang="de-DE" sz="1400" baseline="0" dirty="0" smtClean="0">
                          <a:solidFill>
                            <a:srgbClr val="FF0000"/>
                          </a:solidFill>
                          <a:effectLst/>
                        </a:rPr>
                        <a:t> mạch dẫn v</a:t>
                      </a:r>
                      <a:r>
                        <a:rPr lang="de-DE" sz="1400" dirty="0" smtClean="0">
                          <a:solidFill>
                            <a:srgbClr val="FF0000"/>
                          </a:solidFill>
                          <a:effectLst/>
                        </a:rPr>
                        <a:t>ận </a:t>
                      </a:r>
                      <a:r>
                        <a:rPr lang="de-DE" sz="1400" dirty="0">
                          <a:solidFill>
                            <a:srgbClr val="FF0000"/>
                          </a:solidFill>
                          <a:effectLst/>
                        </a:rPr>
                        <a:t>chuyển nước và chất hữu </a:t>
                      </a:r>
                      <a:r>
                        <a:rPr lang="de-DE" sz="1400" dirty="0" smtClean="0">
                          <a:solidFill>
                            <a:srgbClr val="FF0000"/>
                          </a:solidFill>
                          <a:effectLst/>
                        </a:rPr>
                        <a:t>cơ trong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bl>
          </a:graphicData>
        </a:graphic>
      </p:graphicFrame>
      <p:sp>
        <p:nvSpPr>
          <p:cNvPr id="3" name="TextBox 2"/>
          <p:cNvSpPr txBox="1"/>
          <p:nvPr/>
        </p:nvSpPr>
        <p:spPr>
          <a:xfrm>
            <a:off x="1537816" y="488455"/>
            <a:ext cx="8767985" cy="1200329"/>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hoàn thành bảng 1 trong phiếu học tập :</a:t>
            </a:r>
            <a:r>
              <a:rPr lang="de-DE" sz="2400" dirty="0" smtClean="0">
                <a:latin typeface="Times New Roman" panose="02020603050405020304" pitchFamily="18" charset="0"/>
                <a:cs typeface="Times New Roman" panose="02020603050405020304" pitchFamily="18" charset="0"/>
              </a:rPr>
              <a:t> Chọn chức năng ở cột B phù hợp  các bộ phận của lá ở cột A trong quá trình quang hợp</a:t>
            </a:r>
            <a:endParaRPr lang="en-US" sz="2400" dirty="0"/>
          </a:p>
        </p:txBody>
      </p:sp>
      <p:sp>
        <p:nvSpPr>
          <p:cNvPr id="2" name="TextBox 1"/>
          <p:cNvSpPr txBox="1"/>
          <p:nvPr/>
        </p:nvSpPr>
        <p:spPr>
          <a:xfrm>
            <a:off x="9331452" y="3113084"/>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427464" y="6109510"/>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4-a</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290304" y="5395172"/>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3-b</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290304" y="4541888"/>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913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70725" y="246786"/>
            <a:ext cx="11362690" cy="523220"/>
          </a:xfrm>
          <a:prstGeom prst="rect">
            <a:avLst/>
          </a:prstGeom>
          <a:noFill/>
        </p:spPr>
        <p:txBody>
          <a:bodyPr wrap="square" rtlCol="0" anchor="t">
            <a:spAutoFit/>
          </a:bodyPr>
          <a:lstStyle/>
          <a:p>
            <a:r>
              <a:rPr lang="en-US" sz="2800" b="1" dirty="0">
                <a:solidFill>
                  <a:srgbClr val="FF0000"/>
                </a:solidFill>
              </a:rPr>
              <a:t>- </a:t>
            </a:r>
            <a:r>
              <a:rPr lang="en-US" sz="2800" b="1" dirty="0" err="1" smtClean="0">
                <a:solidFill>
                  <a:srgbClr val="FF0000"/>
                </a:solidFill>
              </a:rPr>
              <a:t>Nêu</a:t>
            </a:r>
            <a:r>
              <a:rPr lang="en-US" sz="2800" b="1" dirty="0" smtClean="0">
                <a:solidFill>
                  <a:srgbClr val="FF0000"/>
                </a:solidFill>
              </a:rPr>
              <a:t> </a:t>
            </a:r>
            <a:r>
              <a:rPr lang="en-US" sz="2800" b="1" dirty="0" err="1" smtClean="0">
                <a:solidFill>
                  <a:srgbClr val="FF0000"/>
                </a:solidFill>
              </a:rPr>
              <a:t>đặc</a:t>
            </a:r>
            <a:r>
              <a:rPr lang="en-US" sz="2800" b="1" dirty="0" smtClean="0">
                <a:solidFill>
                  <a:srgbClr val="FF0000"/>
                </a:solidFill>
              </a:rPr>
              <a:t> </a:t>
            </a:r>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của</a:t>
            </a:r>
            <a:r>
              <a:rPr lang="en-US" sz="2800" b="1" dirty="0" smtClean="0">
                <a:solidFill>
                  <a:srgbClr val="FF0000"/>
                </a:solidFill>
              </a:rPr>
              <a:t> </a:t>
            </a:r>
            <a:r>
              <a:rPr lang="en-US" sz="2800" b="1" dirty="0" err="1">
                <a:solidFill>
                  <a:srgbClr val="FF0000"/>
                </a:solidFill>
              </a:rPr>
              <a:t>lá</a:t>
            </a:r>
            <a:r>
              <a:rPr lang="en-US" sz="2800" b="1" dirty="0">
                <a:solidFill>
                  <a:srgbClr val="FF0000"/>
                </a:solidFill>
              </a:rPr>
              <a:t> </a:t>
            </a:r>
            <a:r>
              <a:rPr lang="en-US" sz="2800" b="1" dirty="0" err="1" smtClean="0">
                <a:solidFill>
                  <a:srgbClr val="FF0000"/>
                </a:solidFill>
              </a:rPr>
              <a:t>cây</a:t>
            </a:r>
            <a:r>
              <a:rPr lang="en-US" sz="2800" b="1" dirty="0" smtClean="0">
                <a:solidFill>
                  <a:srgbClr val="FF0000"/>
                </a:solidFill>
              </a:rPr>
              <a:t> </a:t>
            </a:r>
            <a:r>
              <a:rPr lang="en-US" sz="2800" b="1" dirty="0" err="1" smtClean="0">
                <a:solidFill>
                  <a:srgbClr val="FF0000"/>
                </a:solidFill>
              </a:rPr>
              <a:t>phù</a:t>
            </a:r>
            <a:r>
              <a:rPr lang="en-US" sz="2800" b="1" dirty="0" smtClean="0">
                <a:solidFill>
                  <a:srgbClr val="FF0000"/>
                </a:solidFill>
              </a:rPr>
              <a:t> </a:t>
            </a:r>
            <a:r>
              <a:rPr lang="en-US" sz="2800" b="1" dirty="0" err="1">
                <a:solidFill>
                  <a:srgbClr val="FF0000"/>
                </a:solidFill>
              </a:rPr>
              <a:t>hợp</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chức</a:t>
            </a:r>
            <a:r>
              <a:rPr lang="en-US" sz="2800" b="1" dirty="0">
                <a:solidFill>
                  <a:srgbClr val="FF0000"/>
                </a:solidFill>
              </a:rPr>
              <a:t> </a:t>
            </a:r>
            <a:r>
              <a:rPr lang="en-US" sz="2800" b="1" dirty="0" err="1">
                <a:solidFill>
                  <a:srgbClr val="FF0000"/>
                </a:solidFill>
              </a:rPr>
              <a:t>năng</a:t>
            </a:r>
            <a:r>
              <a:rPr lang="en-US" sz="2800" b="1" dirty="0">
                <a:solidFill>
                  <a:srgbClr val="FF0000"/>
                </a:solidFill>
              </a:rPr>
              <a:t> </a:t>
            </a:r>
            <a:r>
              <a:rPr lang="en-US" sz="2800" b="1" dirty="0" err="1">
                <a:solidFill>
                  <a:srgbClr val="FF0000"/>
                </a:solidFill>
              </a:rPr>
              <a:t>quang</a:t>
            </a:r>
            <a:r>
              <a:rPr lang="en-US" sz="2800" b="1" dirty="0">
                <a:solidFill>
                  <a:srgbClr val="FF0000"/>
                </a:solidFill>
              </a:rPr>
              <a:t> </a:t>
            </a:r>
            <a:r>
              <a:rPr lang="en-US" sz="2800" b="1" dirty="0" err="1" smtClean="0">
                <a:solidFill>
                  <a:srgbClr val="FF0000"/>
                </a:solidFill>
              </a:rPr>
              <a:t>hợp</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bảng</a:t>
            </a:r>
            <a:r>
              <a:rPr lang="en-US" sz="2800" b="1" dirty="0" smtClean="0">
                <a:solidFill>
                  <a:srgbClr val="FF0000"/>
                </a:solidFill>
              </a:rPr>
              <a:t> 2:</a:t>
            </a:r>
            <a:endParaRPr lang="en-US" sz="2800" b="1" dirty="0">
              <a:solidFill>
                <a:srgbClr val="FF0000"/>
              </a:solidFill>
            </a:endParaRPr>
          </a:p>
        </p:txBody>
      </p:sp>
      <p:graphicFrame>
        <p:nvGraphicFramePr>
          <p:cNvPr id="5" name="Table 4"/>
          <p:cNvGraphicFramePr/>
          <p:nvPr>
            <p:extLst>
              <p:ext uri="{D42A27DB-BD31-4B8C-83A1-F6EECF244321}">
                <p14:modId xmlns="" xmlns:p14="http://schemas.microsoft.com/office/powerpoint/2010/main" val="3616143604"/>
              </p:ext>
            </p:extLst>
          </p:nvPr>
        </p:nvGraphicFramePr>
        <p:xfrm>
          <a:off x="692209" y="1042670"/>
          <a:ext cx="10954326" cy="4693920"/>
        </p:xfrm>
        <a:graphic>
          <a:graphicData uri="http://schemas.openxmlformats.org/drawingml/2006/table">
            <a:tbl>
              <a:tblPr firstRow="1" bandRow="1">
                <a:tableStyleId>{5940675A-B579-460E-94D1-54222C63F5DA}</a:tableStyleId>
              </a:tblPr>
              <a:tblGrid>
                <a:gridCol w="1663641"/>
                <a:gridCol w="4144010"/>
                <a:gridCol w="5146675"/>
              </a:tblGrid>
              <a:tr h="0">
                <a:tc>
                  <a:txBody>
                    <a:bodyPr/>
                    <a:lstStyle/>
                    <a:p>
                      <a:pPr indent="0" algn="ctr">
                        <a:buNone/>
                      </a:pPr>
                      <a:r>
                        <a:rPr lang="en-US" sz="2800" b="1" dirty="0" err="1">
                          <a:solidFill>
                            <a:srgbClr val="212529"/>
                          </a:solidFill>
                          <a:latin typeface="Calibri" panose="020F0502020204030204" charset="0"/>
                          <a:cs typeface="Calibri" panose="020F0502020204030204" charset="0"/>
                        </a:rPr>
                        <a:t>Bộ</a:t>
                      </a:r>
                      <a:r>
                        <a:rPr lang="en-US" sz="2800" b="1" dirty="0">
                          <a:solidFill>
                            <a:srgbClr val="212529"/>
                          </a:solidFill>
                          <a:latin typeface="Calibri" panose="020F0502020204030204" charset="0"/>
                          <a:cs typeface="Calibri" panose="020F0502020204030204" charset="0"/>
                        </a:rPr>
                        <a:t> </a:t>
                      </a:r>
                      <a:r>
                        <a:rPr lang="en-US" sz="2800" b="1" dirty="0" err="1">
                          <a:solidFill>
                            <a:srgbClr val="212529"/>
                          </a:solidFill>
                          <a:latin typeface="Calibri" panose="020F0502020204030204" charset="0"/>
                          <a:cs typeface="Calibri" panose="020F0502020204030204" charset="0"/>
                        </a:rPr>
                        <a:t>phận</a:t>
                      </a:r>
                      <a:endParaRPr lang="en-US" sz="2800" b="1"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Đặc điểm</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Vai trò trong quang hợp</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Phiến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Dạng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bản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dẹt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hướng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vuông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góc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với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cây</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được nhiều ánh sáng.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Gân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smtClean="0">
                          <a:solidFill>
                            <a:srgbClr val="212529"/>
                          </a:solidFill>
                          <a:latin typeface="Calibri" panose="020F0502020204030204" charset="0"/>
                          <a:cs typeface="Calibri" panose="020F0502020204030204" charset="0"/>
                        </a:rPr>
                        <a:t>Có</a:t>
                      </a:r>
                      <a:r>
                        <a:rPr lang="en-US" sz="2800" b="0" baseline="0" dirty="0" smtClean="0">
                          <a:solidFill>
                            <a:srgbClr val="212529"/>
                          </a:solidFill>
                          <a:latin typeface="Calibri" panose="020F0502020204030204" charset="0"/>
                          <a:cs typeface="Calibri" panose="020F0502020204030204" charset="0"/>
                        </a:rPr>
                        <a:t> </a:t>
                      </a:r>
                      <a:r>
                        <a:rPr lang="en-US" sz="2800" b="0" dirty="0" err="1" smtClean="0">
                          <a:solidFill>
                            <a:srgbClr val="212529"/>
                          </a:solidFill>
                          <a:latin typeface="Calibri" panose="020F0502020204030204" charset="0"/>
                          <a:cs typeface="Calibri" panose="020F0502020204030204" charset="0"/>
                        </a:rPr>
                        <a:t>mạch</a:t>
                      </a:r>
                      <a:r>
                        <a:rPr lang="en-US" sz="2800" b="0" dirty="0" smtClean="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dẫn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cứng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cáp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trong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cấu</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trúc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Vận chuyển nước đến lục lạp và vận chuyển chất hữu cơ từ lục lạp về cuống lá, từ đó vận chuyển đến các bộ phận khác của cây.</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Lục lạp</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lớp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giữa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của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chứa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diệp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lục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ánh sáng dùng cho tổng hợp chất hữu cơ cho lá cây. </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Khí khổng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Phân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bố</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trên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bề</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mặt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có</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khả</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năng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đóng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mở</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Trao</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đổi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khí</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và</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thoát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hơi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nước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TextBox 2"/>
          <p:cNvSpPr txBox="1"/>
          <p:nvPr/>
        </p:nvSpPr>
        <p:spPr>
          <a:xfrm>
            <a:off x="2418455" y="1514383"/>
            <a:ext cx="4033615" cy="769121"/>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418455" y="2859735"/>
            <a:ext cx="4033615" cy="769121"/>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418457" y="4047667"/>
            <a:ext cx="4033615" cy="769121"/>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418457" y="4896453"/>
            <a:ext cx="4033615" cy="769121"/>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262" y="474538"/>
            <a:ext cx="6761284" cy="3046988"/>
          </a:xfrm>
          <a:prstGeom prst="rect">
            <a:avLst/>
          </a:prstGeom>
          <a:solidFill>
            <a:schemeClr val="bg2"/>
          </a:solid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Thảo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vi-VN" sz="2400" b="1" dirty="0" smtClean="0">
                <a:latin typeface="Times New Roman" panose="02020603050405020304" pitchFamily="18" charset="0"/>
                <a:cs typeface="Times New Roman" panose="02020603050405020304" pitchFamily="18" charset="0"/>
              </a:rPr>
              <a:t> trong 2 phút</a:t>
            </a:r>
            <a:r>
              <a:rPr lang="en-US" sz="2400" b="1" dirty="0" smtClean="0">
                <a:latin typeface="Times New Roman" panose="02020603050405020304" pitchFamily="18" charset="0"/>
                <a:cs typeface="Times New Roman" panose="02020603050405020304" pitchFamily="18" charset="0"/>
              </a:rPr>
              <a:t> :</a:t>
            </a:r>
          </a:p>
          <a:p>
            <a:pPr algn="ct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a:t>
            </a:r>
            <a:r>
              <a:rPr lang="en-US" sz="2400" b="1" dirty="0" err="1" smtClean="0">
                <a:latin typeface="Times New Roman" panose="02020603050405020304" pitchFamily="18" charset="0"/>
                <a:cs typeface="Times New Roman" panose="02020603050405020304" pitchFamily="18" charset="0"/>
              </a:rPr>
              <a:t>ghiên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cứu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SGK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18.2</a:t>
            </a:r>
          </a:p>
          <a:p>
            <a:r>
              <a:rPr lang="en-US" sz="2400" i="1" dirty="0" smtClean="0">
                <a:latin typeface="Times New Roman" panose="02020603050405020304" pitchFamily="18" charset="0"/>
                <a:cs typeface="Times New Roman" panose="02020603050405020304" pitchFamily="18" charset="0"/>
              </a:rPr>
              <a:t>?1:</a:t>
            </a:r>
            <a:r>
              <a:rPr lang="de-DE" sz="2400" i="1" dirty="0"/>
              <a:t>bộ phận nào của </a:t>
            </a:r>
            <a:r>
              <a:rPr lang="de-DE" sz="2400" i="1" dirty="0" smtClean="0"/>
              <a:t> </a:t>
            </a:r>
            <a:r>
              <a:rPr lang="de-DE" sz="2400" i="1" dirty="0"/>
              <a:t>cây tham gia quá trình tổng hợp chất hữu cơ của cây? </a:t>
            </a:r>
            <a:endParaRPr lang="de-DE" sz="2400" i="1" dirty="0" smtClean="0"/>
          </a:p>
          <a:p>
            <a:r>
              <a:rPr lang="de-DE" sz="2400" i="1" dirty="0"/>
              <a:t>?</a:t>
            </a:r>
            <a:endParaRPr lang="en-US" sz="2400" i="1" dirty="0"/>
          </a:p>
          <a:p>
            <a:r>
              <a:rPr lang="en-US" sz="2400" i="1" dirty="0" smtClean="0">
                <a:latin typeface="Times New Roman" panose="02020603050405020304" pitchFamily="18" charset="0"/>
                <a:cs typeface="Times New Roman" panose="02020603050405020304" pitchFamily="18" charset="0"/>
              </a:rPr>
              <a:t>?2:</a:t>
            </a:r>
            <a:r>
              <a:rPr lang="de-DE" sz="2400" i="1" dirty="0"/>
              <a:t>Cây dạng lá kim </a:t>
            </a:r>
            <a:r>
              <a:rPr lang="de-DE" sz="2400" i="1" dirty="0" smtClean="0"/>
              <a:t>,cây không có lá có </a:t>
            </a:r>
            <a:r>
              <a:rPr lang="de-DE" sz="2400" i="1" dirty="0"/>
              <a:t>quang hợp </a:t>
            </a:r>
            <a:r>
              <a:rPr lang="de-DE" sz="2400" i="1" dirty="0" smtClean="0"/>
              <a:t>không?</a:t>
            </a:r>
          </a:p>
          <a:p>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75024" y="4012164"/>
            <a:ext cx="7699760" cy="1846659"/>
          </a:xfrm>
          <a:prstGeom prst="rect">
            <a:avLst/>
          </a:prstGeom>
          <a:solidFill>
            <a:srgbClr val="00B050"/>
          </a:solidFill>
        </p:spPr>
        <p:txBody>
          <a:bodyPr wrap="square" rtlCol="0">
            <a:spAutoFit/>
          </a:bodyPr>
          <a:lstStyle/>
          <a:p>
            <a:r>
              <a:rPr lang="de-DE" sz="3200" dirty="0"/>
              <a:t>- </a:t>
            </a:r>
            <a:r>
              <a:rPr lang="de-DE" sz="3200" i="1" dirty="0"/>
              <a:t>Lá cây </a:t>
            </a:r>
            <a:r>
              <a:rPr lang="de-DE" sz="3200" i="1" dirty="0" smtClean="0"/>
              <a:t> </a:t>
            </a:r>
            <a:r>
              <a:rPr lang="de-DE" sz="3200" i="1" dirty="0"/>
              <a:t>tham gia quá trình tổng hợp chất hữu cơ của cây? </a:t>
            </a:r>
          </a:p>
          <a:p>
            <a:endParaRPr lang="en-US" sz="3200" dirty="0"/>
          </a:p>
          <a:p>
            <a:endParaRPr lang="en-US" dirty="0"/>
          </a:p>
        </p:txBody>
      </p:sp>
    </p:spTree>
    <p:extLst>
      <p:ext uri="{BB962C8B-B14F-4D97-AF65-F5344CB8AC3E}">
        <p14:creationId xmlns="" xmlns:p14="http://schemas.microsoft.com/office/powerpoint/2010/main" val="13426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2725" y="76912"/>
            <a:ext cx="11922125" cy="4446270"/>
          </a:xfrm>
          <a:prstGeom prst="rect">
            <a:avLst/>
          </a:prstGeom>
        </p:spPr>
      </p:pic>
      <p:pic>
        <p:nvPicPr>
          <p:cNvPr id="5" name="Picture 4"/>
          <p:cNvPicPr>
            <a:picLocks noChangeAspect="1"/>
          </p:cNvPicPr>
          <p:nvPr/>
        </p:nvPicPr>
        <p:blipFill>
          <a:blip r:embed="rId3"/>
          <a:stretch>
            <a:fillRect/>
          </a:stretch>
        </p:blipFill>
        <p:spPr>
          <a:xfrm>
            <a:off x="269875" y="5084826"/>
            <a:ext cx="11922125"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02)</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9" name="TextBox 8"/>
          <p:cNvSpPr txBox="1"/>
          <p:nvPr/>
        </p:nvSpPr>
        <p:spPr>
          <a:xfrm>
            <a:off x="459762" y="2581716"/>
            <a:ext cx="7699760" cy="861774"/>
          </a:xfrm>
          <a:prstGeom prst="rect">
            <a:avLst/>
          </a:prstGeom>
          <a:solidFill>
            <a:schemeClr val="bg1"/>
          </a:solidFill>
        </p:spPr>
        <p:txBody>
          <a:bodyPr wrap="square" rtlCol="0">
            <a:spAutoFit/>
          </a:bodyPr>
          <a:lstStyle/>
          <a:p>
            <a:r>
              <a:rPr lang="de-DE" sz="3200" dirty="0"/>
              <a:t>- Lá cây là cơ quan quang hợp của cây </a:t>
            </a:r>
            <a:r>
              <a:rPr lang="de-DE" sz="3200" dirty="0" smtClean="0"/>
              <a:t>xanh</a:t>
            </a:r>
            <a:endParaRPr lang="en-US" sz="3200" dirty="0"/>
          </a:p>
          <a:p>
            <a:endParaRPr lang="en-US" dirty="0"/>
          </a:p>
        </p:txBody>
      </p:sp>
    </p:spTree>
    <p:extLst>
      <p:ext uri="{BB962C8B-B14F-4D97-AF65-F5344CB8AC3E}">
        <p14:creationId xmlns="" xmlns:p14="http://schemas.microsoft.com/office/powerpoint/2010/main" val="8543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90" y="883549"/>
            <a:ext cx="8384110" cy="3416320"/>
          </a:xfrm>
          <a:prstGeom prst="rect">
            <a:avLst/>
          </a:prstGeom>
          <a:solidFill>
            <a:schemeClr val="bg1"/>
          </a:solidFill>
        </p:spPr>
        <p:txBody>
          <a:bodyPr wrap="square" rtlCol="0">
            <a:spAutoFit/>
          </a:bodyPr>
          <a:lstStyle/>
          <a:p>
            <a:r>
              <a:rPr lang="de-DE" sz="2400" dirty="0">
                <a:solidFill>
                  <a:srgbClr val="FF0000"/>
                </a:solidFill>
                <a:latin typeface="Times New Roman" panose="02020603050405020304" pitchFamily="18" charset="0"/>
                <a:cs typeface="Times New Roman" panose="02020603050405020304" pitchFamily="18" charset="0"/>
              </a:rPr>
              <a:t>- Lá </a:t>
            </a:r>
            <a:r>
              <a:rPr lang="de-DE" sz="2400" dirty="0" smtClean="0">
                <a:solidFill>
                  <a:srgbClr val="FF0000"/>
                </a:solidFill>
                <a:latin typeface="Times New Roman" panose="02020603050405020304" pitchFamily="18" charset="0"/>
                <a:cs typeface="Times New Roman" panose="02020603050405020304" pitchFamily="18" charset="0"/>
              </a:rPr>
              <a:t>cây gồm: Cuống </a:t>
            </a:r>
            <a:r>
              <a:rPr lang="de-DE" sz="2400" smtClean="0">
                <a:solidFill>
                  <a:srgbClr val="FF0000"/>
                </a:solidFill>
                <a:latin typeface="Times New Roman" panose="02020603050405020304" pitchFamily="18" charset="0"/>
                <a:cs typeface="Times New Roman" panose="02020603050405020304" pitchFamily="18" charset="0"/>
              </a:rPr>
              <a:t>lá</a:t>
            </a:r>
            <a:r>
              <a:rPr lang="de-DE" sz="2400" smtClean="0">
                <a:solidFill>
                  <a:srgbClr val="FF0000"/>
                </a:solidFill>
                <a:latin typeface="Times New Roman" panose="02020603050405020304" pitchFamily="18" charset="0"/>
                <a:cs typeface="Times New Roman" panose="02020603050405020304" pitchFamily="18" charset="0"/>
              </a:rPr>
              <a:t>, gân lá, phiến </a:t>
            </a:r>
            <a:r>
              <a:rPr lang="de-DE" sz="2400" dirty="0" smtClean="0">
                <a:solidFill>
                  <a:srgbClr val="FF0000"/>
                </a:solidFill>
                <a:latin typeface="Times New Roman" panose="02020603050405020304" pitchFamily="18" charset="0"/>
                <a:cs typeface="Times New Roman" panose="02020603050405020304" pitchFamily="18" charset="0"/>
              </a:rPr>
              <a:t>lá bên trong có các bộ phận của lá gồm </a:t>
            </a:r>
            <a:r>
              <a:rPr lang="de-DE" sz="2400" smtClean="0">
                <a:solidFill>
                  <a:srgbClr val="FF0000"/>
                </a:solidFill>
                <a:latin typeface="Times New Roman" panose="02020603050405020304" pitchFamily="18" charset="0"/>
                <a:cs typeface="Times New Roman" panose="02020603050405020304" pitchFamily="18" charset="0"/>
              </a:rPr>
              <a:t>lục </a:t>
            </a:r>
            <a:r>
              <a:rPr lang="de-DE" sz="2400" smtClean="0">
                <a:solidFill>
                  <a:srgbClr val="FF0000"/>
                </a:solidFill>
                <a:latin typeface="Times New Roman" panose="02020603050405020304" pitchFamily="18" charset="0"/>
                <a:cs typeface="Times New Roman" panose="02020603050405020304" pitchFamily="18" charset="0"/>
              </a:rPr>
              <a:t>lạp, khí </a:t>
            </a:r>
            <a:r>
              <a:rPr lang="de-DE" sz="2400" smtClean="0">
                <a:solidFill>
                  <a:srgbClr val="FF0000"/>
                </a:solidFill>
                <a:latin typeface="Times New Roman" panose="02020603050405020304" pitchFamily="18" charset="0"/>
                <a:cs typeface="Times New Roman" panose="02020603050405020304" pitchFamily="18" charset="0"/>
              </a:rPr>
              <a:t>khổng</a:t>
            </a:r>
            <a:r>
              <a:rPr lang="de-DE" sz="2400" smtClean="0">
                <a:solidFill>
                  <a:srgbClr val="FF0000"/>
                </a:solidFill>
                <a:latin typeface="Times New Roman" panose="02020603050405020304" pitchFamily="18" charset="0"/>
                <a:cs typeface="Times New Roman" panose="02020603050405020304" pitchFamily="18" charset="0"/>
              </a:rPr>
              <a:t>, mạch gỗ, mạch </a:t>
            </a:r>
            <a:r>
              <a:rPr lang="de-DE" sz="2400" dirty="0" smtClean="0">
                <a:solidFill>
                  <a:srgbClr val="FF0000"/>
                </a:solidFill>
                <a:latin typeface="Times New Roman" panose="02020603050405020304" pitchFamily="18" charset="0"/>
                <a:cs typeface="Times New Roman" panose="02020603050405020304" pitchFamily="18" charset="0"/>
              </a:rPr>
              <a:t>rây.</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smtClean="0">
                <a:solidFill>
                  <a:srgbClr val="FF0000"/>
                </a:solidFill>
                <a:latin typeface="Times New Roman" panose="02020603050405020304" pitchFamily="18" charset="0"/>
                <a:cs typeface="Times New Roman" panose="02020603050405020304" pitchFamily="18" charset="0"/>
              </a:rPr>
              <a:t>- Lá </a:t>
            </a:r>
            <a:r>
              <a:rPr lang="de-DE" sz="2400" dirty="0">
                <a:solidFill>
                  <a:srgbClr val="FF0000"/>
                </a:solidFill>
                <a:latin typeface="Times New Roman" panose="02020603050405020304" pitchFamily="18" charset="0"/>
                <a:cs typeface="Times New Roman" panose="02020603050405020304" pitchFamily="18" charset="0"/>
              </a:rPr>
              <a:t>cây là cơ quan quang hợp của cây </a:t>
            </a:r>
            <a:r>
              <a:rPr lang="de-DE" sz="2400" dirty="0" smtClean="0">
                <a:solidFill>
                  <a:srgbClr val="FF0000"/>
                </a:solidFill>
                <a:latin typeface="Times New Roman" panose="02020603050405020304" pitchFamily="18" charset="0"/>
                <a:cs typeface="Times New Roman" panose="02020603050405020304" pitchFamily="18" charset="0"/>
              </a:rPr>
              <a:t>xanh</a:t>
            </a:r>
          </a:p>
          <a:p>
            <a:r>
              <a:rPr lang="de-DE" sz="2400" smtClean="0">
                <a:solidFill>
                  <a:srgbClr val="FF0000"/>
                </a:solidFill>
              </a:rPr>
              <a:t>- </a:t>
            </a:r>
            <a:r>
              <a:rPr lang="de-DE" sz="2400" smtClean="0">
                <a:solidFill>
                  <a:srgbClr val="FF0000"/>
                </a:solidFill>
                <a:latin typeface="Times New Roman" panose="02020603050405020304" pitchFamily="18" charset="0"/>
                <a:cs typeface="Times New Roman" panose="02020603050405020304" pitchFamily="18" charset="0"/>
              </a:rPr>
              <a:t>Cây </a:t>
            </a:r>
            <a:r>
              <a:rPr lang="de-DE" sz="2400" dirty="0" smtClean="0">
                <a:solidFill>
                  <a:srgbClr val="FF0000"/>
                </a:solidFill>
                <a:latin typeface="Times New Roman" panose="02020603050405020304" pitchFamily="18" charset="0"/>
                <a:cs typeface="Times New Roman" panose="02020603050405020304" pitchFamily="18" charset="0"/>
              </a:rPr>
              <a:t>không có lá (cây </a:t>
            </a:r>
            <a:r>
              <a:rPr lang="de-DE" sz="2400" dirty="0">
                <a:solidFill>
                  <a:srgbClr val="FF0000"/>
                </a:solidFill>
                <a:latin typeface="Times New Roman" panose="02020603050405020304" pitchFamily="18" charset="0"/>
                <a:cs typeface="Times New Roman" panose="02020603050405020304" pitchFamily="18" charset="0"/>
              </a:rPr>
              <a:t>xương </a:t>
            </a:r>
            <a:r>
              <a:rPr lang="de-DE" sz="2400" dirty="0" smtClean="0">
                <a:solidFill>
                  <a:srgbClr val="FF0000"/>
                </a:solidFill>
                <a:latin typeface="Times New Roman" panose="02020603050405020304" pitchFamily="18" charset="0"/>
                <a:cs typeface="Times New Roman" panose="02020603050405020304" pitchFamily="18" charset="0"/>
              </a:rPr>
              <a:t>rồng,cây giao ) thực hiện quang hợp  do thân đảm nhận .</a:t>
            </a:r>
            <a:endParaRPr lang="en-US" sz="2400" dirty="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de-DE" sz="2400" dirty="0" smtClean="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 Box 1"/>
          <p:cNvSpPr txBox="1"/>
          <p:nvPr/>
        </p:nvSpPr>
        <p:spPr>
          <a:xfrm>
            <a:off x="546931" y="136733"/>
            <a:ext cx="9611545" cy="584775"/>
          </a:xfrm>
          <a:prstGeom prst="rect">
            <a:avLst/>
          </a:prstGeom>
          <a:noFill/>
        </p:spPr>
        <p:txBody>
          <a:bodyPr wrap="square" rtlCol="0" anchor="t">
            <a:spAutoFit/>
          </a:bodyPr>
          <a:lstStyle/>
          <a:p>
            <a:r>
              <a:rPr lang="en-US" sz="3200" b="1" dirty="0">
                <a:solidFill>
                  <a:srgbClr val="1552D1"/>
                </a:solidFill>
                <a:latin typeface="Times New Roman" panose="02020603050405020304" pitchFamily="18" charset="0"/>
                <a:cs typeface="Times New Roman" panose="02020603050405020304" pitchFamily="18" charset="0"/>
              </a:rPr>
              <a:t>I. </a:t>
            </a:r>
            <a:r>
              <a:rPr lang="en-US" sz="3200" b="1" dirty="0" err="1">
                <a:solidFill>
                  <a:srgbClr val="1552D1"/>
                </a:solidFill>
                <a:latin typeface="Times New Roman" panose="02020603050405020304" pitchFamily="18" charset="0"/>
                <a:cs typeface="Times New Roman" panose="02020603050405020304" pitchFamily="18" charset="0"/>
              </a:rPr>
              <a:t>Vai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trò</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của</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lá</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cây</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với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chức</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năng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quang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hợp</a:t>
            </a:r>
            <a:endParaRPr lang="en-US" sz="3200" b="1" dirty="0">
              <a:solidFill>
                <a:srgbClr val="1552D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61449" y="221230"/>
            <a:ext cx="11460830" cy="6238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Quan</a:t>
            </a:r>
            <a:r>
              <a:rPr lang="vi-VN" sz="4400" dirty="0"/>
              <a:t>g</a:t>
            </a:r>
            <a:r>
              <a:rPr lang="en-US" sz="4400" dirty="0"/>
              <a:t> </a:t>
            </a:r>
            <a:r>
              <a:rPr lang="en-US" sz="4400" dirty="0" err="1"/>
              <a:t>hợp</a:t>
            </a:r>
            <a:r>
              <a:rPr lang="en-US" sz="4400" dirty="0"/>
              <a:t> </a:t>
            </a:r>
            <a:r>
              <a:rPr lang="en-US" sz="4400" dirty="0" err="1"/>
              <a:t>là</a:t>
            </a:r>
            <a:r>
              <a:rPr lang="en-US" sz="4400" dirty="0"/>
              <a:t>  </a:t>
            </a:r>
            <a:r>
              <a:rPr lang="en-US" sz="4400" dirty="0" err="1"/>
              <a:t>một</a:t>
            </a:r>
            <a:r>
              <a:rPr lang="en-US" sz="4400" dirty="0"/>
              <a:t> </a:t>
            </a:r>
            <a:r>
              <a:rPr lang="en-US" sz="4400" dirty="0" err="1"/>
              <a:t>trong</a:t>
            </a:r>
            <a:r>
              <a:rPr lang="en-US" sz="4400" dirty="0"/>
              <a:t> </a:t>
            </a:r>
            <a:r>
              <a:rPr lang="en-US" sz="4400" dirty="0" err="1"/>
              <a:t>những</a:t>
            </a:r>
            <a:r>
              <a:rPr lang="en-US" sz="4400" dirty="0"/>
              <a:t> </a:t>
            </a:r>
            <a:r>
              <a:rPr lang="en-US" sz="4400" dirty="0" err="1"/>
              <a:t>quá</a:t>
            </a:r>
            <a:r>
              <a:rPr lang="en-US" sz="4400" dirty="0"/>
              <a:t> </a:t>
            </a:r>
            <a:r>
              <a:rPr lang="en-US" sz="4400" dirty="0" err="1"/>
              <a:t>trình</a:t>
            </a:r>
            <a:r>
              <a:rPr lang="en-US" sz="4400" dirty="0"/>
              <a:t> </a:t>
            </a:r>
            <a:r>
              <a:rPr lang="en-US" sz="4400" dirty="0" err="1"/>
              <a:t>trao</a:t>
            </a:r>
            <a:r>
              <a:rPr lang="en-US" sz="4400" dirty="0"/>
              <a:t> </a:t>
            </a:r>
            <a:r>
              <a:rPr lang="en-US" sz="4400" dirty="0" err="1"/>
              <a:t>đổi</a:t>
            </a:r>
            <a:r>
              <a:rPr lang="en-US" sz="4400" dirty="0"/>
              <a:t> </a:t>
            </a:r>
            <a:r>
              <a:rPr lang="en-US" sz="4400" dirty="0" err="1"/>
              <a:t>chất</a:t>
            </a:r>
            <a:r>
              <a:rPr lang="en-US" sz="4400" dirty="0"/>
              <a:t> </a:t>
            </a:r>
            <a:r>
              <a:rPr lang="en-US" sz="4400" dirty="0" err="1"/>
              <a:t>và</a:t>
            </a:r>
            <a:r>
              <a:rPr lang="en-US" sz="4400" dirty="0"/>
              <a:t> </a:t>
            </a:r>
            <a:r>
              <a:rPr lang="en-US" sz="4400" dirty="0" err="1"/>
              <a:t>chuyển</a:t>
            </a:r>
            <a:r>
              <a:rPr lang="en-US" sz="4400" dirty="0"/>
              <a:t> </a:t>
            </a:r>
            <a:r>
              <a:rPr lang="en-US" sz="4400" dirty="0" err="1"/>
              <a:t>hóa</a:t>
            </a:r>
            <a:r>
              <a:rPr lang="en-US" sz="4400" dirty="0"/>
              <a:t> </a:t>
            </a:r>
            <a:r>
              <a:rPr lang="en-US" sz="4400" dirty="0" err="1"/>
              <a:t>năng</a:t>
            </a:r>
            <a:r>
              <a:rPr lang="en-US" sz="4400" dirty="0"/>
              <a:t> </a:t>
            </a:r>
            <a:r>
              <a:rPr lang="en-US" sz="4400" dirty="0" err="1"/>
              <a:t>lượng</a:t>
            </a:r>
            <a:r>
              <a:rPr lang="en-US" sz="4400" dirty="0"/>
              <a:t> </a:t>
            </a:r>
            <a:r>
              <a:rPr lang="en-US" sz="4400" dirty="0" err="1"/>
              <a:t>quan</a:t>
            </a:r>
            <a:r>
              <a:rPr lang="en-US" sz="4400" dirty="0"/>
              <a:t> </a:t>
            </a:r>
            <a:r>
              <a:rPr lang="en-US" sz="4400" dirty="0" err="1"/>
              <a:t>trọng</a:t>
            </a:r>
            <a:r>
              <a:rPr lang="en-US" sz="4400" dirty="0"/>
              <a:t> ở </a:t>
            </a:r>
            <a:r>
              <a:rPr lang="en-US" sz="4400" dirty="0" err="1"/>
              <a:t>thực</a:t>
            </a:r>
            <a:r>
              <a:rPr lang="en-US" sz="4400" dirty="0"/>
              <a:t> </a:t>
            </a:r>
            <a:r>
              <a:rPr lang="en-US" sz="4400" dirty="0" err="1"/>
              <a:t>vật</a:t>
            </a:r>
            <a:endParaRPr lang="en-US" sz="4400" dirty="0"/>
          </a:p>
        </p:txBody>
      </p:sp>
    </p:spTree>
    <p:extLst>
      <p:ext uri="{BB962C8B-B14F-4D97-AF65-F5344CB8AC3E}">
        <p14:creationId xmlns="" xmlns:p14="http://schemas.microsoft.com/office/powerpoint/2010/main" val="1471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heel(1)">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34" y="2652666"/>
            <a:ext cx="8767985" cy="2792167"/>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a:t>
            </a:r>
            <a:r>
              <a:rPr lang="de-DE" sz="2000" dirty="0">
                <a:latin typeface="Times New Roman" panose="02020603050405020304" pitchFamily="18" charset="0"/>
                <a:cs typeface="Times New Roman" panose="02020603050405020304" pitchFamily="18" charset="0"/>
              </a:rPr>
              <a:t>. 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H5.Nêu khái niệm quang hợp là gì?</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4933" y="1805440"/>
            <a:ext cx="8767985" cy="847226"/>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:Nghiên </a:t>
            </a:r>
            <a:r>
              <a:rPr lang="de-DE" sz="2400" dirty="0"/>
              <a:t>cứu thông tin </a:t>
            </a:r>
            <a:r>
              <a:rPr lang="de-DE" sz="2400" dirty="0" smtClean="0"/>
              <a:t>,hình 18.2 trong SGK.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tiếp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spTree>
    <p:extLst>
      <p:ext uri="{BB962C8B-B14F-4D97-AF65-F5344CB8AC3E}">
        <p14:creationId xmlns="" xmlns:p14="http://schemas.microsoft.com/office/powerpoint/2010/main" val="30474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1747" y="1292470"/>
            <a:ext cx="7921869" cy="4936881"/>
          </a:xfrm>
          <a:prstGeom prst="rect">
            <a:avLst/>
          </a:prstGeom>
          <a:solidFill>
            <a:schemeClr val="bg1"/>
          </a:solidFill>
        </p:spPr>
      </p:pic>
      <p:sp>
        <p:nvSpPr>
          <p:cNvPr id="5" name="TextBox 4"/>
          <p:cNvSpPr txBox="1"/>
          <p:nvPr/>
        </p:nvSpPr>
        <p:spPr>
          <a:xfrm>
            <a:off x="2716823" y="6435969"/>
            <a:ext cx="5969977"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3" name="Oval Callout 2"/>
          <p:cNvSpPr/>
          <p:nvPr/>
        </p:nvSpPr>
        <p:spPr>
          <a:xfrm>
            <a:off x="6853726" y="-148524"/>
            <a:ext cx="2409915" cy="20168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Chất hữu cơ được tổng hợp ở thực vật thông qua quá trình nào?</a:t>
            </a:r>
            <a:endParaRPr lang="en-US" dirty="0">
              <a:latin typeface="+mj-lt"/>
            </a:endParaRPr>
          </a:p>
        </p:txBody>
      </p:sp>
      <p:sp>
        <p:nvSpPr>
          <p:cNvPr id="8" name="Rectangular Callout 7"/>
          <p:cNvSpPr/>
          <p:nvPr/>
        </p:nvSpPr>
        <p:spPr>
          <a:xfrm>
            <a:off x="1860640" y="95032"/>
            <a:ext cx="2478281" cy="152969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atin typeface="Times New Roman" panose="02020603050405020304" pitchFamily="18" charset="0"/>
                <a:cs typeface="Times New Roman" panose="02020603050405020304" pitchFamily="18" charset="0"/>
              </a:rPr>
              <a:t>Thực vật có thể tự </a:t>
            </a:r>
            <a:endParaRPr lang="en-US">
              <a:latin typeface="Times New Roman" panose="02020603050405020304" pitchFamily="18" charset="0"/>
              <a:cs typeface="Times New Roman" panose="02020603050405020304" pitchFamily="18" charset="0"/>
            </a:endParaRPr>
          </a:p>
          <a:p>
            <a:pPr algn="ctr"/>
            <a:r>
              <a:rPr lang="vi-VN">
                <a:latin typeface="Times New Roman" panose="02020603050405020304" pitchFamily="18" charset="0"/>
                <a:cs typeface="Times New Roman" panose="02020603050405020304" pitchFamily="18" charset="0"/>
              </a:rPr>
              <a:t>tổng hợp chất hữu cơ từ những nguyên liệu nào?</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61047" y="3065723"/>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553200" y="2374307"/>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2622819" y="4309423"/>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2080162" y="493282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7110101" y="340062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Tree>
    <p:extLst>
      <p:ext uri="{BB962C8B-B14F-4D97-AF65-F5344CB8AC3E}">
        <p14:creationId xmlns="" xmlns:p14="http://schemas.microsoft.com/office/powerpoint/2010/main" val="4614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animBg="1"/>
      <p:bldP spid="9" grpId="0" animBg="1"/>
      <p:bldP spid="10" grpId="0" animBg="1"/>
      <p:bldP spid="11" grpId="0" animBg="1"/>
      <p:bldP spid="12"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p:nvPr/>
        </p:nvSpPr>
        <p:spPr>
          <a:xfrm>
            <a:off x="64941" y="200429"/>
            <a:ext cx="5412105" cy="58477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smtClean="0">
                <a:solidFill>
                  <a:srgbClr val="1552D1"/>
                </a:solidFill>
              </a:rPr>
              <a:t>quang</a:t>
            </a:r>
            <a:r>
              <a:rPr lang="en-US" sz="3200" b="1" dirty="0" smtClean="0">
                <a:solidFill>
                  <a:srgbClr val="1552D1"/>
                </a:solidFill>
              </a:rPr>
              <a:t> </a:t>
            </a:r>
            <a:r>
              <a:rPr lang="en-US" sz="3200" b="1" dirty="0" err="1" smtClean="0">
                <a:solidFill>
                  <a:srgbClr val="1552D1"/>
                </a:solidFill>
              </a:rPr>
              <a:t>hợp</a:t>
            </a:r>
            <a:endParaRPr lang="en-US" sz="3200" b="1" dirty="0">
              <a:solidFill>
                <a:srgbClr val="1552D1"/>
              </a:solidFill>
            </a:endParaRPr>
          </a:p>
        </p:txBody>
      </p:sp>
      <p:pic>
        <p:nvPicPr>
          <p:cNvPr id="14" name="Picture 13"/>
          <p:cNvPicPr/>
          <p:nvPr/>
        </p:nvPicPr>
        <p:blipFill>
          <a:blip r:embed="rId2"/>
          <a:stretch>
            <a:fillRect/>
          </a:stretch>
        </p:blipFill>
        <p:spPr>
          <a:xfrm>
            <a:off x="1203744" y="1601687"/>
            <a:ext cx="8767533" cy="4777900"/>
          </a:xfrm>
          <a:prstGeom prst="rect">
            <a:avLst/>
          </a:prstGeom>
          <a:noFill/>
          <a:ln w="9525">
            <a:noFill/>
          </a:ln>
        </p:spPr>
      </p:pic>
      <p:sp>
        <p:nvSpPr>
          <p:cNvPr id="16" name="Oval 15"/>
          <p:cNvSpPr/>
          <p:nvPr/>
        </p:nvSpPr>
        <p:spPr>
          <a:xfrm>
            <a:off x="7995011" y="503690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9" name="TextBox 18"/>
          <p:cNvSpPr txBox="1"/>
          <p:nvPr/>
        </p:nvSpPr>
        <p:spPr>
          <a:xfrm>
            <a:off x="2602522" y="6003085"/>
            <a:ext cx="5065764" cy="461665"/>
          </a:xfrm>
          <a:prstGeom prst="rect">
            <a:avLst/>
          </a:prstGeom>
          <a:solidFill>
            <a:srgbClr val="FFFF00"/>
          </a:solidFill>
        </p:spPr>
        <p:txBody>
          <a:bodyPr wrap="square" rtlCol="0">
            <a:spAutoFit/>
          </a:bodyPr>
          <a:lstStyle/>
          <a:p>
            <a:r>
              <a:rPr lang="vi-VN" sz="2400" b="1" dirty="0" smtClean="0">
                <a:latin typeface="+mj-lt"/>
              </a:rPr>
              <a:t>Sơ đồ </a:t>
            </a:r>
            <a:r>
              <a:rPr lang="en-US" sz="2400" b="1" dirty="0" err="1" smtClean="0">
                <a:latin typeface="+mj-lt"/>
              </a:rPr>
              <a:t>Qúa</a:t>
            </a:r>
            <a:r>
              <a:rPr lang="en-US" sz="2400" b="1" dirty="0" smtClean="0">
                <a:latin typeface="+mj-lt"/>
              </a:rPr>
              <a:t> </a:t>
            </a:r>
            <a:r>
              <a:rPr lang="en-US" sz="2400" b="1" dirty="0" err="1" smtClean="0">
                <a:latin typeface="+mj-lt"/>
              </a:rPr>
              <a:t>trình</a:t>
            </a:r>
            <a:r>
              <a:rPr lang="en-US" sz="2400" b="1" dirty="0" smtClean="0">
                <a:latin typeface="+mj-lt"/>
              </a:rPr>
              <a:t> </a:t>
            </a:r>
            <a:r>
              <a:rPr lang="en-US" sz="2400" b="1" dirty="0" err="1" smtClean="0">
                <a:latin typeface="+mj-lt"/>
              </a:rPr>
              <a:t>quang</a:t>
            </a:r>
            <a:r>
              <a:rPr lang="en-US" sz="2400" b="1" dirty="0" smtClean="0">
                <a:latin typeface="+mj-lt"/>
              </a:rPr>
              <a:t> </a:t>
            </a:r>
            <a:r>
              <a:rPr lang="en-US" sz="2400" b="1" dirty="0" err="1" smtClean="0">
                <a:latin typeface="+mj-lt"/>
              </a:rPr>
              <a:t>hợp</a:t>
            </a:r>
            <a:r>
              <a:rPr lang="en-US" sz="2400" b="1" dirty="0" smtClean="0">
                <a:latin typeface="+mj-lt"/>
              </a:rPr>
              <a:t> </a:t>
            </a:r>
            <a:r>
              <a:rPr lang="en-US" sz="2400" b="1" dirty="0" err="1" smtClean="0">
                <a:latin typeface="+mj-lt"/>
              </a:rPr>
              <a:t>của</a:t>
            </a:r>
            <a:r>
              <a:rPr lang="en-US" sz="2400" b="1" dirty="0" smtClean="0">
                <a:latin typeface="+mj-lt"/>
              </a:rPr>
              <a:t> </a:t>
            </a:r>
            <a:r>
              <a:rPr lang="en-US" sz="2400" b="1" dirty="0" err="1" smtClean="0">
                <a:latin typeface="+mj-lt"/>
              </a:rPr>
              <a:t>cây</a:t>
            </a:r>
            <a:endParaRPr lang="en-US" sz="2400" b="1" dirty="0">
              <a:latin typeface="+mj-lt"/>
            </a:endParaRPr>
          </a:p>
        </p:txBody>
      </p:sp>
      <p:sp>
        <p:nvSpPr>
          <p:cNvPr id="20" name="TextBox 19"/>
          <p:cNvSpPr txBox="1"/>
          <p:nvPr/>
        </p:nvSpPr>
        <p:spPr>
          <a:xfrm>
            <a:off x="3172308" y="5352899"/>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4029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pic>
        <p:nvPicPr>
          <p:cNvPr id="4" name="Picture 3"/>
          <p:cNvPicPr>
            <a:picLocks noChangeAspect="1"/>
          </p:cNvPicPr>
          <p:nvPr/>
        </p:nvPicPr>
        <p:blipFill>
          <a:blip r:embed="rId2"/>
          <a:stretch>
            <a:fillRect/>
          </a:stretch>
        </p:blipFill>
        <p:spPr>
          <a:xfrm>
            <a:off x="246380" y="1422873"/>
            <a:ext cx="5551170" cy="473710"/>
          </a:xfrm>
          <a:prstGeom prst="rect">
            <a:avLst/>
          </a:prstGeom>
        </p:spPr>
      </p:pic>
      <p:graphicFrame>
        <p:nvGraphicFramePr>
          <p:cNvPr id="6" name="Table 5"/>
          <p:cNvGraphicFramePr/>
          <p:nvPr>
            <p:extLst>
              <p:ext uri="{D42A27DB-BD31-4B8C-83A1-F6EECF244321}">
                <p14:modId xmlns="" xmlns:p14="http://schemas.microsoft.com/office/powerpoint/2010/main" val="2139745331"/>
              </p:ext>
            </p:extLst>
          </p:nvPr>
        </p:nvGraphicFramePr>
        <p:xfrm>
          <a:off x="76587" y="1976431"/>
          <a:ext cx="6036187" cy="4881568"/>
        </p:xfrm>
        <a:graphic>
          <a:graphicData uri="http://schemas.openxmlformats.org/drawingml/2006/table">
            <a:tbl>
              <a:tblPr firstRow="1" bandRow="1">
                <a:tableStyleId>{5C22544A-7EE6-4342-B048-85BDC9FD1C3A}</a:tableStyleId>
              </a:tblPr>
              <a:tblGrid>
                <a:gridCol w="2004896"/>
                <a:gridCol w="2019229"/>
                <a:gridCol w="2012062"/>
              </a:tblGrid>
              <a:tr h="1986685">
                <a:tc>
                  <a:txBody>
                    <a:bodyPr/>
                    <a:lstStyle/>
                    <a:p>
                      <a:pPr algn="ctr">
                        <a:buNone/>
                      </a:pPr>
                      <a:r>
                        <a:rPr lang="en-US" sz="3200" dirty="0" err="1" smtClean="0"/>
                        <a:t>Chất</a:t>
                      </a:r>
                      <a:r>
                        <a:rPr lang="en-US" sz="3200" baseline="0" dirty="0" smtClean="0"/>
                        <a:t> </a:t>
                      </a:r>
                      <a:r>
                        <a:rPr lang="en-US" sz="3200" baseline="0" dirty="0" err="1" smtClean="0"/>
                        <a:t>tham</a:t>
                      </a:r>
                      <a:r>
                        <a:rPr lang="en-US" sz="3200" baseline="0" dirty="0" smtClean="0"/>
                        <a:t> </a:t>
                      </a:r>
                      <a:r>
                        <a:rPr lang="en-US" sz="3200" baseline="0" dirty="0" err="1" smtClean="0"/>
                        <a:t>gia</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dirty="0" err="1"/>
                        <a:t>Các</a:t>
                      </a:r>
                      <a:r>
                        <a:rPr lang="en-US" sz="3200" dirty="0"/>
                        <a:t> </a:t>
                      </a:r>
                      <a:r>
                        <a:rPr lang="en-US" sz="3200" dirty="0" err="1"/>
                        <a:t>yếu</a:t>
                      </a:r>
                      <a:r>
                        <a:rPr lang="en-US" sz="3200" dirty="0"/>
                        <a:t> </a:t>
                      </a:r>
                      <a:r>
                        <a:rPr lang="en-US" sz="3200" dirty="0" err="1"/>
                        <a:t>tố</a:t>
                      </a:r>
                      <a:r>
                        <a:rPr lang="en-US" sz="3200" dirty="0"/>
                        <a:t> </a:t>
                      </a:r>
                      <a:r>
                        <a:rPr lang="en-US" sz="3200" dirty="0" err="1"/>
                        <a:t>tham</a:t>
                      </a:r>
                      <a:r>
                        <a:rPr lang="en-US" sz="3200" dirty="0"/>
                        <a:t>  </a:t>
                      </a:r>
                      <a:r>
                        <a:rPr lang="en-US" sz="3200" dirty="0" err="1"/>
                        <a:t>gia</a:t>
                      </a:r>
                      <a:endParaRPr lang="en-US" sz="3200" dirty="0"/>
                    </a:p>
                  </a:txBody>
                  <a:tcPr anchor="ctr"/>
                </a:tc>
              </a:tr>
              <a:tr h="2894883">
                <a:tc>
                  <a:txBody>
                    <a:bodyPr/>
                    <a:lstStyle/>
                    <a:p>
                      <a:pPr algn="ctr">
                        <a:buNone/>
                      </a:pPr>
                      <a:endParaRPr lang="en-US" sz="3200" dirty="0"/>
                    </a:p>
                    <a:p>
                      <a:pPr algn="ctr">
                        <a:buNone/>
                      </a:pPr>
                      <a:endParaRPr lang="en-US" sz="3200" dirty="0"/>
                    </a:p>
                    <a:p>
                      <a:pPr algn="ctr">
                        <a:buNone/>
                      </a:pPr>
                      <a:endParaRPr lang="en-US" sz="3200" dirty="0"/>
                    </a:p>
                  </a:txBody>
                  <a:tcPr/>
                </a:tc>
                <a:tc>
                  <a:txBody>
                    <a:bodyPr/>
                    <a:lstStyle/>
                    <a:p>
                      <a:pPr algn="ctr">
                        <a:buNone/>
                      </a:pPr>
                      <a:endParaRPr lang="en-US" sz="3200"/>
                    </a:p>
                  </a:txBody>
                  <a:tcPr/>
                </a:tc>
                <a:tc>
                  <a:txBody>
                    <a:bodyPr/>
                    <a:lstStyle/>
                    <a:p>
                      <a:pPr algn="ctr">
                        <a:buNone/>
                      </a:pPr>
                      <a:endParaRPr lang="en-US" sz="3200" dirty="0"/>
                    </a:p>
                  </a:txBody>
                  <a:tcPr/>
                </a:tc>
              </a:tr>
            </a:tbl>
          </a:graphicData>
        </a:graphic>
      </p:graphicFrame>
      <p:sp>
        <p:nvSpPr>
          <p:cNvPr id="7" name="Text Box 6"/>
          <p:cNvSpPr txBox="1"/>
          <p:nvPr/>
        </p:nvSpPr>
        <p:spPr>
          <a:xfrm>
            <a:off x="241261" y="4010873"/>
            <a:ext cx="1631501" cy="1569660"/>
          </a:xfrm>
          <a:prstGeom prst="rect">
            <a:avLst/>
          </a:prstGeom>
          <a:noFill/>
        </p:spPr>
        <p:txBody>
          <a:bodyPr wrap="square" rtlCol="0">
            <a:spAutoFit/>
          </a:bodyPr>
          <a:lstStyle/>
          <a:p>
            <a:r>
              <a:rPr lang="en-US" sz="3200" dirty="0" smtClean="0"/>
              <a:t>-</a:t>
            </a:r>
            <a:r>
              <a:rPr lang="en-US" sz="3200" dirty="0" err="1" smtClean="0"/>
              <a:t>Cacbon</a:t>
            </a:r>
            <a:r>
              <a:rPr lang="en-US" sz="3200" dirty="0" smtClean="0"/>
              <a:t> </a:t>
            </a:r>
          </a:p>
          <a:p>
            <a:r>
              <a:rPr lang="en-US" sz="3200" dirty="0" err="1" smtClean="0"/>
              <a:t>dioxit</a:t>
            </a:r>
            <a:endParaRPr lang="en-US" sz="3200" dirty="0"/>
          </a:p>
          <a:p>
            <a:r>
              <a:rPr lang="en-US" sz="3200" dirty="0"/>
              <a:t>- </a:t>
            </a:r>
            <a:r>
              <a:rPr lang="en-US" sz="3200" dirty="0" err="1"/>
              <a:t>Nước</a:t>
            </a:r>
            <a:endParaRPr lang="en-US" sz="3200" dirty="0"/>
          </a:p>
        </p:txBody>
      </p:sp>
      <p:sp>
        <p:nvSpPr>
          <p:cNvPr id="8" name="Text Box 7"/>
          <p:cNvSpPr txBox="1"/>
          <p:nvPr/>
        </p:nvSpPr>
        <p:spPr>
          <a:xfrm>
            <a:off x="2272167" y="4010873"/>
            <a:ext cx="1849120" cy="1076325"/>
          </a:xfrm>
          <a:prstGeom prst="rect">
            <a:avLst/>
          </a:prstGeom>
          <a:noFill/>
        </p:spPr>
        <p:txBody>
          <a:bodyPr wrap="square" rtlCol="0">
            <a:spAutoFit/>
          </a:bodyPr>
          <a:lstStyle/>
          <a:p>
            <a:r>
              <a:rPr lang="en-US" sz="3200" dirty="0"/>
              <a:t>- </a:t>
            </a:r>
            <a:r>
              <a:rPr lang="en-US" sz="3200" dirty="0" err="1"/>
              <a:t>Oxigen</a:t>
            </a:r>
            <a:endParaRPr lang="en-US" sz="3200" dirty="0"/>
          </a:p>
          <a:p>
            <a:r>
              <a:rPr lang="en-US" sz="3200" dirty="0"/>
              <a:t>- Glucose</a:t>
            </a:r>
          </a:p>
        </p:txBody>
      </p:sp>
      <p:sp>
        <p:nvSpPr>
          <p:cNvPr id="9" name="Text Box 8"/>
          <p:cNvSpPr txBox="1"/>
          <p:nvPr/>
        </p:nvSpPr>
        <p:spPr>
          <a:xfrm>
            <a:off x="4158244" y="4010873"/>
            <a:ext cx="1954530" cy="1076325"/>
          </a:xfrm>
          <a:prstGeom prst="rect">
            <a:avLst/>
          </a:prstGeom>
          <a:noFill/>
        </p:spPr>
        <p:txBody>
          <a:bodyPr wrap="square" rtlCol="0">
            <a:spAutoFit/>
          </a:bodyPr>
          <a:lstStyle/>
          <a:p>
            <a:r>
              <a:rPr lang="en-US" sz="3200" dirty="0"/>
              <a:t>- </a:t>
            </a:r>
            <a:r>
              <a:rPr lang="en-US" sz="3200" dirty="0" err="1"/>
              <a:t>Ánh</a:t>
            </a:r>
            <a:r>
              <a:rPr lang="en-US" sz="3200" dirty="0"/>
              <a:t> </a:t>
            </a:r>
            <a:r>
              <a:rPr lang="en-US" sz="3200" dirty="0" err="1"/>
              <a:t>sáng</a:t>
            </a:r>
            <a:endParaRPr lang="en-US" sz="3200" dirty="0"/>
          </a:p>
          <a:p>
            <a:r>
              <a:rPr lang="en-US" sz="3200" dirty="0"/>
              <a:t>- </a:t>
            </a:r>
            <a:r>
              <a:rPr lang="en-US" sz="3200" dirty="0" err="1"/>
              <a:t>Diệp</a:t>
            </a:r>
            <a:r>
              <a:rPr lang="en-US" sz="3200" dirty="0"/>
              <a:t> </a:t>
            </a:r>
            <a:r>
              <a:rPr lang="en-US" sz="3200" dirty="0" err="1"/>
              <a:t>lục</a:t>
            </a:r>
            <a:endParaRPr lang="en-US" sz="3200" dirty="0"/>
          </a:p>
        </p:txBody>
      </p:sp>
      <p:sp>
        <p:nvSpPr>
          <p:cNvPr id="12" name="Oval Callout 11"/>
          <p:cNvSpPr/>
          <p:nvPr/>
        </p:nvSpPr>
        <p:spPr>
          <a:xfrm>
            <a:off x="7732190" y="67830"/>
            <a:ext cx="3941064" cy="220370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Cho </a:t>
            </a:r>
            <a:r>
              <a:rPr lang="en-US" dirty="0" err="1" smtClean="0">
                <a:solidFill>
                  <a:srgbClr val="FF0000"/>
                </a:solidFill>
              </a:rPr>
              <a:t>biết</a:t>
            </a:r>
            <a:r>
              <a:rPr lang="en-US" dirty="0" smtClean="0">
                <a:solidFill>
                  <a:srgbClr val="FF0000"/>
                </a:solidFill>
              </a:rPr>
              <a:t>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chất</a:t>
            </a:r>
            <a:r>
              <a:rPr lang="en-US" dirty="0" smtClean="0">
                <a:solidFill>
                  <a:srgbClr val="FF0000"/>
                </a:solidFill>
              </a:rPr>
              <a:t> </a:t>
            </a:r>
            <a:r>
              <a:rPr lang="en-US" dirty="0" err="1" smtClean="0">
                <a:solidFill>
                  <a:srgbClr val="FF0000"/>
                </a:solidFill>
              </a:rPr>
              <a:t>tham</a:t>
            </a:r>
            <a:r>
              <a:rPr lang="en-US" dirty="0" smtClean="0">
                <a:solidFill>
                  <a:srgbClr val="FF0000"/>
                </a:solidFill>
              </a:rPr>
              <a:t> </a:t>
            </a:r>
            <a:r>
              <a:rPr lang="en-US" dirty="0" err="1" smtClean="0">
                <a:solidFill>
                  <a:srgbClr val="FF0000"/>
                </a:solidFill>
              </a:rPr>
              <a:t>gia</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sản</a:t>
            </a:r>
            <a:r>
              <a:rPr lang="en-US" dirty="0" smtClean="0">
                <a:solidFill>
                  <a:srgbClr val="FF0000"/>
                </a:solidFill>
              </a:rPr>
              <a:t> </a:t>
            </a:r>
            <a:r>
              <a:rPr lang="en-US" dirty="0" err="1" smtClean="0">
                <a:solidFill>
                  <a:srgbClr val="FF0000"/>
                </a:solidFill>
              </a:rPr>
              <a:t>phẩm</a:t>
            </a:r>
            <a:r>
              <a:rPr lang="en-US" dirty="0" smtClean="0">
                <a:solidFill>
                  <a:srgbClr val="FF0000"/>
                </a:solidFill>
              </a:rPr>
              <a:t> </a:t>
            </a:r>
            <a:r>
              <a:rPr lang="en-US" dirty="0" err="1" smtClean="0">
                <a:solidFill>
                  <a:srgbClr val="FF0000"/>
                </a:solidFill>
              </a:rPr>
              <a:t>tạo</a:t>
            </a:r>
            <a:r>
              <a:rPr lang="en-US" dirty="0" smtClean="0">
                <a:solidFill>
                  <a:srgbClr val="FF0000"/>
                </a:solidFill>
              </a:rPr>
              <a:t> </a:t>
            </a:r>
            <a:r>
              <a:rPr lang="en-US" dirty="0" err="1" smtClean="0">
                <a:solidFill>
                  <a:srgbClr val="FF0000"/>
                </a:solidFill>
              </a:rPr>
              <a:t>thành</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quá</a:t>
            </a:r>
            <a:r>
              <a:rPr lang="en-US" dirty="0" smtClean="0">
                <a:solidFill>
                  <a:srgbClr val="FF0000"/>
                </a:solidFill>
              </a:rPr>
              <a:t> </a:t>
            </a:r>
            <a:r>
              <a:rPr lang="en-US" dirty="0" err="1" smtClean="0">
                <a:solidFill>
                  <a:srgbClr val="FF0000"/>
                </a:solidFill>
              </a:rPr>
              <a:t>trình</a:t>
            </a:r>
            <a:r>
              <a:rPr lang="en-US" dirty="0" smtClean="0">
                <a:solidFill>
                  <a:srgbClr val="FF0000"/>
                </a:solidFill>
              </a:rPr>
              <a:t> </a:t>
            </a:r>
            <a:r>
              <a:rPr lang="en-US" dirty="0" err="1" smtClean="0">
                <a:solidFill>
                  <a:srgbClr val="FF0000"/>
                </a:solidFill>
              </a:rPr>
              <a:t>quang</a:t>
            </a:r>
            <a:r>
              <a:rPr lang="en-US" dirty="0" smtClean="0">
                <a:solidFill>
                  <a:srgbClr val="FF0000"/>
                </a:solidFill>
              </a:rPr>
              <a:t> </a:t>
            </a:r>
            <a:r>
              <a:rPr lang="en-US" dirty="0" err="1" smtClean="0">
                <a:solidFill>
                  <a:srgbClr val="FF0000"/>
                </a:solidFill>
              </a:rPr>
              <a:t>hợp</a:t>
            </a:r>
            <a:r>
              <a:rPr lang="en-US" dirty="0" smtClean="0">
                <a:solidFill>
                  <a:srgbClr val="FF0000"/>
                </a:solidFill>
              </a:rPr>
              <a:t>?</a:t>
            </a:r>
            <a:endParaRPr lang="en-US" dirty="0">
              <a:solidFill>
                <a:srgbClr val="FF0000"/>
              </a:solidFill>
            </a:endParaRPr>
          </a:p>
        </p:txBody>
      </p:sp>
      <p:pic>
        <p:nvPicPr>
          <p:cNvPr id="11" name="Picture 10"/>
          <p:cNvPicPr/>
          <p:nvPr/>
        </p:nvPicPr>
        <p:blipFill>
          <a:blip r:embed="rId3"/>
          <a:stretch>
            <a:fillRect/>
          </a:stretch>
        </p:blipFill>
        <p:spPr>
          <a:xfrm>
            <a:off x="6320282" y="2655276"/>
            <a:ext cx="5643117" cy="4202723"/>
          </a:xfrm>
          <a:prstGeom prst="rect">
            <a:avLst/>
          </a:prstGeom>
          <a:noFill/>
          <a:ln w="9525">
            <a:noFill/>
          </a:ln>
        </p:spPr>
      </p:pic>
      <p:sp>
        <p:nvSpPr>
          <p:cNvPr id="15" name="Oval 14"/>
          <p:cNvSpPr/>
          <p:nvPr/>
        </p:nvSpPr>
        <p:spPr>
          <a:xfrm>
            <a:off x="10244135" y="5760572"/>
            <a:ext cx="1719264" cy="8122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6" name="TextBox 15"/>
          <p:cNvSpPr txBox="1"/>
          <p:nvPr/>
        </p:nvSpPr>
        <p:spPr>
          <a:xfrm>
            <a:off x="7155833" y="5989748"/>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2"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2"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2"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heel(1)">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9" grpId="1"/>
      <p:bldP spid="9" grpId="2"/>
      <p:bldP spid="12"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421389" y="2577408"/>
            <a:ext cx="6404924" cy="3903504"/>
          </a:xfrm>
          <a:prstGeom prst="rect">
            <a:avLst/>
          </a:prstGeom>
          <a:noFill/>
        </p:spPr>
        <p:txBody>
          <a:bodyPr wrap="square" rtlCol="0" anchor="t">
            <a:spAutoFit/>
          </a:bodyPr>
          <a:lstStyle/>
          <a:p>
            <a:pPr algn="just">
              <a:lnSpc>
                <a:spcPct val="150000"/>
              </a:lnSpc>
            </a:pPr>
            <a:r>
              <a:rPr lang="en-US" sz="2800" b="1" i="1" dirty="0" smtClean="0">
                <a:solidFill>
                  <a:srgbClr val="1552D1"/>
                </a:solidFill>
              </a:rPr>
              <a:t>1. </a:t>
            </a:r>
            <a:r>
              <a:rPr lang="en-US" sz="2800" b="1" i="1" dirty="0" err="1">
                <a:solidFill>
                  <a:srgbClr val="1552D1"/>
                </a:solidFill>
              </a:rPr>
              <a:t>Khái</a:t>
            </a:r>
            <a:r>
              <a:rPr lang="en-US" sz="2800" b="1" i="1" dirty="0">
                <a:solidFill>
                  <a:srgbClr val="1552D1"/>
                </a:solidFill>
              </a:rPr>
              <a:t> </a:t>
            </a:r>
            <a:r>
              <a:rPr lang="en-US" sz="2800" b="1" i="1" dirty="0" err="1">
                <a:solidFill>
                  <a:srgbClr val="1552D1"/>
                </a:solidFill>
              </a:rPr>
              <a:t>niệm</a:t>
            </a:r>
            <a:r>
              <a:rPr lang="en-US" sz="2800" b="1" i="1" dirty="0">
                <a:solidFill>
                  <a:srgbClr val="1552D1"/>
                </a:solidFill>
              </a:rPr>
              <a:t>:</a:t>
            </a:r>
            <a:r>
              <a:rPr lang="en-US" sz="2800" b="1" dirty="0"/>
              <a:t> </a:t>
            </a:r>
            <a:r>
              <a:rPr lang="en-US" sz="2800" b="1" dirty="0" err="1"/>
              <a:t>Quang</a:t>
            </a:r>
            <a:r>
              <a:rPr lang="en-US" sz="2800" b="1" dirty="0"/>
              <a:t> </a:t>
            </a:r>
            <a:r>
              <a:rPr lang="en-US" sz="2800" b="1" dirty="0" err="1"/>
              <a:t>hợp</a:t>
            </a:r>
            <a:r>
              <a:rPr lang="en-US" sz="2800" b="1" dirty="0"/>
              <a:t> </a:t>
            </a:r>
            <a:r>
              <a:rPr lang="en-US" sz="2800" b="1" dirty="0" err="1"/>
              <a:t>là</a:t>
            </a:r>
            <a:r>
              <a:rPr lang="en-US" sz="2800" b="1" dirty="0"/>
              <a:t> </a:t>
            </a:r>
            <a:r>
              <a:rPr lang="en-US" sz="2800" b="1" dirty="0" err="1"/>
              <a:t>quá</a:t>
            </a:r>
            <a:r>
              <a:rPr lang="en-US" sz="2800" b="1" dirty="0"/>
              <a:t> </a:t>
            </a:r>
            <a:r>
              <a:rPr lang="en-US" sz="2800" b="1" dirty="0" err="1"/>
              <a:t>trình</a:t>
            </a:r>
            <a:r>
              <a:rPr lang="en-US" sz="2800" b="1" dirty="0"/>
              <a:t> </a:t>
            </a:r>
            <a:r>
              <a:rPr lang="en-US" sz="2800" b="1" dirty="0" err="1" smtClean="0"/>
              <a:t>thu</a:t>
            </a:r>
            <a:r>
              <a:rPr lang="en-US" sz="2800" b="1" dirty="0" smtClean="0"/>
              <a:t> </a:t>
            </a:r>
            <a:r>
              <a:rPr lang="en-US" sz="2800" b="1" dirty="0" err="1" smtClean="0"/>
              <a:t>nhận</a:t>
            </a:r>
            <a:r>
              <a:rPr lang="en-US" sz="2800" b="1" dirty="0" smtClean="0"/>
              <a:t> </a:t>
            </a:r>
            <a:r>
              <a:rPr lang="en-US" sz="2800" b="1" dirty="0" err="1" smtClean="0"/>
              <a:t>và</a:t>
            </a:r>
            <a:r>
              <a:rPr lang="en-US" sz="2800" b="1" dirty="0" smtClean="0"/>
              <a:t> </a:t>
            </a:r>
            <a:r>
              <a:rPr lang="en-US" sz="2800" b="1" dirty="0" err="1" smtClean="0"/>
              <a:t>chuyển</a:t>
            </a:r>
            <a:r>
              <a:rPr lang="en-US" sz="2800" b="1" dirty="0" smtClean="0"/>
              <a:t> </a:t>
            </a:r>
            <a:r>
              <a:rPr lang="en-US" sz="2800" b="1" dirty="0" err="1" smtClean="0"/>
              <a:t>hóa</a:t>
            </a:r>
            <a:r>
              <a:rPr lang="en-US" sz="2800" b="1" dirty="0" smtClean="0"/>
              <a:t> </a:t>
            </a:r>
            <a:r>
              <a:rPr lang="en-US" sz="2800" b="1" dirty="0" err="1" smtClean="0"/>
              <a:t>năng</a:t>
            </a:r>
            <a:r>
              <a:rPr lang="en-US" sz="2800" b="1" dirty="0" smtClean="0"/>
              <a:t> </a:t>
            </a:r>
            <a:r>
              <a:rPr lang="en-US" sz="2800" b="1" dirty="0" err="1" smtClean="0"/>
              <a:t>lượng</a:t>
            </a:r>
            <a:r>
              <a:rPr lang="en-US" sz="2800" b="1" dirty="0" smtClean="0"/>
              <a:t> </a:t>
            </a:r>
            <a:r>
              <a:rPr lang="en-US" sz="2800" b="1" dirty="0" err="1" smtClean="0"/>
              <a:t>ánh</a:t>
            </a:r>
            <a:r>
              <a:rPr lang="en-US" sz="2800" b="1" dirty="0"/>
              <a:t> </a:t>
            </a:r>
            <a:r>
              <a:rPr lang="en-US" sz="2800" b="1" dirty="0" err="1" smtClean="0"/>
              <a:t>sáng</a:t>
            </a:r>
            <a:r>
              <a:rPr lang="en-US" sz="2800" b="1" dirty="0" smtClean="0"/>
              <a:t>, </a:t>
            </a:r>
            <a:r>
              <a:rPr lang="en-US" sz="2800" b="1" dirty="0" err="1"/>
              <a:t>tổng</a:t>
            </a:r>
            <a:r>
              <a:rPr lang="en-US" sz="2800" b="1" dirty="0"/>
              <a:t> </a:t>
            </a:r>
            <a:r>
              <a:rPr lang="en-US" sz="2800" b="1" dirty="0" err="1" smtClean="0"/>
              <a:t>hợp</a:t>
            </a:r>
            <a:r>
              <a:rPr lang="en-US" sz="2800" b="1" dirty="0" smtClean="0"/>
              <a:t> </a:t>
            </a:r>
            <a:r>
              <a:rPr lang="en-US" sz="2800" b="1" dirty="0" err="1" smtClean="0"/>
              <a:t>nên</a:t>
            </a:r>
            <a:r>
              <a:rPr lang="en-US" sz="2800" b="1" dirty="0" smtClean="0"/>
              <a:t> </a:t>
            </a:r>
            <a:r>
              <a:rPr lang="en-US" sz="2800" b="1" dirty="0" err="1" smtClean="0"/>
              <a:t>các</a:t>
            </a:r>
            <a:r>
              <a:rPr lang="en-US" sz="2800" b="1" dirty="0" smtClean="0"/>
              <a:t> </a:t>
            </a:r>
            <a:r>
              <a:rPr lang="en-US" sz="2800" b="1" dirty="0" err="1"/>
              <a:t>chất</a:t>
            </a:r>
            <a:r>
              <a:rPr lang="en-US" sz="2800" b="1" dirty="0"/>
              <a:t> </a:t>
            </a:r>
            <a:r>
              <a:rPr lang="en-US" sz="2800" b="1" dirty="0" err="1"/>
              <a:t>hữu</a:t>
            </a:r>
            <a:r>
              <a:rPr lang="en-US" sz="2800" b="1" dirty="0"/>
              <a:t> </a:t>
            </a:r>
            <a:r>
              <a:rPr lang="en-US" sz="2800" b="1" dirty="0" err="1"/>
              <a:t>cơ</a:t>
            </a:r>
            <a:r>
              <a:rPr lang="en-US" sz="2800" b="1" dirty="0"/>
              <a:t> </a:t>
            </a:r>
            <a:r>
              <a:rPr lang="en-US" sz="2800" b="1" dirty="0" err="1" smtClean="0"/>
              <a:t>từ</a:t>
            </a:r>
            <a:r>
              <a:rPr lang="en-US" sz="2800" b="1" dirty="0" smtClean="0"/>
              <a:t> </a:t>
            </a:r>
            <a:r>
              <a:rPr lang="en-US" sz="2800" b="1" dirty="0" err="1" smtClean="0"/>
              <a:t>các</a:t>
            </a:r>
            <a:r>
              <a:rPr lang="en-US" sz="2800" b="1" dirty="0" smtClean="0"/>
              <a:t> </a:t>
            </a:r>
            <a:r>
              <a:rPr lang="en-US" sz="2800" b="1" dirty="0" err="1" smtClean="0"/>
              <a:t>chất</a:t>
            </a:r>
            <a:r>
              <a:rPr lang="en-US" sz="2800" b="1" dirty="0" smtClean="0"/>
              <a:t> </a:t>
            </a:r>
            <a:r>
              <a:rPr lang="en-US" sz="2800" b="1" dirty="0" err="1" smtClean="0"/>
              <a:t>vô</a:t>
            </a:r>
            <a:r>
              <a:rPr lang="en-US" sz="2800" b="1" dirty="0" smtClean="0"/>
              <a:t> </a:t>
            </a:r>
            <a:r>
              <a:rPr lang="en-US" sz="2800" b="1" dirty="0" err="1" smtClean="0"/>
              <a:t>cơ</a:t>
            </a:r>
            <a:r>
              <a:rPr lang="en-US" sz="2800" b="1" dirty="0" smtClean="0"/>
              <a:t> </a:t>
            </a:r>
            <a:r>
              <a:rPr lang="en-US" sz="2800" b="1" dirty="0" err="1" smtClean="0"/>
              <a:t>như</a:t>
            </a:r>
            <a:r>
              <a:rPr lang="en-US" sz="2800" b="1" dirty="0" smtClean="0"/>
              <a:t> </a:t>
            </a:r>
            <a:r>
              <a:rPr lang="en-US" sz="2800" b="1" dirty="0" err="1" smtClean="0"/>
              <a:t>nước</a:t>
            </a:r>
            <a:r>
              <a:rPr lang="en-US" sz="2800" b="1" dirty="0" smtClean="0"/>
              <a:t> ,</a:t>
            </a:r>
            <a:r>
              <a:rPr lang="en-US" sz="2800" b="1" dirty="0" err="1" smtClean="0"/>
              <a:t>khí</a:t>
            </a:r>
            <a:r>
              <a:rPr lang="en-US" sz="2800" b="1" dirty="0" smtClean="0"/>
              <a:t> carbon dioxide, </a:t>
            </a:r>
            <a:r>
              <a:rPr lang="en-US" sz="2800" b="1" dirty="0" err="1" smtClean="0"/>
              <a:t>diễn</a:t>
            </a:r>
            <a:r>
              <a:rPr lang="en-US" sz="2800" b="1" dirty="0" smtClean="0"/>
              <a:t> </a:t>
            </a:r>
            <a:r>
              <a:rPr lang="en-US" sz="2800" b="1" dirty="0" err="1" smtClean="0"/>
              <a:t>ra</a:t>
            </a:r>
            <a:r>
              <a:rPr lang="en-US" sz="2800" b="1" dirty="0" smtClean="0"/>
              <a:t> ở </a:t>
            </a:r>
            <a:r>
              <a:rPr lang="en-US" sz="2800" b="1" dirty="0" err="1" smtClean="0"/>
              <a:t>tế</a:t>
            </a:r>
            <a:r>
              <a:rPr lang="en-US" sz="2800" b="1" dirty="0" smtClean="0"/>
              <a:t> </a:t>
            </a:r>
            <a:r>
              <a:rPr lang="en-US" sz="2800" b="1" dirty="0" err="1" smtClean="0"/>
              <a:t>bào</a:t>
            </a:r>
            <a:r>
              <a:rPr lang="en-US" sz="2800" b="1" dirty="0" smtClean="0"/>
              <a:t> </a:t>
            </a:r>
            <a:r>
              <a:rPr lang="en-US" sz="2800" b="1" dirty="0" err="1" smtClean="0"/>
              <a:t>có</a:t>
            </a:r>
            <a:r>
              <a:rPr lang="en-US" sz="2800" b="1" dirty="0" smtClean="0"/>
              <a:t> </a:t>
            </a:r>
            <a:r>
              <a:rPr lang="en-US" sz="2800" b="1" dirty="0" err="1" smtClean="0"/>
              <a:t>chất</a:t>
            </a:r>
            <a:r>
              <a:rPr lang="en-US" sz="2800" b="1" dirty="0" smtClean="0"/>
              <a:t> </a:t>
            </a:r>
            <a:r>
              <a:rPr lang="en-US" sz="2800" b="1" dirty="0" err="1" smtClean="0"/>
              <a:t>diệp</a:t>
            </a:r>
            <a:r>
              <a:rPr lang="en-US" sz="2800" b="1" dirty="0" smtClean="0"/>
              <a:t> </a:t>
            </a:r>
            <a:r>
              <a:rPr lang="en-US" sz="2800" b="1" dirty="0" err="1" smtClean="0"/>
              <a:t>lục</a:t>
            </a:r>
            <a:r>
              <a:rPr lang="en-US" sz="2800" b="1" dirty="0" smtClean="0"/>
              <a:t>, </a:t>
            </a:r>
            <a:r>
              <a:rPr lang="en-US" sz="2800" b="1" dirty="0" err="1" smtClean="0"/>
              <a:t>đồng</a:t>
            </a:r>
            <a:r>
              <a:rPr lang="en-US" sz="2800" b="1" dirty="0" smtClean="0"/>
              <a:t> </a:t>
            </a:r>
            <a:r>
              <a:rPr lang="en-US" sz="2800" b="1" dirty="0" err="1" smtClean="0"/>
              <a:t>thời</a:t>
            </a:r>
            <a:r>
              <a:rPr lang="en-US" sz="2800" b="1" dirty="0" smtClean="0"/>
              <a:t> </a:t>
            </a:r>
            <a:r>
              <a:rPr lang="en-US" sz="2800" b="1" dirty="0" err="1" smtClean="0"/>
              <a:t>thải</a:t>
            </a:r>
            <a:r>
              <a:rPr lang="en-US" sz="2800" b="1" dirty="0" smtClean="0"/>
              <a:t> </a:t>
            </a:r>
            <a:r>
              <a:rPr lang="en-US" sz="2800" b="1" dirty="0" err="1" smtClean="0"/>
              <a:t>ra</a:t>
            </a:r>
            <a:r>
              <a:rPr lang="en-US" sz="2800" b="1" dirty="0" smtClean="0"/>
              <a:t> </a:t>
            </a:r>
            <a:r>
              <a:rPr lang="en-US" sz="2800" b="1" dirty="0" err="1" smtClean="0"/>
              <a:t>khí</a:t>
            </a:r>
            <a:r>
              <a:rPr lang="en-US" sz="2800" b="1" dirty="0" smtClean="0"/>
              <a:t> </a:t>
            </a:r>
            <a:r>
              <a:rPr lang="en-US" sz="2800" b="1" dirty="0" err="1"/>
              <a:t>oxigen</a:t>
            </a:r>
            <a:endParaRPr lang="en-US" sz="2800" b="1" dirty="0"/>
          </a:p>
        </p:txBody>
      </p:sp>
      <p:pic>
        <p:nvPicPr>
          <p:cNvPr id="100" name="Picture 99"/>
          <p:cNvPicPr/>
          <p:nvPr/>
        </p:nvPicPr>
        <p:blipFill>
          <a:blip r:embed="rId2"/>
          <a:stretch>
            <a:fillRect/>
          </a:stretch>
        </p:blipFill>
        <p:spPr>
          <a:xfrm>
            <a:off x="7097917" y="649224"/>
            <a:ext cx="5094083" cy="6027420"/>
          </a:xfrm>
          <a:prstGeom prst="rect">
            <a:avLst/>
          </a:prstGeom>
          <a:noFill/>
          <a:ln w="9525">
            <a:noFill/>
          </a:ln>
        </p:spPr>
      </p:pic>
      <p:sp>
        <p:nvSpPr>
          <p:cNvPr id="2" name="Oval Callout 1"/>
          <p:cNvSpPr/>
          <p:nvPr/>
        </p:nvSpPr>
        <p:spPr>
          <a:xfrm>
            <a:off x="1716809" y="0"/>
            <a:ext cx="4325112" cy="21122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2"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graphicFrame>
        <p:nvGraphicFramePr>
          <p:cNvPr id="6" name="Table 5"/>
          <p:cNvGraphicFramePr/>
          <p:nvPr/>
        </p:nvGraphicFramePr>
        <p:xfrm>
          <a:off x="524510" y="903605"/>
          <a:ext cx="11308080" cy="2258060"/>
        </p:xfrm>
        <a:graphic>
          <a:graphicData uri="http://schemas.openxmlformats.org/drawingml/2006/table">
            <a:tbl>
              <a:tblPr firstRow="1" bandRow="1">
                <a:tableStyleId>{5C22544A-7EE6-4342-B048-85BDC9FD1C3A}</a:tableStyleId>
              </a:tblPr>
              <a:tblGrid>
                <a:gridCol w="3769360"/>
                <a:gridCol w="3769360"/>
                <a:gridCol w="3769360"/>
              </a:tblGrid>
              <a:tr h="1191260">
                <a:tc>
                  <a:txBody>
                    <a:bodyPr/>
                    <a:lstStyle/>
                    <a:p>
                      <a:pPr algn="ctr">
                        <a:buNone/>
                      </a:pPr>
                      <a:r>
                        <a:rPr lang="en-US" sz="3200" dirty="0" err="1"/>
                        <a:t>Nguyên</a:t>
                      </a:r>
                      <a:r>
                        <a:rPr lang="en-US" sz="3200" dirty="0"/>
                        <a:t> </a:t>
                      </a:r>
                      <a:r>
                        <a:rPr lang="en-US" sz="3200" dirty="0" err="1"/>
                        <a:t>liệu</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a:t>Các yếu tố tham  gia</a:t>
                      </a:r>
                    </a:p>
                  </a:txBody>
                  <a:tcPr anchor="ctr"/>
                </a:tc>
              </a:tr>
              <a:tr h="381000">
                <a:tc>
                  <a:txBody>
                    <a:bodyPr/>
                    <a:lstStyle/>
                    <a:p>
                      <a:pPr algn="l">
                        <a:buNone/>
                      </a:pPr>
                      <a:r>
                        <a:rPr lang="en-US" sz="3200" b="1" dirty="0">
                          <a:sym typeface="+mn-ea"/>
                        </a:rPr>
                        <a:t>- </a:t>
                      </a:r>
                      <a:r>
                        <a:rPr lang="en-US" sz="3200" b="1" dirty="0" err="1">
                          <a:sym typeface="+mn-ea"/>
                        </a:rPr>
                        <a:t>Cacbon</a:t>
                      </a:r>
                      <a:r>
                        <a:rPr lang="en-US" sz="3200" b="1" dirty="0">
                          <a:sym typeface="+mn-ea"/>
                        </a:rPr>
                        <a:t> </a:t>
                      </a:r>
                      <a:r>
                        <a:rPr lang="en-US" sz="3200" b="1" dirty="0" err="1">
                          <a:sym typeface="+mn-ea"/>
                        </a:rPr>
                        <a:t>dioxit</a:t>
                      </a:r>
                      <a:endParaRPr lang="en-US" sz="3200" b="1" dirty="0"/>
                    </a:p>
                    <a:p>
                      <a:pPr algn="l">
                        <a:buNone/>
                      </a:pPr>
                      <a:r>
                        <a:rPr lang="en-US" sz="3200" b="1" dirty="0">
                          <a:sym typeface="+mn-ea"/>
                        </a:rPr>
                        <a:t>- </a:t>
                      </a:r>
                      <a:r>
                        <a:rPr lang="en-US" sz="3200" b="1" dirty="0" err="1">
                          <a:sym typeface="+mn-ea"/>
                        </a:rPr>
                        <a:t>Nước</a:t>
                      </a:r>
                      <a:endParaRPr lang="en-US" sz="3200" b="1" dirty="0"/>
                    </a:p>
                  </a:txBody>
                  <a:tcPr/>
                </a:tc>
                <a:tc>
                  <a:txBody>
                    <a:bodyPr/>
                    <a:lstStyle/>
                    <a:p>
                      <a:pPr algn="l">
                        <a:buNone/>
                      </a:pPr>
                      <a:r>
                        <a:rPr lang="en-US" sz="3200" b="1" dirty="0">
                          <a:sym typeface="+mn-ea"/>
                        </a:rPr>
                        <a:t>- </a:t>
                      </a:r>
                      <a:r>
                        <a:rPr lang="en-US" sz="3200" b="1" dirty="0" err="1">
                          <a:sym typeface="+mn-ea"/>
                        </a:rPr>
                        <a:t>Oxigen</a:t>
                      </a:r>
                      <a:endParaRPr lang="en-US" sz="3200" b="1" dirty="0"/>
                    </a:p>
                    <a:p>
                      <a:pPr algn="l">
                        <a:buNone/>
                      </a:pPr>
                      <a:r>
                        <a:rPr lang="en-US" sz="3200" b="1" dirty="0">
                          <a:sym typeface="+mn-ea"/>
                        </a:rPr>
                        <a:t>- Glucose</a:t>
                      </a:r>
                      <a:endParaRPr lang="en-US" sz="3200" b="1" dirty="0"/>
                    </a:p>
                  </a:txBody>
                  <a:tcPr/>
                </a:tc>
                <a:tc>
                  <a:txBody>
                    <a:bodyPr/>
                    <a:lstStyle/>
                    <a:p>
                      <a:pPr algn="l">
                        <a:buNone/>
                      </a:pP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endParaRPr lang="en-US" sz="3200" b="1" dirty="0">
                        <a:sym typeface="+mn-ea"/>
                      </a:endParaRPr>
                    </a:p>
                    <a:p>
                      <a:pPr algn="l">
                        <a:buNone/>
                      </a:pPr>
                      <a:r>
                        <a:rPr lang="en-US" sz="3200" b="1" dirty="0">
                          <a:sym typeface="+mn-ea"/>
                        </a:rPr>
                        <a:t>- </a:t>
                      </a:r>
                      <a:r>
                        <a:rPr lang="en-US" sz="3200" b="1" dirty="0" err="1">
                          <a:sym typeface="+mn-ea"/>
                        </a:rPr>
                        <a:t>Diệp</a:t>
                      </a:r>
                      <a:r>
                        <a:rPr lang="en-US" sz="3200" b="1" dirty="0">
                          <a:sym typeface="+mn-ea"/>
                        </a:rPr>
                        <a:t> </a:t>
                      </a:r>
                      <a:r>
                        <a:rPr lang="en-US" sz="3200" b="1" dirty="0" err="1">
                          <a:sym typeface="+mn-ea"/>
                        </a:rPr>
                        <a:t>lục</a:t>
                      </a:r>
                      <a:endParaRPr lang="en-US" sz="3200" b="1" dirty="0">
                        <a:sym typeface="+mn-ea"/>
                      </a:endParaRPr>
                    </a:p>
                  </a:txBody>
                  <a:tcPr/>
                </a:tc>
              </a:tr>
            </a:tbl>
          </a:graphicData>
        </a:graphic>
      </p:graphicFrame>
      <p:cxnSp>
        <p:nvCxnSpPr>
          <p:cNvPr id="10" name="Straight Arrow Connector 9"/>
          <p:cNvCxnSpPr/>
          <p:nvPr/>
        </p:nvCxnSpPr>
        <p:spPr>
          <a:xfrm flipV="1">
            <a:off x="4440178" y="4429796"/>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051937" y="3561930"/>
            <a:ext cx="935736" cy="769441"/>
          </a:xfrm>
          <a:prstGeom prst="rect">
            <a:avLst/>
          </a:prstGeom>
          <a:solidFill>
            <a:schemeClr val="bg1"/>
          </a:solidFill>
        </p:spPr>
        <p:txBody>
          <a:bodyPr wrap="square" rtlCol="0">
            <a:spAutoFit/>
          </a:bodyPr>
          <a:lstStyle/>
          <a:p>
            <a:r>
              <a:rPr lang="en-US" sz="4400" dirty="0" smtClean="0"/>
              <a:t> ?2</a:t>
            </a:r>
          </a:p>
        </p:txBody>
      </p:sp>
      <p:sp>
        <p:nvSpPr>
          <p:cNvPr id="15" name="TextBox 14"/>
          <p:cNvSpPr txBox="1"/>
          <p:nvPr/>
        </p:nvSpPr>
        <p:spPr>
          <a:xfrm>
            <a:off x="2345884" y="3989508"/>
            <a:ext cx="849989" cy="769441"/>
          </a:xfrm>
          <a:prstGeom prst="rect">
            <a:avLst/>
          </a:prstGeom>
          <a:solidFill>
            <a:schemeClr val="bg1"/>
          </a:solidFill>
        </p:spPr>
        <p:txBody>
          <a:bodyPr wrap="square" rtlCol="0">
            <a:spAutoFit/>
          </a:bodyPr>
          <a:lstStyle/>
          <a:p>
            <a:r>
              <a:rPr lang="en-US" sz="4400" dirty="0" smtClean="0"/>
              <a:t> </a:t>
            </a:r>
            <a:r>
              <a:rPr lang="en-US" sz="3600" dirty="0" smtClean="0"/>
              <a:t>?1</a:t>
            </a:r>
          </a:p>
        </p:txBody>
      </p:sp>
      <p:sp>
        <p:nvSpPr>
          <p:cNvPr id="16" name="TextBox 15"/>
          <p:cNvSpPr txBox="1"/>
          <p:nvPr/>
        </p:nvSpPr>
        <p:spPr>
          <a:xfrm>
            <a:off x="5019461" y="4462128"/>
            <a:ext cx="935736" cy="769441"/>
          </a:xfrm>
          <a:prstGeom prst="rect">
            <a:avLst/>
          </a:prstGeom>
          <a:solidFill>
            <a:schemeClr val="bg1"/>
          </a:solidFill>
        </p:spPr>
        <p:txBody>
          <a:bodyPr wrap="square" rtlCol="0">
            <a:spAutoFit/>
          </a:bodyPr>
          <a:lstStyle/>
          <a:p>
            <a:r>
              <a:rPr lang="en-US" sz="4400" dirty="0" smtClean="0"/>
              <a:t> ?3</a:t>
            </a:r>
          </a:p>
        </p:txBody>
      </p:sp>
      <p:sp>
        <p:nvSpPr>
          <p:cNvPr id="17" name="TextBox 16"/>
          <p:cNvSpPr txBox="1"/>
          <p:nvPr/>
        </p:nvSpPr>
        <p:spPr>
          <a:xfrm>
            <a:off x="7671466" y="3706267"/>
            <a:ext cx="894779" cy="769441"/>
          </a:xfrm>
          <a:prstGeom prst="rect">
            <a:avLst/>
          </a:prstGeom>
          <a:solidFill>
            <a:schemeClr val="bg1"/>
          </a:solidFill>
        </p:spPr>
        <p:txBody>
          <a:bodyPr wrap="square" rtlCol="0">
            <a:spAutoFit/>
          </a:bodyPr>
          <a:lstStyle/>
          <a:p>
            <a:r>
              <a:rPr lang="en-US" sz="4400" dirty="0" smtClean="0"/>
              <a:t> ?4</a:t>
            </a:r>
          </a:p>
        </p:txBody>
      </p:sp>
      <p:sp>
        <p:nvSpPr>
          <p:cNvPr id="18" name="Text Box 12"/>
          <p:cNvSpPr txBox="1"/>
          <p:nvPr/>
        </p:nvSpPr>
        <p:spPr>
          <a:xfrm>
            <a:off x="7214234" y="3898755"/>
            <a:ext cx="4749800" cy="584775"/>
          </a:xfrm>
          <a:prstGeom prst="rect">
            <a:avLst/>
          </a:prstGeom>
          <a:solidFill>
            <a:srgbClr val="FFFF00"/>
          </a:solidFill>
        </p:spPr>
        <p:txBody>
          <a:bodyPr wrap="square" rtlCol="0">
            <a:spAutoFit/>
          </a:bodyPr>
          <a:lstStyle/>
          <a:p>
            <a:r>
              <a:rPr lang="en-US" sz="3200" b="1" dirty="0" err="1" smtClean="0">
                <a:solidFill>
                  <a:srgbClr val="FF0000"/>
                </a:solidFill>
                <a:sym typeface="+mn-ea"/>
              </a:rPr>
              <a:t>Chất</a:t>
            </a:r>
            <a:r>
              <a:rPr lang="en-US" sz="3200" b="1" dirty="0" smtClean="0">
                <a:solidFill>
                  <a:srgbClr val="FF0000"/>
                </a:solidFill>
                <a:sym typeface="+mn-ea"/>
              </a:rPr>
              <a:t> </a:t>
            </a:r>
            <a:r>
              <a:rPr lang="en-US" sz="3200" b="1" dirty="0" err="1" smtClean="0">
                <a:solidFill>
                  <a:srgbClr val="FF0000"/>
                </a:solidFill>
                <a:sym typeface="+mn-ea"/>
              </a:rPr>
              <a:t>hữu</a:t>
            </a:r>
            <a:r>
              <a:rPr lang="en-US" sz="3200" b="1" dirty="0" smtClean="0">
                <a:solidFill>
                  <a:srgbClr val="FF0000"/>
                </a:solidFill>
                <a:sym typeface="+mn-ea"/>
              </a:rPr>
              <a:t> </a:t>
            </a:r>
            <a:r>
              <a:rPr lang="en-US" sz="3200" b="1" dirty="0" err="1" smtClean="0">
                <a:solidFill>
                  <a:srgbClr val="FF0000"/>
                </a:solidFill>
                <a:sym typeface="+mn-ea"/>
              </a:rPr>
              <a:t>cơ</a:t>
            </a:r>
            <a:r>
              <a:rPr lang="en-US" sz="3200" b="1" dirty="0" smtClean="0">
                <a:solidFill>
                  <a:srgbClr val="FF0000"/>
                </a:solidFill>
                <a:sym typeface="+mn-ea"/>
              </a:rPr>
              <a:t> </a:t>
            </a:r>
            <a:r>
              <a:rPr lang="en-US" sz="3200" b="1" dirty="0">
                <a:solidFill>
                  <a:srgbClr val="FF0000"/>
                </a:solidFill>
                <a:sym typeface="+mn-ea"/>
              </a:rPr>
              <a:t>+ </a:t>
            </a:r>
            <a:r>
              <a:rPr lang="en-US" sz="3200" b="1" dirty="0" err="1">
                <a:solidFill>
                  <a:srgbClr val="FF0000"/>
                </a:solidFill>
              </a:rPr>
              <a:t>Oxigen</a:t>
            </a:r>
            <a:endParaRPr lang="en-US" sz="3200" b="1" dirty="0">
              <a:solidFill>
                <a:srgbClr val="FF0000"/>
              </a:solidFill>
            </a:endParaRPr>
          </a:p>
        </p:txBody>
      </p:sp>
      <p:sp>
        <p:nvSpPr>
          <p:cNvPr id="20" name="Text Box 10"/>
          <p:cNvSpPr txBox="1"/>
          <p:nvPr/>
        </p:nvSpPr>
        <p:spPr>
          <a:xfrm>
            <a:off x="4875040" y="3596881"/>
            <a:ext cx="1954530" cy="583565"/>
          </a:xfrm>
          <a:prstGeom prst="rect">
            <a:avLst/>
          </a:prstGeom>
          <a:solidFill>
            <a:srgbClr val="FFFF00"/>
          </a:solidFill>
        </p:spPr>
        <p:txBody>
          <a:bodyPr wrap="square" rtlCol="0">
            <a:spAutoFit/>
          </a:bodyPr>
          <a:lstStyle/>
          <a:p>
            <a:r>
              <a:rPr lang="en-US" sz="3200" b="1" i="1" dirty="0" err="1">
                <a:solidFill>
                  <a:schemeClr val="accent1">
                    <a:lumMod val="75000"/>
                  </a:schemeClr>
                </a:solidFill>
              </a:rPr>
              <a:t>Ánh</a:t>
            </a:r>
            <a:r>
              <a:rPr lang="en-US" sz="3200" b="1" i="1" dirty="0">
                <a:solidFill>
                  <a:schemeClr val="accent1">
                    <a:lumMod val="75000"/>
                  </a:schemeClr>
                </a:solidFill>
              </a:rPr>
              <a:t> </a:t>
            </a:r>
            <a:r>
              <a:rPr lang="en-US" sz="3200" b="1" i="1" dirty="0" err="1">
                <a:solidFill>
                  <a:schemeClr val="accent1">
                    <a:lumMod val="75000"/>
                  </a:schemeClr>
                </a:solidFill>
              </a:rPr>
              <a:t>sáng</a:t>
            </a:r>
            <a:endParaRPr lang="en-US" sz="3200" b="1" i="1" dirty="0">
              <a:solidFill>
                <a:schemeClr val="accent1">
                  <a:lumMod val="75000"/>
                </a:schemeClr>
              </a:solidFill>
            </a:endParaRPr>
          </a:p>
        </p:txBody>
      </p:sp>
      <p:sp>
        <p:nvSpPr>
          <p:cNvPr id="22" name="Text Box 11"/>
          <p:cNvSpPr txBox="1"/>
          <p:nvPr/>
        </p:nvSpPr>
        <p:spPr>
          <a:xfrm>
            <a:off x="4760620" y="4531984"/>
            <a:ext cx="1925138" cy="589777"/>
          </a:xfrm>
          <a:prstGeom prst="rect">
            <a:avLst/>
          </a:prstGeom>
          <a:solidFill>
            <a:srgbClr val="FFFF00"/>
          </a:solidFill>
        </p:spPr>
        <p:txBody>
          <a:bodyPr wrap="square" rtlCol="0">
            <a:spAutoFit/>
          </a:bodyPr>
          <a:lstStyle/>
          <a:p>
            <a:r>
              <a:rPr lang="en-US" sz="3200" b="1" i="1" dirty="0">
                <a:solidFill>
                  <a:schemeClr val="accent1">
                    <a:lumMod val="75000"/>
                  </a:schemeClr>
                </a:solidFill>
              </a:rPr>
              <a:t> </a:t>
            </a:r>
            <a:r>
              <a:rPr lang="en-US" sz="3200" b="1" i="1" dirty="0" err="1">
                <a:solidFill>
                  <a:schemeClr val="accent1">
                    <a:lumMod val="75000"/>
                  </a:schemeClr>
                </a:solidFill>
              </a:rPr>
              <a:t>Diệp</a:t>
            </a:r>
            <a:r>
              <a:rPr lang="en-US" sz="3200" b="1" i="1" dirty="0">
                <a:solidFill>
                  <a:schemeClr val="accent1">
                    <a:lumMod val="75000"/>
                  </a:schemeClr>
                </a:solidFill>
              </a:rPr>
              <a:t> </a:t>
            </a:r>
            <a:r>
              <a:rPr lang="en-US" sz="3200" b="1" i="1" dirty="0" err="1">
                <a:solidFill>
                  <a:schemeClr val="accent1">
                    <a:lumMod val="75000"/>
                  </a:schemeClr>
                </a:solidFill>
              </a:rPr>
              <a:t>lục</a:t>
            </a:r>
            <a:endParaRPr lang="en-US" sz="3200" b="1" i="1" dirty="0">
              <a:solidFill>
                <a:schemeClr val="accent1">
                  <a:lumMod val="75000"/>
                </a:schemeClr>
              </a:solidFill>
            </a:endParaRPr>
          </a:p>
        </p:txBody>
      </p:sp>
      <p:sp>
        <p:nvSpPr>
          <p:cNvPr id="26" name="Text Box 4"/>
          <p:cNvSpPr txBox="1"/>
          <p:nvPr/>
        </p:nvSpPr>
        <p:spPr>
          <a:xfrm>
            <a:off x="462249" y="4183925"/>
            <a:ext cx="3897630" cy="583565"/>
          </a:xfrm>
          <a:prstGeom prst="rect">
            <a:avLst/>
          </a:prstGeom>
          <a:solidFill>
            <a:srgbClr val="FFFF00"/>
          </a:solid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sp>
        <p:nvSpPr>
          <p:cNvPr id="8" name="TextBox 7"/>
          <p:cNvSpPr txBox="1"/>
          <p:nvPr/>
        </p:nvSpPr>
        <p:spPr>
          <a:xfrm>
            <a:off x="205212" y="850265"/>
            <a:ext cx="11986788" cy="2308324"/>
          </a:xfrm>
          <a:prstGeom prst="rect">
            <a:avLst/>
          </a:prstGeom>
          <a:solidFill>
            <a:schemeClr val="bg1"/>
          </a:solidFill>
        </p:spPr>
        <p:txBody>
          <a:bodyPr wrap="square" rtlCol="0">
            <a:spAutoFit/>
          </a:bodyPr>
          <a:lstStyle/>
          <a:p>
            <a:endParaRPr lang="en-US" sz="2400" b="1" dirty="0" smtClean="0">
              <a:solidFill>
                <a:srgbClr val="1552D1"/>
              </a:solidFill>
            </a:endParaRPr>
          </a:p>
          <a:p>
            <a:endParaRPr lang="en-US" sz="2400" b="1" dirty="0">
              <a:solidFill>
                <a:srgbClr val="1552D1"/>
              </a:solidFill>
            </a:endParaRPr>
          </a:p>
          <a:p>
            <a:r>
              <a:rPr lang="en-US" sz="2400" b="1" dirty="0" err="1" smtClean="0">
                <a:solidFill>
                  <a:srgbClr val="1552D1"/>
                </a:solidFill>
              </a:rPr>
              <a:t>Chất</a:t>
            </a:r>
            <a:r>
              <a:rPr lang="en-US" sz="2400" b="1" dirty="0" smtClean="0">
                <a:solidFill>
                  <a:srgbClr val="1552D1"/>
                </a:solidFill>
              </a:rPr>
              <a:t> </a:t>
            </a:r>
            <a:r>
              <a:rPr lang="en-US" sz="2400" b="1" dirty="0" err="1">
                <a:solidFill>
                  <a:srgbClr val="1552D1"/>
                </a:solidFill>
              </a:rPr>
              <a:t>hữu</a:t>
            </a:r>
            <a:r>
              <a:rPr lang="en-US" sz="2400" b="1" dirty="0">
                <a:solidFill>
                  <a:srgbClr val="1552D1"/>
                </a:solidFill>
              </a:rPr>
              <a:t> </a:t>
            </a:r>
            <a:r>
              <a:rPr lang="en-US" sz="2400" b="1" dirty="0" err="1">
                <a:solidFill>
                  <a:srgbClr val="1552D1"/>
                </a:solidFill>
              </a:rPr>
              <a:t>cơ</a:t>
            </a:r>
            <a:r>
              <a:rPr lang="en-US" sz="2400" b="1" dirty="0">
                <a:solidFill>
                  <a:srgbClr val="1552D1"/>
                </a:solidFill>
              </a:rPr>
              <a:t> </a:t>
            </a:r>
            <a:r>
              <a:rPr lang="en-US" sz="2400" b="1" dirty="0" err="1">
                <a:solidFill>
                  <a:srgbClr val="1552D1"/>
                </a:solidFill>
              </a:rPr>
              <a:t>ví</a:t>
            </a:r>
            <a:r>
              <a:rPr lang="en-US" sz="2400" b="1" dirty="0">
                <a:solidFill>
                  <a:srgbClr val="1552D1"/>
                </a:solidFill>
              </a:rPr>
              <a:t> </a:t>
            </a:r>
            <a:r>
              <a:rPr lang="en-US" sz="2400" b="1" dirty="0" err="1">
                <a:solidFill>
                  <a:srgbClr val="1552D1"/>
                </a:solidFill>
              </a:rPr>
              <a:t>dụ</a:t>
            </a:r>
            <a:r>
              <a:rPr lang="en-US" sz="2400" b="1" dirty="0">
                <a:solidFill>
                  <a:srgbClr val="1552D1"/>
                </a:solidFill>
              </a:rPr>
              <a:t> </a:t>
            </a:r>
            <a:r>
              <a:rPr lang="en-US" sz="2400" b="1" dirty="0" err="1">
                <a:solidFill>
                  <a:srgbClr val="1552D1"/>
                </a:solidFill>
              </a:rPr>
              <a:t>như</a:t>
            </a:r>
            <a:r>
              <a:rPr lang="en-US" sz="2400" b="1" dirty="0">
                <a:solidFill>
                  <a:srgbClr val="1552D1"/>
                </a:solidFill>
              </a:rPr>
              <a:t> </a:t>
            </a:r>
            <a:r>
              <a:rPr lang="en-US" sz="2400" b="1" dirty="0" err="1">
                <a:solidFill>
                  <a:srgbClr val="FF0000"/>
                </a:solidFill>
              </a:rPr>
              <a:t>đường</a:t>
            </a:r>
            <a:r>
              <a:rPr lang="en-US" sz="2400" b="1" dirty="0">
                <a:solidFill>
                  <a:srgbClr val="FF0000"/>
                </a:solidFill>
              </a:rPr>
              <a:t> </a:t>
            </a:r>
            <a:r>
              <a:rPr lang="en-US" sz="2400" b="1" dirty="0" err="1">
                <a:solidFill>
                  <a:srgbClr val="FF0000"/>
                </a:solidFill>
              </a:rPr>
              <a:t>glucose</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dự</a:t>
            </a:r>
            <a:r>
              <a:rPr lang="en-US" sz="2400" b="1" dirty="0">
                <a:solidFill>
                  <a:srgbClr val="1552D1"/>
                </a:solidFill>
              </a:rPr>
              <a:t> </a:t>
            </a:r>
            <a:r>
              <a:rPr lang="en-US" sz="2400" b="1" dirty="0" err="1">
                <a:solidFill>
                  <a:srgbClr val="1552D1"/>
                </a:solidFill>
              </a:rPr>
              <a:t>trữ</a:t>
            </a:r>
            <a:r>
              <a:rPr lang="en-US" sz="2400" b="1" dirty="0">
                <a:solidFill>
                  <a:srgbClr val="1552D1"/>
                </a:solidFill>
              </a:rPr>
              <a:t> </a:t>
            </a:r>
            <a:r>
              <a:rPr lang="en-US" sz="2400" b="1" dirty="0" err="1">
                <a:solidFill>
                  <a:srgbClr val="1552D1"/>
                </a:solidFill>
              </a:rPr>
              <a:t>đặc</a:t>
            </a:r>
            <a:r>
              <a:rPr lang="en-US" sz="2400" b="1" dirty="0">
                <a:solidFill>
                  <a:srgbClr val="1552D1"/>
                </a:solidFill>
              </a:rPr>
              <a:t> </a:t>
            </a:r>
            <a:r>
              <a:rPr lang="en-US" sz="2400" b="1" dirty="0" err="1">
                <a:solidFill>
                  <a:srgbClr val="1552D1"/>
                </a:solidFill>
              </a:rPr>
              <a:t>trưng</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thực</a:t>
            </a:r>
            <a:r>
              <a:rPr lang="en-US" sz="2400" b="1" dirty="0">
                <a:solidFill>
                  <a:srgbClr val="1552D1"/>
                </a:solidFill>
              </a:rPr>
              <a:t> </a:t>
            </a:r>
            <a:r>
              <a:rPr lang="en-US" sz="2400" b="1" dirty="0" err="1">
                <a:solidFill>
                  <a:srgbClr val="1552D1"/>
                </a:solidFill>
              </a:rPr>
              <a:t>vật</a:t>
            </a:r>
            <a:r>
              <a:rPr lang="en-US" sz="2400" b="1" dirty="0">
                <a:solidFill>
                  <a:srgbClr val="1552D1"/>
                </a:solidFill>
              </a:rPr>
              <a:t> </a:t>
            </a:r>
            <a:r>
              <a:rPr lang="en-US" sz="2400" b="1" dirty="0" err="1">
                <a:solidFill>
                  <a:srgbClr val="1552D1"/>
                </a:solidFill>
              </a:rPr>
              <a:t>là</a:t>
            </a:r>
            <a:r>
              <a:rPr lang="en-US" sz="2400" b="1" dirty="0">
                <a:solidFill>
                  <a:srgbClr val="1552D1"/>
                </a:solidFill>
              </a:rPr>
              <a:t> </a:t>
            </a:r>
            <a:r>
              <a:rPr lang="en-US" sz="2400" b="1" dirty="0" err="1">
                <a:solidFill>
                  <a:srgbClr val="FF0000"/>
                </a:solidFill>
              </a:rPr>
              <a:t>tinh</a:t>
            </a:r>
            <a:r>
              <a:rPr lang="en-US" sz="2400" b="1" dirty="0">
                <a:solidFill>
                  <a:srgbClr val="FF0000"/>
                </a:solidFill>
              </a:rPr>
              <a:t> </a:t>
            </a:r>
            <a:r>
              <a:rPr lang="en-US" sz="2400" b="1" dirty="0" err="1">
                <a:solidFill>
                  <a:srgbClr val="FF0000"/>
                </a:solidFill>
              </a:rPr>
              <a:t>bột</a:t>
            </a:r>
            <a:r>
              <a:rPr lang="en-US" sz="2400" b="1" dirty="0">
                <a:solidFill>
                  <a:srgbClr val="1552D1"/>
                </a:solidFill>
              </a:rPr>
              <a:t>, </a:t>
            </a:r>
            <a:r>
              <a:rPr lang="en-US" sz="2400" b="1" dirty="0" err="1">
                <a:solidFill>
                  <a:srgbClr val="1552D1"/>
                </a:solidFill>
              </a:rPr>
              <a:t>tinh</a:t>
            </a:r>
            <a:r>
              <a:rPr lang="en-US" sz="2400" b="1" dirty="0">
                <a:solidFill>
                  <a:srgbClr val="1552D1"/>
                </a:solidFill>
              </a:rPr>
              <a:t> </a:t>
            </a:r>
            <a:r>
              <a:rPr lang="en-US" sz="2400" b="1" dirty="0" err="1">
                <a:solidFill>
                  <a:srgbClr val="1552D1"/>
                </a:solidFill>
              </a:rPr>
              <a:t>bột</a:t>
            </a:r>
            <a:r>
              <a:rPr lang="en-US" sz="2400" b="1" dirty="0">
                <a:solidFill>
                  <a:srgbClr val="1552D1"/>
                </a:solidFill>
              </a:rPr>
              <a:t> </a:t>
            </a:r>
            <a:r>
              <a:rPr lang="en-US" sz="2400" b="1" dirty="0" err="1">
                <a:solidFill>
                  <a:srgbClr val="1552D1"/>
                </a:solidFill>
              </a:rPr>
              <a:t>được</a:t>
            </a:r>
            <a:r>
              <a:rPr lang="en-US" sz="2400" b="1" dirty="0">
                <a:solidFill>
                  <a:srgbClr val="1552D1"/>
                </a:solidFill>
              </a:rPr>
              <a:t> </a:t>
            </a:r>
            <a:r>
              <a:rPr lang="en-US" sz="2400" b="1" dirty="0" err="1">
                <a:solidFill>
                  <a:srgbClr val="1552D1"/>
                </a:solidFill>
              </a:rPr>
              <a:t>tạo</a:t>
            </a:r>
            <a:r>
              <a:rPr lang="en-US" sz="2400" b="1" dirty="0">
                <a:solidFill>
                  <a:srgbClr val="1552D1"/>
                </a:solidFill>
              </a:rPr>
              <a:t> </a:t>
            </a:r>
            <a:r>
              <a:rPr lang="en-US" sz="2400" b="1" dirty="0" err="1">
                <a:solidFill>
                  <a:srgbClr val="1552D1"/>
                </a:solidFill>
              </a:rPr>
              <a:t>thành</a:t>
            </a:r>
            <a:r>
              <a:rPr lang="en-US" sz="2400" b="1" dirty="0">
                <a:solidFill>
                  <a:srgbClr val="1552D1"/>
                </a:solidFill>
              </a:rPr>
              <a:t> </a:t>
            </a:r>
            <a:r>
              <a:rPr lang="en-US" sz="2400" b="1" dirty="0" err="1">
                <a:solidFill>
                  <a:srgbClr val="1552D1"/>
                </a:solidFill>
              </a:rPr>
              <a:t>nhờ</a:t>
            </a:r>
            <a:r>
              <a:rPr lang="en-US" sz="2400" b="1" dirty="0">
                <a:solidFill>
                  <a:srgbClr val="1552D1"/>
                </a:solidFill>
              </a:rPr>
              <a:t> </a:t>
            </a:r>
            <a:r>
              <a:rPr lang="en-US" sz="2400" b="1" dirty="0" err="1">
                <a:solidFill>
                  <a:srgbClr val="1552D1"/>
                </a:solidFill>
              </a:rPr>
              <a:t>sự</a:t>
            </a:r>
            <a:r>
              <a:rPr lang="en-US" sz="2400" b="1" dirty="0">
                <a:solidFill>
                  <a:srgbClr val="1552D1"/>
                </a:solidFill>
              </a:rPr>
              <a:t> </a:t>
            </a:r>
            <a:r>
              <a:rPr lang="en-US" sz="2400" b="1" dirty="0" err="1">
                <a:solidFill>
                  <a:srgbClr val="1552D1"/>
                </a:solidFill>
              </a:rPr>
              <a:t>liên</a:t>
            </a:r>
            <a:r>
              <a:rPr lang="en-US" sz="2400" b="1" dirty="0">
                <a:solidFill>
                  <a:srgbClr val="1552D1"/>
                </a:solidFill>
              </a:rPr>
              <a:t> </a:t>
            </a:r>
            <a:r>
              <a:rPr lang="en-US" sz="2400" b="1" dirty="0" err="1">
                <a:solidFill>
                  <a:srgbClr val="1552D1"/>
                </a:solidFill>
              </a:rPr>
              <a:t>kết</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các</a:t>
            </a:r>
            <a:r>
              <a:rPr lang="en-US" sz="2400" b="1" dirty="0">
                <a:solidFill>
                  <a:srgbClr val="1552D1"/>
                </a:solidFill>
              </a:rPr>
              <a:t>  </a:t>
            </a:r>
            <a:r>
              <a:rPr lang="en-US" sz="2400" b="1" dirty="0" err="1">
                <a:solidFill>
                  <a:srgbClr val="1552D1"/>
                </a:solidFill>
              </a:rPr>
              <a:t>phân</a:t>
            </a:r>
            <a:r>
              <a:rPr lang="en-US" sz="2400" b="1" dirty="0">
                <a:solidFill>
                  <a:srgbClr val="1552D1"/>
                </a:solidFill>
              </a:rPr>
              <a:t> </a:t>
            </a:r>
            <a:r>
              <a:rPr lang="en-US" sz="2400" b="1" dirty="0" err="1">
                <a:solidFill>
                  <a:srgbClr val="1552D1"/>
                </a:solidFill>
              </a:rPr>
              <a:t>tử</a:t>
            </a:r>
            <a:r>
              <a:rPr lang="en-US" sz="2400" b="1" dirty="0">
                <a:solidFill>
                  <a:srgbClr val="1552D1"/>
                </a:solidFill>
              </a:rPr>
              <a:t> </a:t>
            </a:r>
            <a:r>
              <a:rPr lang="en-US" sz="2400" b="1" dirty="0">
                <a:solidFill>
                  <a:srgbClr val="FF0000"/>
                </a:solidFill>
              </a:rPr>
              <a:t>Glucose. </a:t>
            </a:r>
            <a:r>
              <a:rPr lang="en-US" sz="2400" b="1" dirty="0" err="1">
                <a:solidFill>
                  <a:srgbClr val="0070C0"/>
                </a:solidFill>
              </a:rPr>
              <a:t>Từ</a:t>
            </a:r>
            <a:r>
              <a:rPr lang="en-US" sz="2400" b="1" dirty="0">
                <a:solidFill>
                  <a:srgbClr val="0070C0"/>
                </a:solidFill>
              </a:rPr>
              <a:t> </a:t>
            </a:r>
            <a:r>
              <a:rPr lang="en-US" sz="2400" b="1" dirty="0" err="1">
                <a:solidFill>
                  <a:srgbClr val="0070C0"/>
                </a:solidFill>
              </a:rPr>
              <a:t>tinh</a:t>
            </a:r>
            <a:r>
              <a:rPr lang="en-US" sz="2400" b="1" dirty="0">
                <a:solidFill>
                  <a:srgbClr val="0070C0"/>
                </a:solidFill>
              </a:rPr>
              <a:t> </a:t>
            </a:r>
            <a:r>
              <a:rPr lang="en-US" sz="2400" b="1" dirty="0" err="1">
                <a:solidFill>
                  <a:srgbClr val="0070C0"/>
                </a:solidFill>
              </a:rPr>
              <a:t>bột</a:t>
            </a:r>
            <a:r>
              <a:rPr lang="en-US" sz="2400" b="1" dirty="0">
                <a:solidFill>
                  <a:srgbClr val="0070C0"/>
                </a:solidFill>
              </a:rPr>
              <a:t> </a:t>
            </a:r>
            <a:r>
              <a:rPr lang="en-US" sz="2400" b="1" dirty="0" err="1">
                <a:solidFill>
                  <a:srgbClr val="0070C0"/>
                </a:solidFill>
              </a:rPr>
              <a:t>và</a:t>
            </a:r>
            <a:r>
              <a:rPr lang="en-US" sz="2400" b="1" dirty="0">
                <a:solidFill>
                  <a:srgbClr val="0070C0"/>
                </a:solidFill>
              </a:rPr>
              <a:t> </a:t>
            </a:r>
            <a:r>
              <a:rPr lang="en-US" sz="2400" b="1" dirty="0" err="1">
                <a:solidFill>
                  <a:srgbClr val="0070C0"/>
                </a:solidFill>
              </a:rPr>
              <a:t>muối</a:t>
            </a:r>
            <a:r>
              <a:rPr lang="en-US" sz="2400" b="1" dirty="0">
                <a:solidFill>
                  <a:srgbClr val="0070C0"/>
                </a:solidFill>
              </a:rPr>
              <a:t> </a:t>
            </a:r>
            <a:r>
              <a:rPr lang="en-US" sz="2400" b="1" dirty="0" err="1">
                <a:solidFill>
                  <a:srgbClr val="0070C0"/>
                </a:solidFill>
              </a:rPr>
              <a:t>khoáng</a:t>
            </a:r>
            <a:r>
              <a:rPr lang="en-US" sz="2400" b="1" dirty="0">
                <a:solidFill>
                  <a:srgbClr val="0070C0"/>
                </a:solidFill>
              </a:rPr>
              <a:t> do </a:t>
            </a:r>
            <a:r>
              <a:rPr lang="en-US" sz="2400" b="1" dirty="0" err="1">
                <a:solidFill>
                  <a:srgbClr val="0070C0"/>
                </a:solidFill>
              </a:rPr>
              <a:t>rễ</a:t>
            </a:r>
            <a:r>
              <a:rPr lang="en-US" sz="2400" b="1" dirty="0">
                <a:solidFill>
                  <a:srgbClr val="0070C0"/>
                </a:solidFill>
              </a:rPr>
              <a:t> </a:t>
            </a:r>
            <a:r>
              <a:rPr lang="en-US" sz="2400" b="1" dirty="0" err="1">
                <a:solidFill>
                  <a:srgbClr val="0070C0"/>
                </a:solidFill>
              </a:rPr>
              <a:t>hút</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cây</a:t>
            </a:r>
            <a:r>
              <a:rPr lang="en-US" sz="2400" b="1" dirty="0">
                <a:solidFill>
                  <a:srgbClr val="0070C0"/>
                </a:solidFill>
              </a:rPr>
              <a:t> </a:t>
            </a:r>
            <a:r>
              <a:rPr lang="en-US" sz="2400" b="1" dirty="0" err="1">
                <a:solidFill>
                  <a:srgbClr val="0070C0"/>
                </a:solidFill>
              </a:rPr>
              <a:t>sẽ</a:t>
            </a:r>
            <a:r>
              <a:rPr lang="en-US" sz="2400" b="1" dirty="0">
                <a:solidFill>
                  <a:srgbClr val="0070C0"/>
                </a:solidFill>
              </a:rPr>
              <a:t> </a:t>
            </a:r>
            <a:r>
              <a:rPr lang="en-US" sz="2400" b="1" dirty="0" err="1">
                <a:solidFill>
                  <a:srgbClr val="0070C0"/>
                </a:solidFill>
              </a:rPr>
              <a:t>chế</a:t>
            </a:r>
            <a:r>
              <a:rPr lang="en-US" sz="2400" b="1" dirty="0">
                <a:solidFill>
                  <a:srgbClr val="0070C0"/>
                </a:solidFill>
              </a:rPr>
              <a:t> </a:t>
            </a:r>
            <a:r>
              <a:rPr lang="en-US" sz="2400" b="1" dirty="0" err="1">
                <a:solidFill>
                  <a:srgbClr val="0070C0"/>
                </a:solidFill>
              </a:rPr>
              <a:t>tạo</a:t>
            </a:r>
            <a:r>
              <a:rPr lang="en-US" sz="2400" b="1" dirty="0">
                <a:solidFill>
                  <a:srgbClr val="0070C0"/>
                </a:solidFill>
              </a:rPr>
              <a:t> </a:t>
            </a:r>
            <a:r>
              <a:rPr lang="en-US" sz="2400" b="1" dirty="0" err="1">
                <a:solidFill>
                  <a:srgbClr val="0070C0"/>
                </a:solidFill>
              </a:rPr>
              <a:t>ra</a:t>
            </a:r>
            <a:r>
              <a:rPr lang="en-US" sz="2400" b="1" dirty="0">
                <a:solidFill>
                  <a:srgbClr val="0070C0"/>
                </a:solidFill>
              </a:rPr>
              <a:t> </a:t>
            </a:r>
            <a:r>
              <a:rPr lang="en-US" sz="2400" b="1" dirty="0" err="1">
                <a:solidFill>
                  <a:srgbClr val="0070C0"/>
                </a:solidFill>
              </a:rPr>
              <a:t>các</a:t>
            </a:r>
            <a:r>
              <a:rPr lang="en-US" sz="2400" b="1" dirty="0">
                <a:solidFill>
                  <a:srgbClr val="0070C0"/>
                </a:solidFill>
              </a:rPr>
              <a:t> </a:t>
            </a:r>
            <a:r>
              <a:rPr lang="en-US" sz="2400" b="1" dirty="0" err="1">
                <a:solidFill>
                  <a:srgbClr val="0070C0"/>
                </a:solidFill>
              </a:rPr>
              <a:t>sản</a:t>
            </a:r>
            <a:r>
              <a:rPr lang="en-US" sz="2400" b="1" dirty="0">
                <a:solidFill>
                  <a:srgbClr val="0070C0"/>
                </a:solidFill>
              </a:rPr>
              <a:t> </a:t>
            </a:r>
            <a:r>
              <a:rPr lang="en-US" sz="2400" b="1" dirty="0" err="1">
                <a:solidFill>
                  <a:srgbClr val="0070C0"/>
                </a:solidFill>
              </a:rPr>
              <a:t>phẩm</a:t>
            </a:r>
            <a:r>
              <a:rPr lang="en-US" sz="2400" b="1" dirty="0">
                <a:solidFill>
                  <a:srgbClr val="0070C0"/>
                </a:solidFill>
              </a:rPr>
              <a:t> </a:t>
            </a:r>
            <a:r>
              <a:rPr lang="en-US" sz="2400" b="1" dirty="0" err="1">
                <a:solidFill>
                  <a:srgbClr val="0070C0"/>
                </a:solidFill>
              </a:rPr>
              <a:t>hữu</a:t>
            </a:r>
            <a:r>
              <a:rPr lang="en-US" sz="2400" b="1" dirty="0">
                <a:solidFill>
                  <a:srgbClr val="0070C0"/>
                </a:solidFill>
              </a:rPr>
              <a:t> </a:t>
            </a:r>
            <a:r>
              <a:rPr lang="en-US" sz="2400" b="1" dirty="0" err="1">
                <a:solidFill>
                  <a:srgbClr val="0070C0"/>
                </a:solidFill>
              </a:rPr>
              <a:t>cơ</a:t>
            </a:r>
            <a:r>
              <a:rPr lang="en-US" sz="2400" b="1" dirty="0">
                <a:solidFill>
                  <a:srgbClr val="0070C0"/>
                </a:solidFill>
              </a:rPr>
              <a:t> </a:t>
            </a:r>
            <a:r>
              <a:rPr lang="en-US" sz="2400" b="1" dirty="0" err="1">
                <a:solidFill>
                  <a:srgbClr val="0070C0"/>
                </a:solidFill>
              </a:rPr>
              <a:t>khác</a:t>
            </a:r>
            <a:r>
              <a:rPr lang="en-US" sz="2400" b="1" dirty="0" smtClean="0">
                <a:solidFill>
                  <a:srgbClr val="0070C0"/>
                </a:solidFill>
              </a:rPr>
              <a:t>.</a:t>
            </a:r>
            <a:endParaRPr lang="en-US" sz="2400" b="1" dirty="0">
              <a:solidFill>
                <a:srgbClr val="0070C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1"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1"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1"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5" grpId="0" animBg="1"/>
      <p:bldP spid="16" grpId="0" animBg="1"/>
      <p:bldP spid="17" grpId="0" animBg="1"/>
      <p:bldP spid="18" grpId="0" animBg="1"/>
      <p:bldP spid="18" grpId="1" animBg="1"/>
      <p:bldP spid="20" grpId="0" animBg="1"/>
      <p:bldP spid="20" grpId="1" animBg="1"/>
      <p:bldP spid="22" grpId="0" animBg="1"/>
      <p:bldP spid="22" grpId="1" animBg="1"/>
      <p:bldP spid="26" grpId="0" animBg="1"/>
      <p:bldP spid="26"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sp>
        <p:nvSpPr>
          <p:cNvPr id="5" name="Text Box 4"/>
          <p:cNvSpPr txBox="1"/>
          <p:nvPr/>
        </p:nvSpPr>
        <p:spPr>
          <a:xfrm>
            <a:off x="385445" y="1318895"/>
            <a:ext cx="3897630" cy="583565"/>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cxnSp>
        <p:nvCxnSpPr>
          <p:cNvPr id="10" name="Straight Arrow Connector 9"/>
          <p:cNvCxnSpPr/>
          <p:nvPr/>
        </p:nvCxnSpPr>
        <p:spPr>
          <a:xfrm flipV="1">
            <a:off x="4343613" y="1623060"/>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1" name="Text Box 10"/>
          <p:cNvSpPr txBox="1"/>
          <p:nvPr/>
        </p:nvSpPr>
        <p:spPr>
          <a:xfrm>
            <a:off x="4681116" y="948690"/>
            <a:ext cx="1954530" cy="583565"/>
          </a:xfrm>
          <a:prstGeom prst="rect">
            <a:avLst/>
          </a:prstGeom>
          <a:noFill/>
        </p:spPr>
        <p:txBody>
          <a:bodyPr wrap="square" rtlCol="0">
            <a:spAutoFit/>
          </a:bodyPr>
          <a:lstStyle/>
          <a:p>
            <a:r>
              <a:rPr lang="en-US" sz="3200" b="1" i="1" dirty="0" err="1">
                <a:solidFill>
                  <a:srgbClr val="FF0000"/>
                </a:solidFill>
              </a:rPr>
              <a:t>Ánh</a:t>
            </a:r>
            <a:r>
              <a:rPr lang="en-US" sz="3200" b="1" i="1" dirty="0">
                <a:solidFill>
                  <a:srgbClr val="FF0000"/>
                </a:solidFill>
              </a:rPr>
              <a:t> </a:t>
            </a:r>
            <a:r>
              <a:rPr lang="en-US" sz="3200" b="1" i="1" dirty="0" err="1">
                <a:solidFill>
                  <a:srgbClr val="FF0000"/>
                </a:solidFill>
              </a:rPr>
              <a:t>sáng</a:t>
            </a:r>
            <a:endParaRPr lang="en-US" sz="3200" b="1" i="1" dirty="0">
              <a:solidFill>
                <a:srgbClr val="FF0000"/>
              </a:solidFill>
            </a:endParaRPr>
          </a:p>
        </p:txBody>
      </p:sp>
      <p:sp>
        <p:nvSpPr>
          <p:cNvPr id="12" name="Text Box 11"/>
          <p:cNvSpPr txBox="1"/>
          <p:nvPr/>
        </p:nvSpPr>
        <p:spPr>
          <a:xfrm>
            <a:off x="4820284" y="1683636"/>
            <a:ext cx="1954530" cy="583565"/>
          </a:xfrm>
          <a:prstGeom prst="rect">
            <a:avLst/>
          </a:prstGeom>
          <a:noFill/>
        </p:spPr>
        <p:txBody>
          <a:bodyPr wrap="square" rtlCol="0">
            <a:spAutoFit/>
          </a:bodyPr>
          <a:lstStyle/>
          <a:p>
            <a:r>
              <a:rPr lang="en-US" sz="3200" b="1" i="1" dirty="0">
                <a:solidFill>
                  <a:srgbClr val="1552D1"/>
                </a:solidFill>
              </a:rPr>
              <a:t> </a:t>
            </a:r>
            <a:r>
              <a:rPr lang="en-US" sz="3200" b="1" i="1" dirty="0" err="1">
                <a:solidFill>
                  <a:srgbClr val="1552D1"/>
                </a:solidFill>
              </a:rPr>
              <a:t>Diệp</a:t>
            </a:r>
            <a:r>
              <a:rPr lang="en-US" sz="3200" b="1" i="1" dirty="0">
                <a:solidFill>
                  <a:srgbClr val="1552D1"/>
                </a:solidFill>
              </a:rPr>
              <a:t> </a:t>
            </a:r>
            <a:r>
              <a:rPr lang="en-US" sz="3200" b="1" i="1" dirty="0" err="1">
                <a:solidFill>
                  <a:srgbClr val="1552D1"/>
                </a:solidFill>
              </a:rPr>
              <a:t>lục</a:t>
            </a:r>
            <a:endParaRPr lang="en-US" sz="3200" b="1" i="1" dirty="0">
              <a:solidFill>
                <a:srgbClr val="1552D1"/>
              </a:solidFill>
            </a:endParaRPr>
          </a:p>
        </p:txBody>
      </p:sp>
      <p:sp>
        <p:nvSpPr>
          <p:cNvPr id="13" name="Text Box 12"/>
          <p:cNvSpPr txBox="1"/>
          <p:nvPr/>
        </p:nvSpPr>
        <p:spPr>
          <a:xfrm>
            <a:off x="7442200" y="1317685"/>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 </a:t>
            </a:r>
            <a:r>
              <a:rPr lang="en-US" sz="3200" b="1" dirty="0" err="1" smtClean="0"/>
              <a:t>Oxigen</a:t>
            </a:r>
            <a:endParaRPr lang="en-US" sz="3200" b="1" dirty="0" smtClean="0"/>
          </a:p>
          <a:p>
            <a:endParaRPr lang="en-US" sz="3200" b="1" dirty="0"/>
          </a:p>
        </p:txBody>
      </p:sp>
    </p:spTree>
    <p:extLst>
      <p:ext uri="{BB962C8B-B14F-4D97-AF65-F5344CB8AC3E}">
        <p14:creationId xmlns="" xmlns:p14="http://schemas.microsoft.com/office/powerpoint/2010/main" val="389880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2" grpId="0"/>
      <p:bldP spid="12" grpId="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2080" y="96761"/>
            <a:ext cx="6394994" cy="4062651"/>
          </a:xfrm>
          <a:prstGeom prst="rect">
            <a:avLst/>
          </a:prstGeom>
          <a:noFill/>
        </p:spPr>
        <p:txBody>
          <a:bodyPr wrap="square" rtlCol="0" anchor="t">
            <a:spAutoFit/>
          </a:bodyPr>
          <a:lstStyle/>
          <a:p>
            <a:pPr algn="just">
              <a:lnSpc>
                <a:spcPct val="150000"/>
              </a:lnSpc>
            </a:pPr>
            <a:r>
              <a:rPr lang="en-US" sz="2800" b="1" i="1" dirty="0" smtClean="0">
                <a:solidFill>
                  <a:srgbClr val="1552D1"/>
                </a:solidFill>
                <a:latin typeface="Times New Roman" panose="02020603050405020304" pitchFamily="18" charset="0"/>
                <a:cs typeface="Times New Roman" panose="02020603050405020304" pitchFamily="18" charset="0"/>
              </a:rPr>
              <a:t>     3. Ý </a:t>
            </a:r>
            <a:r>
              <a:rPr lang="en-US" sz="2800" b="1" i="1" dirty="0" err="1">
                <a:solidFill>
                  <a:srgbClr val="1552D1"/>
                </a:solidFill>
                <a:latin typeface="Times New Roman" panose="02020603050405020304" pitchFamily="18" charset="0"/>
                <a:cs typeface="Times New Roman" panose="02020603050405020304" pitchFamily="18" charset="0"/>
              </a:rPr>
              <a:t>nghĩa</a:t>
            </a:r>
            <a:r>
              <a:rPr lang="en-US" sz="2800" b="1" i="1" dirty="0">
                <a:solidFill>
                  <a:srgbClr val="1552D1"/>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lũy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hữu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O2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CO2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quyển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3200" b="1" dirty="0" smtClean="0"/>
              <a:t>.</a:t>
            </a:r>
          </a:p>
        </p:txBody>
      </p:sp>
      <p:pic>
        <p:nvPicPr>
          <p:cNvPr id="101" name="Picture 100"/>
          <p:cNvPicPr/>
          <p:nvPr/>
        </p:nvPicPr>
        <p:blipFill>
          <a:blip r:embed="rId2"/>
          <a:stretch>
            <a:fillRect/>
          </a:stretch>
        </p:blipFill>
        <p:spPr>
          <a:xfrm>
            <a:off x="6357006" y="973772"/>
            <a:ext cx="5707380" cy="5951855"/>
          </a:xfrm>
          <a:prstGeom prst="rect">
            <a:avLst/>
          </a:prstGeom>
          <a:noFill/>
          <a:ln w="9525">
            <a:noFill/>
          </a:ln>
        </p:spPr>
      </p:pic>
      <p:sp>
        <p:nvSpPr>
          <p:cNvPr id="3" name="Cloud Callout 2"/>
          <p:cNvSpPr/>
          <p:nvPr/>
        </p:nvSpPr>
        <p:spPr>
          <a:xfrm>
            <a:off x="7634309" y="14105"/>
            <a:ext cx="3564828" cy="24597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Quang</a:t>
            </a:r>
            <a:r>
              <a:rPr lang="en-US" dirty="0" smtClean="0"/>
              <a:t> </a:t>
            </a:r>
            <a:r>
              <a:rPr lang="en-US" dirty="0" err="1" smtClean="0"/>
              <a:t>hợp</a:t>
            </a:r>
            <a:r>
              <a:rPr lang="en-US" dirty="0" smtClean="0"/>
              <a:t> </a:t>
            </a:r>
            <a:r>
              <a:rPr lang="en-US" dirty="0" err="1" smtClean="0"/>
              <a:t>có</a:t>
            </a:r>
            <a:r>
              <a:rPr lang="en-US" dirty="0" smtClean="0"/>
              <a:t> ý </a:t>
            </a:r>
            <a:r>
              <a:rPr lang="en-US" dirty="0" err="1" smtClean="0"/>
              <a:t>nghĩa</a:t>
            </a:r>
            <a:r>
              <a:rPr lang="en-US" dirty="0" smtClean="0"/>
              <a:t> </a:t>
            </a:r>
            <a:r>
              <a:rPr lang="en-US" dirty="0" err="1" smtClean="0"/>
              <a:t>như</a:t>
            </a:r>
            <a:r>
              <a:rPr lang="en-US" dirty="0" smtClean="0"/>
              <a:t> </a:t>
            </a:r>
            <a:r>
              <a:rPr lang="en-US" dirty="0" err="1" smtClean="0"/>
              <a:t>thế</a:t>
            </a:r>
            <a:r>
              <a:rPr lang="en-US" dirty="0" smtClean="0"/>
              <a:t> </a:t>
            </a:r>
            <a:r>
              <a:rPr lang="en-US" dirty="0" err="1" smtClean="0"/>
              <a:t>nào</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sự</a:t>
            </a:r>
            <a:r>
              <a:rPr lang="en-US" dirty="0" smtClean="0"/>
              <a:t> </a:t>
            </a:r>
            <a:r>
              <a:rPr lang="en-US" dirty="0" err="1" smtClean="0"/>
              <a:t>sống</a:t>
            </a:r>
            <a:r>
              <a:rPr lang="en-US" dirty="0" smtClean="0"/>
              <a:t> </a:t>
            </a:r>
            <a:r>
              <a:rPr lang="en-US" dirty="0" err="1" smtClean="0"/>
              <a:t>trên</a:t>
            </a:r>
            <a:r>
              <a:rPr lang="en-US" dirty="0" smtClean="0"/>
              <a:t> </a:t>
            </a:r>
            <a:r>
              <a:rPr lang="en-US" dirty="0" err="1" smtClean="0"/>
              <a:t>trái</a:t>
            </a:r>
            <a:r>
              <a:rPr lang="en-US" dirty="0" smtClean="0"/>
              <a:t> </a:t>
            </a:r>
            <a:r>
              <a:rPr lang="en-US" dirty="0" err="1" smtClean="0"/>
              <a:t>đất</a:t>
            </a:r>
            <a:r>
              <a:rPr lang="en-US" dirty="0" smtClean="0"/>
              <a:t>?</a:t>
            </a:r>
            <a:endParaRPr lang="en-US" dirty="0"/>
          </a:p>
        </p:txBody>
      </p:sp>
      <p:sp>
        <p:nvSpPr>
          <p:cNvPr id="4" name="Cloud Callout 3"/>
          <p:cNvSpPr/>
          <p:nvPr/>
        </p:nvSpPr>
        <p:spPr>
          <a:xfrm>
            <a:off x="8431477" y="3204130"/>
            <a:ext cx="3128707" cy="2627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Những</a:t>
            </a:r>
            <a:r>
              <a:rPr lang="en-US" dirty="0" smtClean="0"/>
              <a:t> </a:t>
            </a:r>
            <a:r>
              <a:rPr lang="en-US" dirty="0" err="1" smtClean="0"/>
              <a:t>sinh</a:t>
            </a:r>
            <a:r>
              <a:rPr lang="en-US" dirty="0" smtClean="0"/>
              <a:t> </a:t>
            </a:r>
            <a:r>
              <a:rPr lang="en-US" dirty="0" err="1" smtClean="0"/>
              <a:t>vật</a:t>
            </a:r>
            <a:r>
              <a:rPr lang="en-US" dirty="0" smtClean="0"/>
              <a:t> </a:t>
            </a:r>
            <a:r>
              <a:rPr lang="en-US" dirty="0" err="1" smtClean="0"/>
              <a:t>nào</a:t>
            </a:r>
            <a:r>
              <a:rPr lang="en-US" dirty="0" smtClean="0"/>
              <a:t> </a:t>
            </a:r>
            <a:r>
              <a:rPr lang="en-US" dirty="0" err="1" smtClean="0"/>
              <a:t>có</a:t>
            </a:r>
            <a:r>
              <a:rPr lang="en-US" dirty="0" smtClean="0"/>
              <a:t> </a:t>
            </a:r>
            <a:r>
              <a:rPr lang="en-US" dirty="0" err="1" smtClean="0"/>
              <a:t>thể</a:t>
            </a:r>
            <a:r>
              <a:rPr lang="en-US" dirty="0" smtClean="0"/>
              <a:t> </a:t>
            </a:r>
            <a:r>
              <a:rPr lang="en-US" dirty="0" err="1" smtClean="0"/>
              <a:t>quang</a:t>
            </a:r>
            <a:r>
              <a:rPr lang="en-US" dirty="0" smtClean="0"/>
              <a:t> </a:t>
            </a:r>
            <a:r>
              <a:rPr lang="en-US" dirty="0" err="1" smtClean="0"/>
              <a:t>hợp</a:t>
            </a:r>
            <a:r>
              <a:rPr lang="en-US" dirty="0" smtClean="0"/>
              <a:t>?</a:t>
            </a:r>
            <a:endParaRPr lang="en-US" dirty="0"/>
          </a:p>
        </p:txBody>
      </p:sp>
      <p:sp>
        <p:nvSpPr>
          <p:cNvPr id="5" name="TextBox 4"/>
          <p:cNvSpPr txBox="1"/>
          <p:nvPr/>
        </p:nvSpPr>
        <p:spPr>
          <a:xfrm>
            <a:off x="289934" y="4238761"/>
            <a:ext cx="4800600" cy="2031325"/>
          </a:xfrm>
          <a:prstGeom prst="rect">
            <a:avLst/>
          </a:prstGeom>
          <a:noFill/>
        </p:spPr>
        <p:txBody>
          <a:bodyPr wrap="square" rtlCol="0">
            <a:spAutoFit/>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007735" y="4639246"/>
            <a:ext cx="1947545" cy="801434"/>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2055138"/>
            <a:ext cx="8767985" cy="2040730"/>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51934" y="1491085"/>
            <a:ext cx="8767985" cy="830997"/>
          </a:xfrm>
          <a:prstGeom prst="rect">
            <a:avLst/>
          </a:prstGeom>
          <a:solidFill>
            <a:schemeClr val="accent4"/>
          </a:solidFill>
        </p:spPr>
        <p:txBody>
          <a:bodyPr wrap="square" rtlCol="0">
            <a:spAutoFit/>
          </a:bodyPr>
          <a:lstStyle/>
          <a:p>
            <a:r>
              <a:rPr lang="de-DE" sz="2400" dirty="0" smtClean="0"/>
              <a:t> nhóm 4 nghiên </a:t>
            </a:r>
            <a:r>
              <a:rPr lang="de-DE" sz="2400" dirty="0"/>
              <a:t>cứu thông tin </a:t>
            </a:r>
            <a:r>
              <a:rPr lang="de-DE" sz="2400" dirty="0" smtClean="0"/>
              <a:t>,sơ đồ trong SGK ,cử đại diện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smtClean="0">
                <a:solidFill>
                  <a:srgbClr val="1552D1"/>
                </a:solidFill>
              </a:rPr>
              <a:t>hợp</a:t>
            </a:r>
            <a:endParaRPr lang="en-US" sz="3200" b="1" dirty="0">
              <a:solidFill>
                <a:srgbClr val="1552D1"/>
              </a:solidFill>
            </a:endParaRPr>
          </a:p>
        </p:txBody>
      </p:sp>
    </p:spTree>
    <p:extLst>
      <p:ext uri="{BB962C8B-B14F-4D97-AF65-F5344CB8AC3E}">
        <p14:creationId xmlns="" xmlns:p14="http://schemas.microsoft.com/office/powerpoint/2010/main" val="41858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7260879" y="1089025"/>
            <a:ext cx="4733636" cy="5448935"/>
          </a:xfrm>
          <a:prstGeom prst="rect">
            <a:avLst/>
          </a:prstGeom>
        </p:spPr>
      </p:pic>
      <p:sp>
        <p:nvSpPr>
          <p:cNvPr id="5" name="Text Box 1"/>
          <p:cNvSpPr txBox="1"/>
          <p:nvPr/>
        </p:nvSpPr>
        <p:spPr>
          <a:xfrm>
            <a:off x="483870" y="1225689"/>
            <a:ext cx="6361084" cy="5078313"/>
          </a:xfrm>
          <a:prstGeom prst="rect">
            <a:avLst/>
          </a:prstGeom>
          <a:noFill/>
        </p:spPr>
        <p:txBody>
          <a:bodyPr wrap="square" rtlCol="0" anchor="t">
            <a:spAutoFit/>
          </a:bodyPr>
          <a:lstStyle/>
          <a:p>
            <a:pPr algn="just">
              <a:lnSpc>
                <a:spcPct val="150000"/>
              </a:lnSpc>
            </a:pPr>
            <a:r>
              <a:rPr lang="en-US" sz="2400" b="1" dirty="0">
                <a:solidFill>
                  <a:srgbClr val="1552D1"/>
                </a:solidFill>
              </a:rPr>
              <a:t>*</a:t>
            </a:r>
            <a:r>
              <a:rPr lang="en-US" sz="2400" b="1" dirty="0" err="1" smtClean="0">
                <a:solidFill>
                  <a:srgbClr val="1552D1"/>
                </a:solidFill>
              </a:rPr>
              <a:t>Chuyển</a:t>
            </a:r>
            <a:r>
              <a:rPr lang="en-US" sz="2400" b="1" dirty="0" smtClean="0">
                <a:solidFill>
                  <a:srgbClr val="1552D1"/>
                </a:solidFill>
              </a:rPr>
              <a:t> </a:t>
            </a:r>
            <a:r>
              <a:rPr lang="en-US" sz="2400" b="1" dirty="0" err="1">
                <a:solidFill>
                  <a:srgbClr val="1552D1"/>
                </a:solidFill>
              </a:rPr>
              <a:t>hóa</a:t>
            </a:r>
            <a:r>
              <a:rPr lang="en-US" sz="2400" b="1" dirty="0">
                <a:solidFill>
                  <a:srgbClr val="1552D1"/>
                </a:solidFill>
              </a:rPr>
              <a:t> </a:t>
            </a:r>
            <a:r>
              <a:rPr lang="en-US" sz="2400" b="1" dirty="0" err="1">
                <a:solidFill>
                  <a:srgbClr val="1552D1"/>
                </a:solidFill>
              </a:rPr>
              <a:t>năng</a:t>
            </a:r>
            <a:r>
              <a:rPr lang="en-US" sz="2400" b="1" dirty="0">
                <a:solidFill>
                  <a:srgbClr val="1552D1"/>
                </a:solidFill>
              </a:rPr>
              <a:t> </a:t>
            </a:r>
            <a:r>
              <a:rPr lang="en-US" sz="2400" b="1" dirty="0" err="1">
                <a:solidFill>
                  <a:srgbClr val="1552D1"/>
                </a:solidFill>
              </a:rPr>
              <a:t>lượng</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a:solidFill>
                  <a:srgbClr val="1552D1"/>
                </a:solidFill>
              </a:rPr>
              <a:t>:</a:t>
            </a:r>
            <a:r>
              <a:rPr lang="en-US" sz="2400" b="1" dirty="0"/>
              <a:t> </a:t>
            </a:r>
            <a:endParaRPr lang="en-US" sz="2400" b="1" dirty="0" smtClean="0"/>
          </a:p>
          <a:p>
            <a:pPr algn="just">
              <a:lnSpc>
                <a:spcPct val="150000"/>
              </a:lnSpc>
            </a:pPr>
            <a:r>
              <a:rPr lang="en-US" sz="2400" b="1" dirty="0" smtClean="0"/>
              <a:t>-</a:t>
            </a:r>
            <a:r>
              <a:rPr lang="en-US" sz="2400" b="1" dirty="0" err="1" smtClean="0">
                <a:solidFill>
                  <a:srgbClr val="FF0000"/>
                </a:solidFill>
              </a:rPr>
              <a:t>Ánh</a:t>
            </a:r>
            <a:r>
              <a:rPr lang="en-US" sz="2400" b="1" dirty="0" smtClean="0">
                <a:solidFill>
                  <a:srgbClr val="FF0000"/>
                </a:solidFill>
              </a:rPr>
              <a:t> </a:t>
            </a:r>
            <a:r>
              <a:rPr lang="en-US" sz="2400" b="1" dirty="0" err="1">
                <a:solidFill>
                  <a:srgbClr val="FF0000"/>
                </a:solidFill>
              </a:rPr>
              <a:t>sáng</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smtClean="0">
                <a:solidFill>
                  <a:srgbClr val="FF0000"/>
                </a:solidFill>
              </a:rPr>
              <a:t>trời</a:t>
            </a:r>
            <a:r>
              <a:rPr lang="en-US" sz="2400" b="1" dirty="0" smtClean="0">
                <a:solidFill>
                  <a:srgbClr val="FF0000"/>
                </a:solidFill>
              </a:rPr>
              <a:t> </a:t>
            </a:r>
            <a:r>
              <a:rPr lang="en-US" sz="2400" b="1" dirty="0" smtClean="0"/>
              <a:t>(</a:t>
            </a:r>
            <a:r>
              <a:rPr lang="en-US" sz="2400" b="1" dirty="0" err="1" smtClean="0"/>
              <a:t>quang</a:t>
            </a:r>
            <a:r>
              <a:rPr lang="en-US" sz="2400" b="1" dirty="0" smtClean="0"/>
              <a:t> </a:t>
            </a:r>
            <a:r>
              <a:rPr lang="en-US" sz="2400" b="1" dirty="0" err="1" smtClean="0"/>
              <a:t>năng</a:t>
            </a:r>
            <a:r>
              <a:rPr lang="en-US" sz="2400" b="1" dirty="0" smtClean="0"/>
              <a:t>) </a:t>
            </a:r>
            <a:r>
              <a:rPr lang="en-US" sz="2400" b="1" dirty="0" err="1"/>
              <a:t>nhờ</a:t>
            </a:r>
            <a:r>
              <a:rPr lang="en-US" sz="2400" b="1" dirty="0"/>
              <a:t> </a:t>
            </a:r>
            <a:r>
              <a:rPr lang="en-US" sz="2400" b="1" dirty="0" err="1"/>
              <a:t>lục</a:t>
            </a:r>
            <a:r>
              <a:rPr lang="en-US" sz="2400" b="1" dirty="0"/>
              <a:t> </a:t>
            </a:r>
            <a:r>
              <a:rPr lang="en-US" sz="2400" b="1" dirty="0" err="1"/>
              <a:t>lạp</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thành</a:t>
            </a:r>
            <a:r>
              <a:rPr lang="en-US" sz="2400" b="1" dirty="0"/>
              <a:t> </a:t>
            </a:r>
            <a:r>
              <a:rPr lang="en-US" sz="2400" b="1" dirty="0" err="1">
                <a:solidFill>
                  <a:srgbClr val="FF0000"/>
                </a:solidFill>
              </a:rPr>
              <a:t>năng</a:t>
            </a:r>
            <a:r>
              <a:rPr lang="en-US" sz="2400" b="1" dirty="0">
                <a:solidFill>
                  <a:srgbClr val="FF0000"/>
                </a:solidFill>
              </a:rPr>
              <a:t> </a:t>
            </a:r>
            <a:r>
              <a:rPr lang="en-US" sz="2400" b="1" dirty="0" err="1">
                <a:solidFill>
                  <a:srgbClr val="FF0000"/>
                </a:solidFill>
              </a:rPr>
              <a:t>lượng</a:t>
            </a:r>
            <a:r>
              <a:rPr lang="en-US" sz="2400" b="1" dirty="0">
                <a:solidFill>
                  <a:srgbClr val="FF0000"/>
                </a:solidFill>
              </a:rPr>
              <a:t> </a:t>
            </a:r>
            <a:r>
              <a:rPr lang="en-US" sz="2400" b="1" dirty="0" err="1">
                <a:solidFill>
                  <a:srgbClr val="FF0000"/>
                </a:solidFill>
              </a:rPr>
              <a:t>hóa</a:t>
            </a:r>
            <a:r>
              <a:rPr lang="en-US" sz="2400" b="1" dirty="0">
                <a:solidFill>
                  <a:srgbClr val="FF0000"/>
                </a:solidFill>
              </a:rPr>
              <a:t> </a:t>
            </a:r>
            <a:r>
              <a:rPr lang="en-US" sz="2400" b="1" dirty="0" err="1" smtClean="0">
                <a:solidFill>
                  <a:srgbClr val="FF0000"/>
                </a:solidFill>
              </a:rPr>
              <a:t>học</a:t>
            </a:r>
            <a:r>
              <a:rPr lang="en-US" sz="2400" b="1" dirty="0" smtClean="0">
                <a:solidFill>
                  <a:srgbClr val="FF0000"/>
                </a:solidFill>
              </a:rPr>
              <a:t> (</a:t>
            </a:r>
            <a:r>
              <a:rPr lang="en-US" sz="2400" b="1" dirty="0" err="1" smtClean="0">
                <a:solidFill>
                  <a:srgbClr val="FF0000"/>
                </a:solidFill>
              </a:rPr>
              <a:t>hóa</a:t>
            </a:r>
            <a:r>
              <a:rPr lang="en-US" sz="2400" b="1" dirty="0" smtClean="0">
                <a:solidFill>
                  <a:srgbClr val="FF0000"/>
                </a:solidFill>
              </a:rPr>
              <a:t> </a:t>
            </a:r>
            <a:r>
              <a:rPr lang="en-US" sz="2400" b="1" dirty="0" err="1" smtClean="0">
                <a:solidFill>
                  <a:srgbClr val="FF0000"/>
                </a:solidFill>
              </a:rPr>
              <a:t>năng</a:t>
            </a:r>
            <a:r>
              <a:rPr lang="en-US" sz="2400" b="1" dirty="0" smtClean="0">
                <a:solidFill>
                  <a:srgbClr val="FF0000"/>
                </a:solidFill>
              </a:rPr>
              <a:t>) </a:t>
            </a:r>
            <a:r>
              <a:rPr lang="en-US" sz="2400" b="1" dirty="0" err="1"/>
              <a:t>tích</a:t>
            </a:r>
            <a:r>
              <a:rPr lang="en-US" sz="2400" b="1" dirty="0"/>
              <a:t> </a:t>
            </a:r>
            <a:r>
              <a:rPr lang="en-US" sz="2400" b="1" dirty="0" err="1"/>
              <a:t>lũy</a:t>
            </a:r>
            <a:r>
              <a:rPr lang="en-US" sz="2400" b="1" dirty="0"/>
              <a:t> </a:t>
            </a:r>
            <a:r>
              <a:rPr lang="en-US" sz="2400" b="1" dirty="0" err="1"/>
              <a:t>trong</a:t>
            </a:r>
            <a:r>
              <a:rPr lang="en-US" sz="2400" b="1" dirty="0"/>
              <a:t> </a:t>
            </a:r>
            <a:r>
              <a:rPr lang="en-US" sz="2400" b="1" dirty="0" err="1"/>
              <a:t>chất</a:t>
            </a:r>
            <a:r>
              <a:rPr lang="en-US" sz="2400" b="1" dirty="0"/>
              <a:t> </a:t>
            </a:r>
            <a:r>
              <a:rPr lang="en-US" sz="2400" b="1" dirty="0" err="1"/>
              <a:t>hữu</a:t>
            </a:r>
            <a:r>
              <a:rPr lang="en-US" sz="2400" b="1" dirty="0"/>
              <a:t> </a:t>
            </a:r>
            <a:r>
              <a:rPr lang="en-US" sz="2400" b="1" dirty="0" err="1"/>
              <a:t>cơ</a:t>
            </a:r>
            <a:r>
              <a:rPr lang="en-US" sz="2400" b="1" dirty="0"/>
              <a:t> ở </a:t>
            </a:r>
            <a:r>
              <a:rPr lang="en-US" sz="2400" b="1" dirty="0" err="1"/>
              <a:t>lá</a:t>
            </a:r>
            <a:r>
              <a:rPr lang="en-US" sz="2400" b="1" dirty="0"/>
              <a:t> </a:t>
            </a:r>
            <a:r>
              <a:rPr lang="en-US" sz="2400" b="1" dirty="0" err="1"/>
              <a:t>cây</a:t>
            </a:r>
            <a:r>
              <a:rPr lang="en-US" sz="2400" b="1" dirty="0"/>
              <a:t>. </a:t>
            </a:r>
          </a:p>
          <a:p>
            <a:pPr algn="just">
              <a:lnSpc>
                <a:spcPct val="150000"/>
              </a:lnSpc>
            </a:pPr>
            <a:r>
              <a:rPr lang="en-US" sz="2400" b="1" dirty="0">
                <a:solidFill>
                  <a:srgbClr val="1552D1"/>
                </a:solidFill>
              </a:rPr>
              <a:t>*</a:t>
            </a:r>
            <a:r>
              <a:rPr lang="en-US" sz="2400" b="1" dirty="0" err="1" smtClean="0">
                <a:solidFill>
                  <a:srgbClr val="1552D1"/>
                </a:solidFill>
              </a:rPr>
              <a:t>Trao</a:t>
            </a:r>
            <a:r>
              <a:rPr lang="en-US" sz="2400" b="1" dirty="0" smtClean="0">
                <a:solidFill>
                  <a:srgbClr val="1552D1"/>
                </a:solidFill>
              </a:rPr>
              <a:t> </a:t>
            </a:r>
            <a:r>
              <a:rPr lang="en-US" sz="2400" b="1" dirty="0" err="1">
                <a:solidFill>
                  <a:srgbClr val="1552D1"/>
                </a:solidFill>
              </a:rPr>
              <a:t>đổi</a:t>
            </a:r>
            <a:r>
              <a:rPr lang="en-US" sz="2400" b="1" dirty="0">
                <a:solidFill>
                  <a:srgbClr val="1552D1"/>
                </a:solidFill>
              </a:rPr>
              <a:t> </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smtClean="0">
                <a:solidFill>
                  <a:srgbClr val="1552D1"/>
                </a:solidFill>
              </a:rPr>
              <a:t>:</a:t>
            </a:r>
          </a:p>
          <a:p>
            <a:pPr algn="just">
              <a:lnSpc>
                <a:spcPct val="150000"/>
              </a:lnSpc>
            </a:pPr>
            <a:r>
              <a:rPr lang="en-US" sz="2400" b="1" dirty="0" smtClean="0">
                <a:solidFill>
                  <a:srgbClr val="1552D1"/>
                </a:solidFill>
              </a:rPr>
              <a:t> </a:t>
            </a:r>
            <a:r>
              <a:rPr lang="en-US" sz="2400" b="1" dirty="0" err="1"/>
              <a:t>Vật</a:t>
            </a:r>
            <a:r>
              <a:rPr lang="en-US" sz="2400" b="1" dirty="0"/>
              <a:t> </a:t>
            </a:r>
            <a:r>
              <a:rPr lang="en-US" sz="2400" b="1" dirty="0" err="1"/>
              <a:t>chất</a:t>
            </a:r>
            <a:r>
              <a:rPr lang="en-US" sz="2400" b="1" dirty="0"/>
              <a:t> </a:t>
            </a:r>
            <a:r>
              <a:rPr lang="en-US" sz="2400" b="1" dirty="0" err="1"/>
              <a:t>từ</a:t>
            </a:r>
            <a:r>
              <a:rPr lang="en-US" sz="2400" b="1" dirty="0"/>
              <a:t> </a:t>
            </a:r>
            <a:r>
              <a:rPr lang="en-US" sz="2400" b="1" dirty="0" err="1"/>
              <a:t>môi</a:t>
            </a:r>
            <a:r>
              <a:rPr lang="en-US" sz="2400" b="1" dirty="0"/>
              <a:t> </a:t>
            </a:r>
            <a:r>
              <a:rPr lang="en-US" sz="2400" b="1" dirty="0" err="1"/>
              <a:t>trường</a:t>
            </a:r>
            <a:r>
              <a:rPr lang="en-US" sz="2400" b="1" dirty="0"/>
              <a:t> </a:t>
            </a:r>
            <a:r>
              <a:rPr lang="en-US" sz="2400" b="1" dirty="0" err="1"/>
              <a:t>ngoài</a:t>
            </a:r>
            <a:r>
              <a:rPr lang="en-US" sz="2400" b="1" dirty="0"/>
              <a:t> </a:t>
            </a:r>
            <a:r>
              <a:rPr lang="en-US" sz="2400" b="1" dirty="0">
                <a:solidFill>
                  <a:srgbClr val="FF0000"/>
                </a:solidFill>
              </a:rPr>
              <a:t>(</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khí</a:t>
            </a:r>
            <a:r>
              <a:rPr lang="en-US" sz="2400" b="1" dirty="0">
                <a:solidFill>
                  <a:srgbClr val="FF0000"/>
                </a:solidFill>
              </a:rPr>
              <a:t> carbon dioxide) </a:t>
            </a:r>
            <a:r>
              <a:rPr lang="en-US" sz="2400" b="1" dirty="0" err="1"/>
              <a:t>được</a:t>
            </a:r>
            <a:r>
              <a:rPr lang="en-US" sz="2400" b="1" dirty="0"/>
              <a:t> </a:t>
            </a:r>
            <a:r>
              <a:rPr lang="en-US" sz="2400" b="1" dirty="0" err="1"/>
              <a:t>vận</a:t>
            </a:r>
            <a:r>
              <a:rPr lang="en-US" sz="2400" b="1" dirty="0"/>
              <a:t> </a:t>
            </a:r>
            <a:r>
              <a:rPr lang="en-US" sz="2400" b="1" dirty="0" err="1"/>
              <a:t>chuyển</a:t>
            </a:r>
            <a:r>
              <a:rPr lang="en-US" sz="2400" b="1" dirty="0"/>
              <a:t> </a:t>
            </a:r>
            <a:r>
              <a:rPr lang="en-US" sz="2400" b="1" dirty="0" err="1"/>
              <a:t>đến</a:t>
            </a:r>
            <a:r>
              <a:rPr lang="en-US" sz="2400" b="1" dirty="0"/>
              <a:t> </a:t>
            </a:r>
            <a:r>
              <a:rPr lang="en-US" sz="2400" b="1" dirty="0" err="1"/>
              <a:t>lục</a:t>
            </a:r>
            <a:r>
              <a:rPr lang="en-US" sz="2400" b="1" dirty="0"/>
              <a:t> </a:t>
            </a:r>
            <a:r>
              <a:rPr lang="en-US" sz="2400" b="1" dirty="0" err="1"/>
              <a:t>lạp</a:t>
            </a:r>
            <a:r>
              <a:rPr lang="en-US" sz="2400" b="1" dirty="0"/>
              <a:t> ở </a:t>
            </a:r>
            <a:r>
              <a:rPr lang="en-US" sz="2400" b="1" dirty="0" err="1"/>
              <a:t>lá</a:t>
            </a:r>
            <a:r>
              <a:rPr lang="en-US" sz="2400" b="1" dirty="0"/>
              <a:t> </a:t>
            </a:r>
            <a:r>
              <a:rPr lang="en-US" sz="2400" b="1" dirty="0" err="1"/>
              <a:t>cây</a:t>
            </a:r>
            <a:r>
              <a:rPr lang="en-US" sz="2400" b="1" dirty="0"/>
              <a:t>, </a:t>
            </a:r>
            <a:r>
              <a:rPr lang="en-US" sz="2400" b="1" dirty="0" err="1">
                <a:solidFill>
                  <a:schemeClr val="accent2"/>
                </a:solidFill>
              </a:rPr>
              <a:t>biến</a:t>
            </a:r>
            <a:r>
              <a:rPr lang="en-US" sz="2400" b="1" dirty="0">
                <a:solidFill>
                  <a:schemeClr val="accent2"/>
                </a:solidFill>
              </a:rPr>
              <a:t> </a:t>
            </a:r>
            <a:r>
              <a:rPr lang="en-US" sz="2400" b="1" dirty="0" err="1">
                <a:solidFill>
                  <a:schemeClr val="accent2"/>
                </a:solidFill>
              </a:rPr>
              <a:t>đổi</a:t>
            </a:r>
            <a:r>
              <a:rPr lang="en-US" sz="2400" b="1" dirty="0">
                <a:solidFill>
                  <a:schemeClr val="accent2"/>
                </a:solidFill>
              </a:rPr>
              <a:t> </a:t>
            </a:r>
            <a:r>
              <a:rPr lang="en-US" sz="2400" b="1" dirty="0" err="1">
                <a:solidFill>
                  <a:schemeClr val="accent2"/>
                </a:solidFill>
              </a:rPr>
              <a:t>hóa</a:t>
            </a:r>
            <a:r>
              <a:rPr lang="en-US" sz="2400" b="1" dirty="0">
                <a:solidFill>
                  <a:schemeClr val="accent2"/>
                </a:solidFill>
              </a:rPr>
              <a:t> </a:t>
            </a:r>
            <a:r>
              <a:rPr lang="en-US" sz="2400" b="1" dirty="0" err="1">
                <a:solidFill>
                  <a:schemeClr val="accent2"/>
                </a:solidFill>
              </a:rPr>
              <a:t>học</a:t>
            </a:r>
            <a:r>
              <a:rPr lang="en-US" sz="2400" b="1" dirty="0"/>
              <a:t> </a:t>
            </a:r>
            <a:r>
              <a:rPr lang="en-US" sz="2400" b="1" dirty="0" err="1"/>
              <a:t>thành</a:t>
            </a:r>
            <a:r>
              <a:rPr lang="en-US" sz="2400" b="1" dirty="0"/>
              <a:t> </a:t>
            </a:r>
            <a:r>
              <a:rPr lang="en-US" sz="2400" b="1" dirty="0" err="1">
                <a:solidFill>
                  <a:srgbClr val="FF0000"/>
                </a:solidFill>
              </a:rPr>
              <a:t>chất</a:t>
            </a:r>
            <a:r>
              <a:rPr lang="en-US" sz="2400" b="1" dirty="0">
                <a:solidFill>
                  <a:srgbClr val="FF0000"/>
                </a:solidFill>
              </a:rPr>
              <a:t> </a:t>
            </a:r>
            <a:r>
              <a:rPr lang="en-US" sz="2400" b="1" dirty="0" err="1">
                <a:solidFill>
                  <a:srgbClr val="FF0000"/>
                </a:solidFill>
              </a:rPr>
              <a:t>hữu</a:t>
            </a:r>
            <a:r>
              <a:rPr lang="en-US" sz="2400" b="1" dirty="0">
                <a:solidFill>
                  <a:srgbClr val="FF0000"/>
                </a:solidFill>
              </a:rPr>
              <a:t> </a:t>
            </a:r>
            <a:r>
              <a:rPr lang="en-US" sz="2400" b="1" dirty="0" err="1" smtClean="0">
                <a:solidFill>
                  <a:srgbClr val="FF0000"/>
                </a:solidFill>
              </a:rPr>
              <a:t>cơ</a:t>
            </a:r>
            <a:r>
              <a:rPr lang="en-US" sz="2400" b="1" dirty="0" smtClean="0">
                <a:solidFill>
                  <a:srgbClr val="FF0000"/>
                </a:solidFill>
              </a:rPr>
              <a:t>(</a:t>
            </a:r>
            <a:r>
              <a:rPr lang="en-US" sz="2400" b="1" dirty="0" err="1" smtClean="0">
                <a:solidFill>
                  <a:srgbClr val="FF0000"/>
                </a:solidFill>
              </a:rPr>
              <a:t>đường,tinh</a:t>
            </a:r>
            <a:r>
              <a:rPr lang="en-US" sz="2400" b="1" dirty="0" smtClean="0">
                <a:solidFill>
                  <a:srgbClr val="FF0000"/>
                </a:solidFill>
              </a:rPr>
              <a:t> </a:t>
            </a:r>
            <a:r>
              <a:rPr lang="en-US" sz="2400" b="1" dirty="0" err="1" smtClean="0">
                <a:solidFill>
                  <a:srgbClr val="FF0000"/>
                </a:solidFill>
              </a:rPr>
              <a:t>bột</a:t>
            </a:r>
            <a:r>
              <a:rPr lang="en-US" sz="2400" b="1" dirty="0" smtClean="0">
                <a:solidFill>
                  <a:srgbClr val="FF0000"/>
                </a:solidFill>
              </a:rPr>
              <a:t>…) </a:t>
            </a:r>
            <a:r>
              <a:rPr lang="en-US" sz="2400" b="1" dirty="0" err="1">
                <a:solidFill>
                  <a:srgbClr val="FF0000"/>
                </a:solidFill>
              </a:rPr>
              <a:t>và</a:t>
            </a:r>
            <a:r>
              <a:rPr lang="en-US" sz="2400" b="1" dirty="0">
                <a:solidFill>
                  <a:srgbClr val="FF0000"/>
                </a:solidFill>
              </a:rPr>
              <a:t> oxygen</a:t>
            </a:r>
            <a:r>
              <a:rPr lang="en-US" sz="24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ircle(in)">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heel(1)">
                                      <p:cBhvr>
                                        <p:cTn id="3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121736" y="0"/>
            <a:ext cx="6722684" cy="5477444"/>
          </a:xfrm>
          <a:prstGeom prst="rect">
            <a:avLst/>
          </a:prstGeom>
          <a:noFill/>
          <a:ln w="9525">
            <a:noFill/>
          </a:ln>
        </p:spPr>
      </p:pic>
      <p:sp>
        <p:nvSpPr>
          <p:cNvPr id="2" name="Text Box 1"/>
          <p:cNvSpPr txBox="1"/>
          <p:nvPr/>
        </p:nvSpPr>
        <p:spPr>
          <a:xfrm>
            <a:off x="121736" y="5563545"/>
            <a:ext cx="6645428" cy="954107"/>
          </a:xfrm>
          <a:prstGeom prst="rect">
            <a:avLst/>
          </a:prstGeom>
          <a:noFill/>
        </p:spPr>
        <p:txBody>
          <a:bodyPr wrap="square" rtlCol="0" anchor="t">
            <a:spAutoFit/>
          </a:bodyPr>
          <a:lstStyle/>
          <a:p>
            <a:pPr algn="ctr"/>
            <a:r>
              <a:rPr lang="en-US" sz="2800" b="1" i="1" dirty="0" err="1" smtClean="0"/>
              <a:t>Sơ</a:t>
            </a:r>
            <a:r>
              <a:rPr lang="en-US" sz="2800" b="1" i="1" dirty="0" smtClean="0"/>
              <a:t> </a:t>
            </a:r>
            <a:r>
              <a:rPr lang="en-US" sz="2800" b="1" i="1" dirty="0" err="1" smtClean="0"/>
              <a:t>đồ</a:t>
            </a:r>
            <a:r>
              <a:rPr lang="en-US" sz="2800" b="1" i="1" dirty="0" smtClean="0"/>
              <a:t> </a:t>
            </a:r>
            <a:r>
              <a:rPr lang="en-US" sz="2800" b="1" i="1" dirty="0" err="1"/>
              <a:t>m</a:t>
            </a:r>
            <a:r>
              <a:rPr lang="en-US" sz="2800" b="1" i="1" dirty="0" err="1" smtClean="0"/>
              <a:t>ối</a:t>
            </a:r>
            <a:r>
              <a:rPr lang="en-US" sz="2800" b="1" i="1" dirty="0" smtClean="0"/>
              <a:t> </a:t>
            </a:r>
            <a:r>
              <a:rPr lang="en-US" sz="2800" b="1" i="1" dirty="0" err="1"/>
              <a:t>quan</a:t>
            </a:r>
            <a:r>
              <a:rPr lang="en-US" sz="2800" b="1" i="1" dirty="0"/>
              <a:t> </a:t>
            </a:r>
            <a:r>
              <a:rPr lang="en-US" sz="2800" b="1" i="1" dirty="0" err="1"/>
              <a:t>hệ</a:t>
            </a:r>
            <a:r>
              <a:rPr lang="en-US" sz="2800" b="1" i="1" dirty="0"/>
              <a:t> </a:t>
            </a:r>
            <a:r>
              <a:rPr lang="en-US" sz="2800" b="1" i="1" dirty="0" err="1"/>
              <a:t>giữa</a:t>
            </a:r>
            <a:r>
              <a:rPr lang="en-US" sz="2800" b="1" i="1" dirty="0"/>
              <a:t> </a:t>
            </a:r>
            <a:r>
              <a:rPr lang="en-US" sz="2800" b="1" i="1" dirty="0" err="1"/>
              <a:t>trao</a:t>
            </a:r>
            <a:r>
              <a:rPr lang="en-US" sz="2800" b="1" i="1" dirty="0"/>
              <a:t> </a:t>
            </a:r>
            <a:r>
              <a:rPr lang="en-US" sz="2800" b="1" i="1" dirty="0" err="1"/>
              <a:t>đổi</a:t>
            </a:r>
            <a:r>
              <a:rPr lang="en-US" sz="2800" b="1" i="1" dirty="0"/>
              <a:t> </a:t>
            </a:r>
            <a:r>
              <a:rPr lang="en-US" sz="2800" b="1" i="1" dirty="0" err="1"/>
              <a:t>chất</a:t>
            </a:r>
            <a:r>
              <a:rPr lang="en-US" sz="2800" b="1" i="1" dirty="0"/>
              <a:t> </a:t>
            </a:r>
            <a:r>
              <a:rPr lang="en-US" sz="2800" b="1" i="1" dirty="0" err="1" smtClean="0"/>
              <a:t>và</a:t>
            </a:r>
            <a:endParaRPr lang="en-US" sz="2800" b="1" i="1" dirty="0" smtClean="0"/>
          </a:p>
          <a:p>
            <a:pPr algn="ctr"/>
            <a:r>
              <a:rPr lang="en-US" sz="2800" b="1" i="1" dirty="0" smtClean="0"/>
              <a:t> </a:t>
            </a:r>
            <a:r>
              <a:rPr lang="en-US" sz="2800" b="1" i="1" dirty="0" err="1"/>
              <a:t>chuyển</a:t>
            </a:r>
            <a:r>
              <a:rPr lang="en-US" sz="2800" b="1" i="1" dirty="0"/>
              <a:t> </a:t>
            </a:r>
            <a:r>
              <a:rPr lang="en-US" sz="2800" b="1" i="1" dirty="0" err="1"/>
              <a:t>hóa</a:t>
            </a:r>
            <a:r>
              <a:rPr lang="en-US" sz="2800" b="1" i="1" dirty="0"/>
              <a:t> </a:t>
            </a:r>
            <a:r>
              <a:rPr lang="en-US" sz="2800" b="1" i="1" dirty="0" err="1"/>
              <a:t>năng</a:t>
            </a:r>
            <a:r>
              <a:rPr lang="en-US" sz="2800" b="1" i="1" dirty="0"/>
              <a:t> </a:t>
            </a:r>
            <a:r>
              <a:rPr lang="en-US" sz="2800" b="1" i="1" dirty="0" err="1"/>
              <a:t>lượng</a:t>
            </a:r>
            <a:r>
              <a:rPr lang="en-US" sz="2800" b="1" i="1" dirty="0"/>
              <a:t> </a:t>
            </a:r>
            <a:r>
              <a:rPr lang="en-US" sz="2800" b="1" i="1" dirty="0" err="1" smtClean="0"/>
              <a:t>trong</a:t>
            </a:r>
            <a:r>
              <a:rPr lang="en-US" sz="2800" b="1" i="1" dirty="0" smtClean="0"/>
              <a:t> </a:t>
            </a:r>
            <a:r>
              <a:rPr lang="en-US" sz="2800" b="1" i="1" dirty="0" err="1"/>
              <a:t>quang</a:t>
            </a:r>
            <a:r>
              <a:rPr lang="en-US" sz="2800" b="1" i="1" dirty="0"/>
              <a:t> </a:t>
            </a:r>
            <a:r>
              <a:rPr lang="en-US" sz="2800" b="1" i="1" dirty="0" err="1"/>
              <a:t>hợp</a:t>
            </a:r>
            <a:endParaRPr lang="en-US" sz="2800" b="1" i="1" dirty="0"/>
          </a:p>
        </p:txBody>
      </p:sp>
      <p:sp>
        <p:nvSpPr>
          <p:cNvPr id="4" name="Oval Callout 3"/>
          <p:cNvSpPr/>
          <p:nvPr/>
        </p:nvSpPr>
        <p:spPr>
          <a:xfrm>
            <a:off x="8365402" y="36214"/>
            <a:ext cx="3449372" cy="309777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Trao</a:t>
            </a:r>
            <a:r>
              <a:rPr lang="en-US" sz="2400" b="1" dirty="0"/>
              <a:t> </a:t>
            </a:r>
            <a:r>
              <a:rPr lang="en-US" sz="2400" b="1" dirty="0" err="1"/>
              <a:t>đổi</a:t>
            </a:r>
            <a:r>
              <a:rPr lang="en-US" sz="2400" b="1" dirty="0"/>
              <a:t> </a:t>
            </a:r>
            <a:r>
              <a:rPr lang="en-US" sz="2400" b="1" dirty="0" err="1"/>
              <a:t>chất</a:t>
            </a:r>
            <a:r>
              <a:rPr lang="en-US" sz="2400" b="1" dirty="0"/>
              <a:t> </a:t>
            </a:r>
            <a:r>
              <a:rPr lang="en-US" sz="2400" b="1" dirty="0" err="1"/>
              <a:t>và</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năng</a:t>
            </a:r>
            <a:r>
              <a:rPr lang="en-US" sz="2400" b="1" dirty="0"/>
              <a:t> </a:t>
            </a:r>
            <a:r>
              <a:rPr lang="en-US" sz="2400" b="1" dirty="0" err="1"/>
              <a:t>lượng</a:t>
            </a:r>
            <a:r>
              <a:rPr lang="en-US" sz="2400" b="1" dirty="0"/>
              <a:t> </a:t>
            </a:r>
            <a:r>
              <a:rPr lang="en-US" sz="2400" b="1" dirty="0" err="1"/>
              <a:t>trong</a:t>
            </a:r>
            <a:r>
              <a:rPr lang="en-US" sz="2400" b="1" dirty="0"/>
              <a:t> </a:t>
            </a:r>
            <a:r>
              <a:rPr lang="en-US" sz="2400" b="1" dirty="0" err="1"/>
              <a:t>quang</a:t>
            </a:r>
            <a:r>
              <a:rPr lang="en-US" sz="2400" b="1" dirty="0"/>
              <a:t> </a:t>
            </a:r>
            <a:r>
              <a:rPr lang="en-US" sz="2400" b="1" dirty="0" err="1"/>
              <a:t>hợp</a:t>
            </a:r>
            <a:r>
              <a:rPr lang="en-US" sz="2400" b="1" dirty="0"/>
              <a:t> </a:t>
            </a:r>
            <a:r>
              <a:rPr lang="en-US" sz="2400" b="1" dirty="0" err="1"/>
              <a:t>có</a:t>
            </a:r>
            <a:r>
              <a:rPr lang="en-US" sz="2400" b="1" dirty="0"/>
              <a:t> </a:t>
            </a:r>
            <a:r>
              <a:rPr lang="en-US" sz="2400" b="1" dirty="0" err="1"/>
              <a:t>mối</a:t>
            </a:r>
            <a:r>
              <a:rPr lang="en-US" sz="2400" b="1" dirty="0"/>
              <a:t> </a:t>
            </a:r>
            <a:r>
              <a:rPr lang="en-US" sz="2400" b="1" dirty="0" err="1" smtClean="0"/>
              <a:t>quan</a:t>
            </a:r>
            <a:r>
              <a:rPr lang="en-US" sz="2400" b="1" dirty="0" smtClean="0"/>
              <a:t> </a:t>
            </a:r>
            <a:r>
              <a:rPr lang="en-US" sz="2400" b="1" dirty="0" err="1" smtClean="0"/>
              <a:t>hệ</a:t>
            </a:r>
            <a:r>
              <a:rPr lang="en-US" sz="2400" b="1" dirty="0" smtClean="0"/>
              <a:t> </a:t>
            </a:r>
            <a:r>
              <a:rPr lang="en-US" sz="2400" b="1" dirty="0" err="1" smtClean="0"/>
              <a:t>như</a:t>
            </a:r>
            <a:r>
              <a:rPr lang="en-US" sz="2400" b="1" dirty="0" smtClean="0"/>
              <a:t> </a:t>
            </a:r>
            <a:r>
              <a:rPr lang="en-US" sz="2400" b="1" dirty="0" err="1" smtClean="0"/>
              <a:t>thế</a:t>
            </a:r>
            <a:r>
              <a:rPr lang="en-US" sz="2400" b="1" dirty="0" smtClean="0"/>
              <a:t> </a:t>
            </a:r>
            <a:r>
              <a:rPr lang="en-US" sz="2400" b="1" dirty="0" err="1" smtClean="0"/>
              <a:t>nào</a:t>
            </a:r>
            <a:r>
              <a:rPr lang="en-US" sz="2400" b="1" dirty="0" smtClean="0"/>
              <a:t>?</a:t>
            </a:r>
            <a:endParaRPr lang="en-US" sz="2400" dirty="0"/>
          </a:p>
        </p:txBody>
      </p:sp>
      <p:sp>
        <p:nvSpPr>
          <p:cNvPr id="5" name="Rounded Rectangle 4"/>
          <p:cNvSpPr/>
          <p:nvPr/>
        </p:nvSpPr>
        <p:spPr>
          <a:xfrm>
            <a:off x="7076791" y="3652229"/>
            <a:ext cx="5115209" cy="31143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quang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luôn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sự</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trao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đổi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chuyển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hóa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đồng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tích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lũy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phân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đã</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để</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phóng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hoạt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cây</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6844420" y="3593381"/>
            <a:ext cx="5386812" cy="32320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Trao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chuyển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gắn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nhau</a:t>
            </a:r>
            <a:r>
              <a:rPr lang="en-US" sz="24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smtClean="0">
                <a:solidFill>
                  <a:srgbClr val="1552D1"/>
                </a:solidFill>
              </a:rPr>
              <a:t>hệ</a:t>
            </a:r>
            <a:r>
              <a:rPr lang="en-US" sz="3200" b="1" dirty="0" smtClean="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5" name="TextBox 4"/>
          <p:cNvSpPr txBox="1"/>
          <p:nvPr/>
        </p:nvSpPr>
        <p:spPr>
          <a:xfrm>
            <a:off x="1959429" y="2024743"/>
            <a:ext cx="5663681" cy="1931437"/>
          </a:xfrm>
          <a:prstGeom prst="rect">
            <a:avLst/>
          </a:prstGeom>
          <a:noFill/>
        </p:spPr>
        <p:txBody>
          <a:bodyPr wrap="square" rtlCol="0">
            <a:spAutoFit/>
          </a:bodyPr>
          <a:lstStyle/>
          <a:p>
            <a:endParaRPr lang="en-US" dirty="0"/>
          </a:p>
        </p:txBody>
      </p:sp>
      <p:sp>
        <p:nvSpPr>
          <p:cNvPr id="7" name="TextBox 6"/>
          <p:cNvSpPr txBox="1"/>
          <p:nvPr/>
        </p:nvSpPr>
        <p:spPr>
          <a:xfrm>
            <a:off x="483870" y="1576873"/>
            <a:ext cx="10712865" cy="1815882"/>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Trao</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chặt</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chẽ</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6" name="Text Box 4"/>
          <p:cNvSpPr txBox="1"/>
          <p:nvPr/>
        </p:nvSpPr>
        <p:spPr>
          <a:xfrm>
            <a:off x="385445" y="3719708"/>
            <a:ext cx="3897630" cy="1077218"/>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smtClean="0"/>
              <a:t>Nước</a:t>
            </a:r>
            <a:endParaRPr lang="en-US" sz="3200" b="1" dirty="0" smtClean="0"/>
          </a:p>
          <a:p>
            <a:r>
              <a:rPr lang="en-US" sz="3200" b="1" dirty="0" smtClean="0"/>
              <a:t>(</a:t>
            </a:r>
            <a:r>
              <a:rPr lang="en-US" sz="3200" b="1" dirty="0" err="1" smtClean="0"/>
              <a:t>Các</a:t>
            </a:r>
            <a:r>
              <a:rPr lang="en-US" sz="3200" b="1" dirty="0" smtClean="0"/>
              <a:t> </a:t>
            </a:r>
            <a:r>
              <a:rPr lang="en-US" sz="3200" b="1" dirty="0" err="1" smtClean="0"/>
              <a:t>chất</a:t>
            </a:r>
            <a:r>
              <a:rPr lang="en-US" sz="3200" b="1" dirty="0" smtClean="0"/>
              <a:t> </a:t>
            </a:r>
            <a:r>
              <a:rPr lang="en-US" sz="3200" b="1" dirty="0" err="1" smtClean="0"/>
              <a:t>vô</a:t>
            </a:r>
            <a:r>
              <a:rPr lang="en-US" sz="3200" b="1" dirty="0" smtClean="0"/>
              <a:t> </a:t>
            </a:r>
            <a:r>
              <a:rPr lang="en-US" sz="3200" b="1" dirty="0" err="1" smtClean="0"/>
              <a:t>cơ</a:t>
            </a:r>
            <a:r>
              <a:rPr lang="en-US" sz="3200" b="1" dirty="0" smtClean="0"/>
              <a:t>)</a:t>
            </a:r>
            <a:endParaRPr lang="en-US" sz="3200" b="1" dirty="0"/>
          </a:p>
        </p:txBody>
      </p:sp>
      <p:cxnSp>
        <p:nvCxnSpPr>
          <p:cNvPr id="8" name="Straight Arrow Connector 7"/>
          <p:cNvCxnSpPr/>
          <p:nvPr/>
        </p:nvCxnSpPr>
        <p:spPr>
          <a:xfrm flipV="1">
            <a:off x="4343613" y="4023873"/>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9" name="Text Box 10"/>
          <p:cNvSpPr txBox="1"/>
          <p:nvPr/>
        </p:nvSpPr>
        <p:spPr>
          <a:xfrm>
            <a:off x="4439882" y="3426922"/>
            <a:ext cx="2834354" cy="1077218"/>
          </a:xfrm>
          <a:prstGeom prst="rect">
            <a:avLst/>
          </a:prstGeom>
          <a:noFill/>
        </p:spPr>
        <p:txBody>
          <a:bodyPr wrap="square" rtlCol="0">
            <a:spAutoFit/>
          </a:bodyPr>
          <a:lstStyle/>
          <a:p>
            <a:r>
              <a:rPr lang="en-US" sz="3200" b="1" i="1" dirty="0" smtClean="0">
                <a:solidFill>
                  <a:srgbClr val="FF0000"/>
                </a:solidFill>
              </a:rPr>
              <a:t>As </a:t>
            </a:r>
            <a:r>
              <a:rPr lang="en-US" sz="3200" b="1" i="1" dirty="0" err="1" smtClean="0">
                <a:solidFill>
                  <a:srgbClr val="FF0000"/>
                </a:solidFill>
              </a:rPr>
              <a:t>mặt</a:t>
            </a:r>
            <a:r>
              <a:rPr lang="en-US" sz="3200" b="1" i="1" dirty="0" smtClean="0">
                <a:solidFill>
                  <a:srgbClr val="FF0000"/>
                </a:solidFill>
              </a:rPr>
              <a:t> </a:t>
            </a:r>
            <a:r>
              <a:rPr lang="en-US" sz="3200" b="1" i="1" dirty="0" err="1" smtClean="0">
                <a:solidFill>
                  <a:srgbClr val="FF0000"/>
                </a:solidFill>
              </a:rPr>
              <a:t>trời</a:t>
            </a:r>
            <a:endParaRPr lang="en-US" sz="3200" b="1" i="1" dirty="0" smtClean="0">
              <a:solidFill>
                <a:srgbClr val="FF0000"/>
              </a:solidFill>
            </a:endParaRPr>
          </a:p>
          <a:p>
            <a:r>
              <a:rPr lang="en-US" sz="3200" b="1" i="1" dirty="0" smtClean="0">
                <a:solidFill>
                  <a:srgbClr val="FF0000"/>
                </a:solidFill>
              </a:rPr>
              <a:t>(</a:t>
            </a:r>
            <a:r>
              <a:rPr lang="en-US" sz="3200" b="1" i="1" dirty="0" err="1" smtClean="0">
                <a:solidFill>
                  <a:srgbClr val="FF0000"/>
                </a:solidFill>
              </a:rPr>
              <a:t>Quang</a:t>
            </a:r>
            <a:r>
              <a:rPr lang="en-US" sz="3200" b="1" i="1" dirty="0" smtClean="0">
                <a:solidFill>
                  <a:srgbClr val="FF0000"/>
                </a:solidFill>
              </a:rPr>
              <a:t> </a:t>
            </a:r>
            <a:r>
              <a:rPr lang="en-US" sz="3200" b="1" i="1" dirty="0" err="1" smtClean="0">
                <a:solidFill>
                  <a:srgbClr val="FF0000"/>
                </a:solidFill>
              </a:rPr>
              <a:t>năng</a:t>
            </a:r>
            <a:r>
              <a:rPr lang="en-US" sz="3200" b="1" i="1" dirty="0" smtClean="0">
                <a:solidFill>
                  <a:srgbClr val="FF0000"/>
                </a:solidFill>
              </a:rPr>
              <a:t>)</a:t>
            </a:r>
            <a:endParaRPr lang="en-US" sz="3200" b="1" i="1" dirty="0">
              <a:solidFill>
                <a:srgbClr val="FF0000"/>
              </a:solidFill>
            </a:endParaRPr>
          </a:p>
        </p:txBody>
      </p:sp>
      <p:sp>
        <p:nvSpPr>
          <p:cNvPr id="11" name="Text Box 12"/>
          <p:cNvSpPr txBox="1"/>
          <p:nvPr/>
        </p:nvSpPr>
        <p:spPr>
          <a:xfrm>
            <a:off x="7442200" y="3718498"/>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 </a:t>
            </a:r>
            <a:r>
              <a:rPr lang="en-US" sz="3200" b="1" dirty="0" err="1" smtClean="0"/>
              <a:t>Oxigen</a:t>
            </a:r>
            <a:endParaRPr lang="en-US" sz="3200" b="1" dirty="0" smtClean="0"/>
          </a:p>
          <a:p>
            <a:r>
              <a:rPr lang="en-US" sz="3200" b="1" dirty="0" smtClean="0"/>
              <a:t>( </a:t>
            </a:r>
            <a:r>
              <a:rPr lang="en-US" sz="3200" b="1" dirty="0" err="1" smtClean="0"/>
              <a:t>Hóa</a:t>
            </a:r>
            <a:r>
              <a:rPr lang="en-US" sz="3200" b="1" dirty="0" smtClean="0"/>
              <a:t> </a:t>
            </a:r>
            <a:r>
              <a:rPr lang="en-US" sz="3200" b="1" dirty="0" err="1" smtClean="0"/>
              <a:t>năng</a:t>
            </a:r>
            <a:r>
              <a:rPr lang="en-US" sz="3200" b="1" dirty="0" smtClean="0"/>
              <a:t> )</a:t>
            </a:r>
          </a:p>
        </p:txBody>
      </p:sp>
      <p:cxnSp>
        <p:nvCxnSpPr>
          <p:cNvPr id="16" name="Straight Arrow Connector 15"/>
          <p:cNvCxnSpPr/>
          <p:nvPr/>
        </p:nvCxnSpPr>
        <p:spPr>
          <a:xfrm>
            <a:off x="4323600" y="5811140"/>
            <a:ext cx="467669" cy="25638"/>
          </a:xfrm>
          <a:prstGeom prst="straightConnector1">
            <a:avLst/>
          </a:prstGeom>
          <a:ln w="31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18845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1"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6" grpId="1"/>
      <p:bldP spid="9" grpId="0"/>
      <p:bldP spid="9"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3814" y="0"/>
            <a:ext cx="5072668" cy="6716994"/>
          </a:xfrm>
          <a:prstGeom prst="rect">
            <a:avLst/>
          </a:prstGeom>
          <a:solidFill>
            <a:schemeClr val="bg1"/>
          </a:solidFill>
        </p:spPr>
      </p:pic>
      <p:sp>
        <p:nvSpPr>
          <p:cNvPr id="5" name="TextBox 4"/>
          <p:cNvSpPr txBox="1"/>
          <p:nvPr/>
        </p:nvSpPr>
        <p:spPr>
          <a:xfrm>
            <a:off x="7347816" y="5885997"/>
            <a:ext cx="4156390"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9" name="TextBox 8"/>
          <p:cNvSpPr txBox="1"/>
          <p:nvPr/>
        </p:nvSpPr>
        <p:spPr>
          <a:xfrm>
            <a:off x="8038887" y="2558022"/>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270621" y="1461824"/>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7124117" y="4105794"/>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7053814" y="520890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10571148" y="3093444"/>
            <a:ext cx="1401510"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graphicFrame>
        <p:nvGraphicFramePr>
          <p:cNvPr id="13" name="Table 12"/>
          <p:cNvGraphicFramePr>
            <a:graphicFrameLocks noGrp="1"/>
          </p:cNvGraphicFramePr>
          <p:nvPr>
            <p:extLst>
              <p:ext uri="{D42A27DB-BD31-4B8C-83A1-F6EECF244321}">
                <p14:modId xmlns="" xmlns:p14="http://schemas.microsoft.com/office/powerpoint/2010/main" val="2861912356"/>
              </p:ext>
            </p:extLst>
          </p:nvPr>
        </p:nvGraphicFramePr>
        <p:xfrm>
          <a:off x="179661" y="1455141"/>
          <a:ext cx="6434784" cy="5303520"/>
        </p:xfrm>
        <a:graphic>
          <a:graphicData uri="http://schemas.openxmlformats.org/drawingml/2006/table">
            <a:tbl>
              <a:tblPr firstRow="1" bandRow="1">
                <a:tableStyleId>{5C22544A-7EE6-4342-B048-85BDC9FD1C3A}</a:tableStyleId>
              </a:tblPr>
              <a:tblGrid>
                <a:gridCol w="3217392"/>
                <a:gridCol w="3217392"/>
              </a:tblGrid>
              <a:tr h="75788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2834454">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16" name="TextBox 15"/>
          <p:cNvSpPr txBox="1"/>
          <p:nvPr/>
        </p:nvSpPr>
        <p:spPr>
          <a:xfrm>
            <a:off x="87431" y="624144"/>
            <a:ext cx="6761284" cy="461665"/>
          </a:xfrm>
          <a:prstGeom prst="rect">
            <a:avLst/>
          </a:prstGeom>
          <a:solidFill>
            <a:schemeClr val="accent4"/>
          </a:solid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Cá nhân hoàn thành phiếu học tập  sau trong 2 phút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830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606182" y="2580830"/>
            <a:ext cx="2290273" cy="9229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QUANG HỢP</a:t>
            </a:r>
            <a:endParaRPr lang="en-US" sz="3200" b="1" dirty="0">
              <a:solidFill>
                <a:srgbClr val="FF0000"/>
              </a:solidFill>
            </a:endParaRPr>
          </a:p>
        </p:txBody>
      </p:sp>
      <p:sp>
        <p:nvSpPr>
          <p:cNvPr id="3" name="Rectangle 2"/>
          <p:cNvSpPr/>
          <p:nvPr/>
        </p:nvSpPr>
        <p:spPr>
          <a:xfrm>
            <a:off x="5595003" y="5098991"/>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Ý </a:t>
            </a:r>
            <a:r>
              <a:rPr lang="en-US" dirty="0" err="1" smtClean="0">
                <a:solidFill>
                  <a:srgbClr val="002060"/>
                </a:solidFill>
              </a:rPr>
              <a:t>nghĩa</a:t>
            </a:r>
            <a:endParaRPr lang="en-US" dirty="0">
              <a:solidFill>
                <a:srgbClr val="002060"/>
              </a:solidFill>
            </a:endParaRPr>
          </a:p>
          <a:p>
            <a:pPr algn="ctr"/>
            <a:endParaRPr lang="en-US" dirty="0">
              <a:solidFill>
                <a:srgbClr val="002060"/>
              </a:solidFill>
            </a:endParaRPr>
          </a:p>
        </p:txBody>
      </p:sp>
      <p:sp>
        <p:nvSpPr>
          <p:cNvPr id="4" name="Rectangle 3"/>
          <p:cNvSpPr/>
          <p:nvPr/>
        </p:nvSpPr>
        <p:spPr>
          <a:xfrm>
            <a:off x="5276317" y="1150833"/>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r>
              <a:rPr lang="en-US" dirty="0" err="1" smtClean="0">
                <a:solidFill>
                  <a:srgbClr val="002060"/>
                </a:solidFill>
              </a:rPr>
              <a:t>Khái</a:t>
            </a:r>
            <a:r>
              <a:rPr lang="en-US" dirty="0" smtClean="0">
                <a:solidFill>
                  <a:srgbClr val="002060"/>
                </a:solidFill>
              </a:rPr>
              <a:t> </a:t>
            </a:r>
            <a:r>
              <a:rPr lang="en-US" dirty="0" err="1" smtClean="0">
                <a:solidFill>
                  <a:srgbClr val="002060"/>
                </a:solidFill>
              </a:rPr>
              <a:t>niệm</a:t>
            </a:r>
            <a:endParaRPr lang="en-US" dirty="0">
              <a:solidFill>
                <a:srgbClr val="002060"/>
              </a:solidFill>
            </a:endParaRPr>
          </a:p>
          <a:p>
            <a:pPr algn="ctr"/>
            <a:endParaRPr lang="en-US" dirty="0">
              <a:solidFill>
                <a:srgbClr val="002060"/>
              </a:solidFill>
            </a:endParaRPr>
          </a:p>
        </p:txBody>
      </p:sp>
      <p:sp>
        <p:nvSpPr>
          <p:cNvPr id="5" name="Rectangle 4"/>
          <p:cNvSpPr/>
          <p:nvPr/>
        </p:nvSpPr>
        <p:spPr>
          <a:xfrm>
            <a:off x="7540241" y="1389467"/>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a:p>
            <a:pPr algn="ctr"/>
            <a:endParaRPr lang="en-US" dirty="0">
              <a:solidFill>
                <a:srgbClr val="002060"/>
              </a:solidFill>
            </a:endParaRPr>
          </a:p>
        </p:txBody>
      </p:sp>
      <p:sp>
        <p:nvSpPr>
          <p:cNvPr id="6" name="Rectangle 5"/>
          <p:cNvSpPr/>
          <p:nvPr/>
        </p:nvSpPr>
        <p:spPr>
          <a:xfrm>
            <a:off x="7533118" y="2786640"/>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Chất</a:t>
            </a:r>
            <a:r>
              <a:rPr lang="en-US" dirty="0" smtClean="0">
                <a:solidFill>
                  <a:srgbClr val="002060"/>
                </a:solidFill>
              </a:rPr>
              <a:t> </a:t>
            </a:r>
            <a:r>
              <a:rPr lang="en-US" dirty="0" err="1" smtClean="0">
                <a:solidFill>
                  <a:srgbClr val="002060"/>
                </a:solidFill>
              </a:rPr>
              <a:t>tham</a:t>
            </a:r>
            <a:r>
              <a:rPr lang="en-US" dirty="0" smtClean="0">
                <a:solidFill>
                  <a:srgbClr val="002060"/>
                </a:solidFill>
              </a:rPr>
              <a:t> </a:t>
            </a:r>
            <a:r>
              <a:rPr lang="en-US" dirty="0" err="1" smtClean="0">
                <a:solidFill>
                  <a:srgbClr val="002060"/>
                </a:solidFill>
              </a:rPr>
              <a:t>gia</a:t>
            </a:r>
            <a:endParaRPr lang="en-US" dirty="0" smtClean="0">
              <a:solidFill>
                <a:srgbClr val="002060"/>
              </a:solidFill>
            </a:endParaRPr>
          </a:p>
        </p:txBody>
      </p:sp>
      <p:sp>
        <p:nvSpPr>
          <p:cNvPr id="7" name="Rectangle 6"/>
          <p:cNvSpPr/>
          <p:nvPr/>
        </p:nvSpPr>
        <p:spPr>
          <a:xfrm>
            <a:off x="7378582" y="3906852"/>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Sản</a:t>
            </a:r>
            <a:r>
              <a:rPr lang="en-US" dirty="0" smtClean="0">
                <a:solidFill>
                  <a:srgbClr val="002060"/>
                </a:solidFill>
              </a:rPr>
              <a:t> </a:t>
            </a:r>
            <a:r>
              <a:rPr lang="en-US" dirty="0" err="1" smtClean="0">
                <a:solidFill>
                  <a:srgbClr val="002060"/>
                </a:solidFill>
              </a:rPr>
              <a:t>phẩm</a:t>
            </a:r>
            <a:endParaRPr lang="en-US" dirty="0">
              <a:solidFill>
                <a:srgbClr val="002060"/>
              </a:solidFill>
            </a:endParaRPr>
          </a:p>
          <a:p>
            <a:pPr algn="ctr"/>
            <a:endParaRPr lang="en-US" dirty="0">
              <a:solidFill>
                <a:srgbClr val="002060"/>
              </a:solidFill>
            </a:endParaRPr>
          </a:p>
        </p:txBody>
      </p:sp>
      <p:sp>
        <p:nvSpPr>
          <p:cNvPr id="8" name="Rectangle 7"/>
          <p:cNvSpPr/>
          <p:nvPr/>
        </p:nvSpPr>
        <p:spPr>
          <a:xfrm>
            <a:off x="2351518" y="3838486"/>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TĐC </a:t>
            </a:r>
            <a:r>
              <a:rPr lang="en-US" dirty="0" err="1" smtClean="0">
                <a:solidFill>
                  <a:srgbClr val="002060"/>
                </a:solidFill>
              </a:rPr>
              <a:t>và</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hóa</a:t>
            </a:r>
            <a:endParaRPr lang="en-US" dirty="0">
              <a:solidFill>
                <a:srgbClr val="002060"/>
              </a:solidFill>
            </a:endParaRPr>
          </a:p>
        </p:txBody>
      </p:sp>
      <p:sp>
        <p:nvSpPr>
          <p:cNvPr id="9" name="Rectangle 8"/>
          <p:cNvSpPr/>
          <p:nvPr/>
        </p:nvSpPr>
        <p:spPr>
          <a:xfrm>
            <a:off x="2264636" y="1608034"/>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Vai</a:t>
            </a:r>
            <a:r>
              <a:rPr lang="en-US" dirty="0" smtClean="0">
                <a:solidFill>
                  <a:srgbClr val="002060"/>
                </a:solidFill>
              </a:rPr>
              <a:t> </a:t>
            </a:r>
            <a:r>
              <a:rPr lang="en-US" dirty="0" err="1" smtClean="0">
                <a:solidFill>
                  <a:srgbClr val="002060"/>
                </a:solidFill>
              </a:rPr>
              <a:t>trò</a:t>
            </a:r>
            <a:r>
              <a:rPr lang="en-US" dirty="0" smtClean="0">
                <a:solidFill>
                  <a:srgbClr val="002060"/>
                </a:solidFill>
              </a:rPr>
              <a:t> </a:t>
            </a:r>
            <a:r>
              <a:rPr lang="en-US" dirty="0" err="1" smtClean="0">
                <a:solidFill>
                  <a:srgbClr val="002060"/>
                </a:solidFill>
              </a:rPr>
              <a:t>của</a:t>
            </a:r>
            <a:r>
              <a:rPr lang="en-US" dirty="0" smtClean="0">
                <a:solidFill>
                  <a:srgbClr val="002060"/>
                </a:solidFill>
              </a:rPr>
              <a:t> </a:t>
            </a:r>
            <a:r>
              <a:rPr lang="en-US" dirty="0" err="1" smtClean="0">
                <a:solidFill>
                  <a:srgbClr val="002060"/>
                </a:solidFill>
              </a:rPr>
              <a:t>lá</a:t>
            </a:r>
            <a:endParaRPr lang="en-US" dirty="0">
              <a:solidFill>
                <a:srgbClr val="002060"/>
              </a:solidFill>
            </a:endParaRPr>
          </a:p>
        </p:txBody>
      </p:sp>
      <p:cxnSp>
        <p:nvCxnSpPr>
          <p:cNvPr id="12" name="Straight Arrow Connector 11"/>
          <p:cNvCxnSpPr/>
          <p:nvPr/>
        </p:nvCxnSpPr>
        <p:spPr>
          <a:xfrm flipV="1">
            <a:off x="6024074" y="1783222"/>
            <a:ext cx="231447" cy="797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771831" y="2063805"/>
            <a:ext cx="765559" cy="7228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96455" y="3161944"/>
            <a:ext cx="581115" cy="1965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5"/>
            <a:endCxn id="7" idx="1"/>
          </p:cNvCxnSpPr>
          <p:nvPr/>
        </p:nvCxnSpPr>
        <p:spPr>
          <a:xfrm>
            <a:off x="6561052" y="3368613"/>
            <a:ext cx="817530" cy="854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59115" y="3589234"/>
            <a:ext cx="380682" cy="1364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19615" y="2226534"/>
            <a:ext cx="854935" cy="560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 idx="3"/>
          </p:cNvCxnSpPr>
          <p:nvPr/>
        </p:nvCxnSpPr>
        <p:spPr>
          <a:xfrm flipH="1">
            <a:off x="3914687" y="3368613"/>
            <a:ext cx="1026898" cy="6165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076628" y="4470875"/>
            <a:ext cx="632388" cy="4828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565845" y="4993591"/>
            <a:ext cx="871138" cy="10397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p:txBody>
      </p:sp>
      <p:sp>
        <p:nvSpPr>
          <p:cNvPr id="30" name="Oval 29"/>
          <p:cNvSpPr/>
          <p:nvPr/>
        </p:nvSpPr>
        <p:spPr>
          <a:xfrm>
            <a:off x="3132907" y="4845465"/>
            <a:ext cx="1008404" cy="9279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Mối</a:t>
            </a:r>
            <a:r>
              <a:rPr lang="en-US" dirty="0" smtClean="0">
                <a:solidFill>
                  <a:srgbClr val="002060"/>
                </a:solidFill>
              </a:rPr>
              <a:t> </a:t>
            </a:r>
            <a:r>
              <a:rPr lang="en-US" dirty="0" err="1" smtClean="0">
                <a:solidFill>
                  <a:srgbClr val="002060"/>
                </a:solidFill>
              </a:rPr>
              <a:t>quan</a:t>
            </a:r>
            <a:r>
              <a:rPr lang="en-US" dirty="0" smtClean="0">
                <a:solidFill>
                  <a:srgbClr val="002060"/>
                </a:solidFill>
              </a:rPr>
              <a:t> </a:t>
            </a:r>
            <a:r>
              <a:rPr lang="en-US" dirty="0" err="1" smtClean="0">
                <a:solidFill>
                  <a:srgbClr val="002060"/>
                </a:solidFill>
              </a:rPr>
              <a:t>hệ</a:t>
            </a:r>
            <a:endParaRPr lang="en-US" dirty="0">
              <a:solidFill>
                <a:srgbClr val="002060"/>
              </a:solidFill>
            </a:endParaRPr>
          </a:p>
        </p:txBody>
      </p:sp>
      <p:cxnSp>
        <p:nvCxnSpPr>
          <p:cNvPr id="32" name="Straight Arrow Connector 31"/>
          <p:cNvCxnSpPr/>
          <p:nvPr/>
        </p:nvCxnSpPr>
        <p:spPr>
          <a:xfrm>
            <a:off x="3341405" y="4470875"/>
            <a:ext cx="328600" cy="3745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205242" y="84645"/>
            <a:ext cx="2691214" cy="584775"/>
          </a:xfrm>
          <a:prstGeom prst="rect">
            <a:avLst/>
          </a:prstGeom>
          <a:solidFill>
            <a:schemeClr val="accent4">
              <a:lumMod val="20000"/>
              <a:lumOff val="80000"/>
            </a:schemeClr>
          </a:solidFill>
        </p:spPr>
        <p:txBody>
          <a:bodyPr wrap="square" rtlCol="0">
            <a:spAutoFit/>
          </a:bodyPr>
          <a:lstStyle/>
          <a:p>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Luyện</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tập</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70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2000"/>
                                        <p:tgtEl>
                                          <p:spTgt spid="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randombar(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circle(in)">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29"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2260" y="194310"/>
            <a:ext cx="11588115" cy="6470015"/>
          </a:xfrm>
          <a:prstGeom prst="rect">
            <a:avLst/>
          </a:prstGeom>
          <a:noFill/>
        </p:spPr>
        <p:txBody>
          <a:bodyPr wrap="square" rtlCol="0" anchor="t">
            <a:spAutoFit/>
          </a:bodyPr>
          <a:lstStyle/>
          <a:p>
            <a:pPr algn="ctr"/>
            <a:r>
              <a:rPr lang="en-US" sz="3200" b="1" dirty="0">
                <a:solidFill>
                  <a:srgbClr val="FF0000"/>
                </a:solidFill>
              </a:rPr>
              <a:t>GHI NHỚ</a:t>
            </a:r>
          </a:p>
          <a:p>
            <a:pPr algn="just"/>
            <a:r>
              <a:rPr lang="en-US" sz="3200" b="1" dirty="0"/>
              <a:t>1. </a:t>
            </a:r>
            <a:r>
              <a:rPr lang="en-US" sz="3200" b="1" dirty="0" err="1"/>
              <a:t>Lá</a:t>
            </a:r>
            <a:r>
              <a:rPr lang="en-US" sz="3200" b="1" dirty="0"/>
              <a:t> </a:t>
            </a:r>
            <a:r>
              <a:rPr lang="en-US" sz="3200" b="1" dirty="0" err="1"/>
              <a:t>là</a:t>
            </a:r>
            <a:r>
              <a:rPr lang="en-US" sz="3200" b="1" dirty="0"/>
              <a:t> </a:t>
            </a:r>
            <a:r>
              <a:rPr lang="en-US" sz="3200" b="1" dirty="0" err="1"/>
              <a:t>cơ</a:t>
            </a:r>
            <a:r>
              <a:rPr lang="en-US" sz="3200" b="1" dirty="0"/>
              <a:t> </a:t>
            </a:r>
            <a:r>
              <a:rPr lang="en-US" sz="3200" b="1" dirty="0" err="1"/>
              <a:t>quan</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của</a:t>
            </a:r>
            <a:r>
              <a:rPr lang="en-US" sz="3200" b="1" dirty="0"/>
              <a:t> </a:t>
            </a:r>
            <a:r>
              <a:rPr lang="en-US" sz="3200" b="1" dirty="0" err="1"/>
              <a:t>cây</a:t>
            </a:r>
            <a:r>
              <a:rPr lang="en-US" sz="3200" b="1" dirty="0"/>
              <a:t> </a:t>
            </a:r>
            <a:r>
              <a:rPr lang="en-US" sz="3200" b="1" dirty="0" err="1"/>
              <a:t>xanh</a:t>
            </a:r>
            <a:r>
              <a:rPr lang="en-US" sz="3200" b="1" dirty="0"/>
              <a:t>. </a:t>
            </a:r>
          </a:p>
          <a:p>
            <a:pPr algn="just" fontAlgn="auto">
              <a:lnSpc>
                <a:spcPct val="120000"/>
              </a:lnSpc>
              <a:spcBef>
                <a:spcPts val="600"/>
              </a:spcBef>
            </a:pPr>
            <a:r>
              <a:rPr lang="en-US" sz="3200" b="1" dirty="0"/>
              <a:t>2. </a:t>
            </a:r>
            <a:r>
              <a:rPr lang="en-US" sz="3200" b="1" dirty="0" err="1"/>
              <a:t>Quang</a:t>
            </a:r>
            <a:r>
              <a:rPr lang="en-US" sz="3200" b="1" dirty="0"/>
              <a:t> </a:t>
            </a:r>
            <a:r>
              <a:rPr lang="en-US" sz="3200" b="1" dirty="0" err="1"/>
              <a:t>hợp</a:t>
            </a:r>
            <a:r>
              <a:rPr lang="en-US" sz="3200" b="1" dirty="0"/>
              <a:t> </a:t>
            </a:r>
            <a:r>
              <a:rPr lang="en-US" sz="3200" b="1" dirty="0" err="1"/>
              <a:t>là</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thu</a:t>
            </a:r>
            <a:r>
              <a:rPr lang="en-US" sz="3200" b="1" dirty="0"/>
              <a:t> </a:t>
            </a:r>
            <a:r>
              <a:rPr lang="en-US" sz="3200" b="1" dirty="0" err="1"/>
              <a:t>nhận</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tổng</a:t>
            </a:r>
            <a:r>
              <a:rPr lang="en-US" sz="3200" b="1" dirty="0"/>
              <a:t> </a:t>
            </a:r>
            <a:r>
              <a:rPr lang="en-US" sz="3200" b="1" dirty="0" err="1"/>
              <a:t>hợp</a:t>
            </a:r>
            <a:r>
              <a:rPr lang="en-US" sz="3200" b="1" dirty="0"/>
              <a:t> </a:t>
            </a:r>
            <a:r>
              <a:rPr lang="en-US" sz="3200" b="1" dirty="0" err="1"/>
              <a:t>nên</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a:t>
            </a:r>
            <a:r>
              <a:rPr lang="en-US" sz="3200" b="1" dirty="0" err="1"/>
              <a:t>từ</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vô</a:t>
            </a:r>
            <a:r>
              <a:rPr lang="en-US" sz="3200" b="1" dirty="0"/>
              <a:t> </a:t>
            </a:r>
            <a:r>
              <a:rPr lang="en-US" sz="3200" b="1" dirty="0" err="1"/>
              <a:t>cơ</a:t>
            </a:r>
            <a:r>
              <a:rPr lang="en-US" sz="3200" b="1" dirty="0"/>
              <a:t> </a:t>
            </a:r>
            <a:r>
              <a:rPr lang="en-US" sz="3200" b="1" dirty="0" err="1"/>
              <a:t>như</a:t>
            </a:r>
            <a:r>
              <a:rPr lang="en-US" sz="3200" b="1" dirty="0"/>
              <a:t> </a:t>
            </a:r>
            <a:r>
              <a:rPr lang="en-US" sz="3200" b="1" dirty="0" err="1"/>
              <a:t>nước</a:t>
            </a:r>
            <a:r>
              <a:rPr lang="en-US" sz="3200" b="1" dirty="0"/>
              <a:t>, </a:t>
            </a:r>
            <a:r>
              <a:rPr lang="en-US" sz="3200" b="1" dirty="0" err="1"/>
              <a:t>khí</a:t>
            </a:r>
            <a:r>
              <a:rPr lang="en-US" sz="3200" b="1" dirty="0"/>
              <a:t> carbon dioxide, </a:t>
            </a:r>
            <a:r>
              <a:rPr lang="en-US" sz="3200" b="1" dirty="0" err="1"/>
              <a:t>diễn</a:t>
            </a:r>
            <a:r>
              <a:rPr lang="en-US" sz="3200" b="1" dirty="0"/>
              <a:t> </a:t>
            </a:r>
            <a:r>
              <a:rPr lang="en-US" sz="3200" b="1" dirty="0" err="1"/>
              <a:t>ra</a:t>
            </a:r>
            <a:r>
              <a:rPr lang="en-US" sz="3200" b="1" dirty="0"/>
              <a:t> ở </a:t>
            </a:r>
            <a:r>
              <a:rPr lang="en-US" sz="3200" b="1" dirty="0" err="1"/>
              <a:t>tế</a:t>
            </a:r>
            <a:r>
              <a:rPr lang="en-US" sz="3200" b="1" dirty="0"/>
              <a:t> </a:t>
            </a:r>
            <a:r>
              <a:rPr lang="en-US" sz="3200" b="1" dirty="0" err="1"/>
              <a:t>bào</a:t>
            </a:r>
            <a:r>
              <a:rPr lang="en-US" sz="3200" b="1" dirty="0"/>
              <a:t> </a:t>
            </a:r>
            <a:r>
              <a:rPr lang="en-US" sz="3200" b="1" dirty="0" err="1"/>
              <a:t>có</a:t>
            </a:r>
            <a:r>
              <a:rPr lang="en-US" sz="3200" b="1" dirty="0"/>
              <a:t> </a:t>
            </a:r>
            <a:r>
              <a:rPr lang="en-US" sz="3200" b="1" dirty="0" err="1"/>
              <a:t>chất</a:t>
            </a:r>
            <a:r>
              <a:rPr lang="en-US" sz="3200" b="1" dirty="0"/>
              <a:t> </a:t>
            </a:r>
            <a:r>
              <a:rPr lang="en-US" sz="3200" b="1" dirty="0" err="1"/>
              <a:t>diệp</a:t>
            </a:r>
            <a:r>
              <a:rPr lang="en-US" sz="3200" b="1" dirty="0"/>
              <a:t> </a:t>
            </a:r>
            <a:r>
              <a:rPr lang="en-US" sz="3200" b="1" dirty="0" err="1"/>
              <a:t>lục</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thải</a:t>
            </a:r>
            <a:r>
              <a:rPr lang="en-US" sz="3200" b="1" dirty="0"/>
              <a:t> </a:t>
            </a:r>
            <a:r>
              <a:rPr lang="en-US" sz="3200" b="1" dirty="0" err="1"/>
              <a:t>ra</a:t>
            </a:r>
            <a:r>
              <a:rPr lang="en-US" sz="3200" b="1" dirty="0"/>
              <a:t> </a:t>
            </a:r>
            <a:r>
              <a:rPr lang="en-US" sz="3200" b="1" dirty="0" err="1"/>
              <a:t>khí</a:t>
            </a:r>
            <a:r>
              <a:rPr lang="en-US" sz="3200" b="1" dirty="0"/>
              <a:t> oxygen.</a:t>
            </a:r>
          </a:p>
          <a:p>
            <a:pPr algn="just"/>
            <a:r>
              <a:rPr lang="en-US" sz="3200" b="1" dirty="0"/>
              <a:t>3. </a:t>
            </a:r>
            <a:r>
              <a:rPr lang="en-US" sz="3200" b="1" dirty="0" err="1"/>
              <a:t>Trong</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một</a:t>
            </a:r>
            <a:r>
              <a:rPr lang="en-US" sz="3200" b="1" dirty="0"/>
              <a:t> </a:t>
            </a:r>
            <a:r>
              <a:rPr lang="en-US" sz="3200" b="1" dirty="0" err="1"/>
              <a:t>phần</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được</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thành</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hóa</a:t>
            </a:r>
            <a:r>
              <a:rPr lang="en-US" sz="3200" b="1" dirty="0"/>
              <a:t> </a:t>
            </a:r>
            <a:r>
              <a:rPr lang="en-US" sz="3200" b="1" dirty="0" err="1"/>
              <a:t>học</a:t>
            </a:r>
            <a:r>
              <a:rPr lang="en-US" sz="3200" b="1" dirty="0"/>
              <a:t> </a:t>
            </a:r>
            <a:r>
              <a:rPr lang="en-US" sz="3200" b="1" dirty="0" err="1"/>
              <a:t>tích</a:t>
            </a:r>
            <a:r>
              <a:rPr lang="en-US" sz="3200" b="1" dirty="0"/>
              <a:t> </a:t>
            </a:r>
            <a:r>
              <a:rPr lang="en-US" sz="3200" b="1" dirty="0" err="1"/>
              <a:t>lũy</a:t>
            </a:r>
            <a:r>
              <a:rPr lang="en-US" sz="3200" b="1" dirty="0"/>
              <a:t> </a:t>
            </a:r>
            <a:r>
              <a:rPr lang="en-US" sz="3200" b="1" dirty="0" err="1"/>
              <a:t>trong</a:t>
            </a:r>
            <a:r>
              <a:rPr lang="en-US" sz="3200" b="1" dirty="0"/>
              <a:t> </a:t>
            </a:r>
            <a:r>
              <a:rPr lang="en-US" sz="3200" b="1" dirty="0" err="1"/>
              <a:t>các</a:t>
            </a:r>
            <a:r>
              <a:rPr lang="en-US" sz="3200" b="1" dirty="0"/>
              <a:t> </a:t>
            </a:r>
            <a:r>
              <a:rPr lang="en-US" sz="3200" b="1" dirty="0" err="1"/>
              <a:t>hợp</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ở </a:t>
            </a:r>
            <a:r>
              <a:rPr lang="en-US" sz="3200" b="1" dirty="0" err="1"/>
              <a:t>lá</a:t>
            </a:r>
            <a:r>
              <a:rPr lang="en-US" sz="3200" b="1" dirty="0"/>
              <a:t> </a:t>
            </a:r>
            <a:r>
              <a:rPr lang="en-US" sz="3200" b="1" dirty="0" err="1"/>
              <a:t>cây</a:t>
            </a:r>
            <a:r>
              <a:rPr lang="en-US" sz="3200" b="1" dirty="0"/>
              <a:t>.</a:t>
            </a:r>
          </a:p>
          <a:p>
            <a:pPr algn="just"/>
            <a:r>
              <a:rPr lang="en-US" sz="3200" b="1" dirty="0"/>
              <a:t>4. </a:t>
            </a:r>
            <a:r>
              <a:rPr lang="en-US" sz="3200" b="1" dirty="0" err="1"/>
              <a:t>Trao</a:t>
            </a:r>
            <a:r>
              <a:rPr lang="en-US" sz="3200" b="1" dirty="0"/>
              <a:t> </a:t>
            </a:r>
            <a:r>
              <a:rPr lang="en-US" sz="3200" b="1" dirty="0" err="1"/>
              <a:t>đổi</a:t>
            </a:r>
            <a:r>
              <a:rPr lang="en-US" sz="3200" b="1" dirty="0"/>
              <a:t> </a:t>
            </a:r>
            <a:r>
              <a:rPr lang="en-US" sz="3200" b="1" dirty="0" err="1"/>
              <a:t>chất</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trong</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có</a:t>
            </a:r>
            <a:r>
              <a:rPr lang="en-US" sz="3200" b="1" dirty="0"/>
              <a:t> </a:t>
            </a:r>
            <a:r>
              <a:rPr lang="en-US" sz="3200" b="1" dirty="0" err="1"/>
              <a:t>mối</a:t>
            </a:r>
            <a:r>
              <a:rPr lang="en-US" sz="3200" b="1" dirty="0"/>
              <a:t> </a:t>
            </a:r>
            <a:r>
              <a:rPr lang="en-US" sz="3200" b="1" dirty="0" err="1"/>
              <a:t>quan</a:t>
            </a:r>
            <a:r>
              <a:rPr lang="en-US" sz="3200" b="1" dirty="0"/>
              <a:t> </a:t>
            </a:r>
            <a:r>
              <a:rPr lang="en-US" sz="3200" b="1" dirty="0" err="1"/>
              <a:t>hệ</a:t>
            </a:r>
            <a:r>
              <a:rPr lang="en-US" sz="3200" b="1" dirty="0"/>
              <a:t> </a:t>
            </a:r>
            <a:r>
              <a:rPr lang="en-US" sz="3200" b="1" dirty="0" err="1"/>
              <a:t>chặt</a:t>
            </a:r>
            <a:r>
              <a:rPr lang="en-US" sz="3200" b="1" dirty="0"/>
              <a:t> </a:t>
            </a:r>
            <a:r>
              <a:rPr lang="en-US" sz="3200" b="1" dirty="0" err="1"/>
              <a:t>chẽ</a:t>
            </a:r>
            <a:r>
              <a:rPr lang="en-US" sz="3200" b="1" dirty="0"/>
              <a:t>, </a:t>
            </a:r>
            <a:r>
              <a:rPr lang="en-US" sz="3200" b="1" dirty="0" err="1"/>
              <a:t>hai</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này</a:t>
            </a:r>
            <a:r>
              <a:rPr lang="en-US" sz="3200" b="1" dirty="0"/>
              <a:t> </a:t>
            </a:r>
            <a:r>
              <a:rPr lang="en-US" sz="3200" b="1" dirty="0" err="1"/>
              <a:t>luôn</a:t>
            </a:r>
            <a:r>
              <a:rPr lang="en-US" sz="3200" b="1" dirty="0"/>
              <a:t> </a:t>
            </a:r>
            <a:r>
              <a:rPr lang="en-US" sz="3200" b="1" dirty="0" err="1"/>
              <a:t>diễn</a:t>
            </a:r>
            <a:r>
              <a:rPr lang="en-US" sz="3200" b="1" dirty="0"/>
              <a:t> </a:t>
            </a:r>
            <a:r>
              <a:rPr lang="en-US" sz="3200" b="1" dirty="0" err="1"/>
              <a:t>ra</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gắn</a:t>
            </a:r>
            <a:r>
              <a:rPr lang="en-US" sz="3200" b="1" dirty="0"/>
              <a:t> </a:t>
            </a:r>
            <a:r>
              <a:rPr lang="en-US" sz="3200" b="1" dirty="0" err="1"/>
              <a:t>liền</a:t>
            </a:r>
            <a:r>
              <a:rPr lang="en-US" sz="3200" b="1" dirty="0"/>
              <a:t> </a:t>
            </a:r>
            <a:r>
              <a:rPr lang="en-US" sz="3200" b="1" dirty="0" err="1"/>
              <a:t>với</a:t>
            </a:r>
            <a:r>
              <a:rPr lang="en-US" sz="3200" b="1" dirty="0"/>
              <a:t> </a:t>
            </a:r>
            <a:r>
              <a:rPr lang="en-US" sz="3200" b="1" dirty="0" err="1"/>
              <a:t>nhau</a:t>
            </a:r>
            <a:r>
              <a:rPr lang="en-US" sz="3200" b="1" dirty="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5806" y="743484"/>
            <a:ext cx="3324314" cy="461665"/>
          </a:xfrm>
          <a:prstGeom prst="rect">
            <a:avLst/>
          </a:prstGeom>
          <a:noFill/>
        </p:spPr>
        <p:txBody>
          <a:bodyPr wrap="square" rtlCol="0">
            <a:spAutoFit/>
          </a:bodyPr>
          <a:lstStyle/>
          <a:p>
            <a:r>
              <a:rPr lang="en-US" sz="2400" dirty="0" err="1" smtClean="0"/>
              <a:t>Vận</a:t>
            </a:r>
            <a:r>
              <a:rPr lang="en-US" sz="2400" dirty="0" smtClean="0"/>
              <a:t> </a:t>
            </a:r>
            <a:r>
              <a:rPr lang="en-US" sz="2400" dirty="0" err="1" smtClean="0"/>
              <a:t>dụng</a:t>
            </a:r>
            <a:endParaRPr lang="en-US" sz="2400" dirty="0"/>
          </a:p>
        </p:txBody>
      </p:sp>
      <p:sp>
        <p:nvSpPr>
          <p:cNvPr id="4" name="TextBox 3"/>
          <p:cNvSpPr txBox="1"/>
          <p:nvPr/>
        </p:nvSpPr>
        <p:spPr>
          <a:xfrm>
            <a:off x="521292" y="1871529"/>
            <a:ext cx="9226610" cy="3046988"/>
          </a:xfrm>
          <a:prstGeom prst="rect">
            <a:avLst/>
          </a:prstGeom>
          <a:noFill/>
        </p:spPr>
        <p:txBody>
          <a:bodyPr wrap="square" rtlCol="0">
            <a:spAutoFit/>
          </a:bodyPr>
          <a:lstStyle/>
          <a:p>
            <a:pPr marL="342900" indent="-342900">
              <a:buFontTx/>
              <a:buChar char="-"/>
            </a:pPr>
            <a:r>
              <a:rPr lang="vi-VN" sz="2400" dirty="0" smtClean="0">
                <a:latin typeface="+mj-lt"/>
              </a:rPr>
              <a:t>Trồng </a:t>
            </a:r>
            <a:r>
              <a:rPr lang="vi-VN" sz="2400" dirty="0">
                <a:latin typeface="+mj-lt"/>
              </a:rPr>
              <a:t>2 chậu hoa 10 giờ hoặc hoa dừa cạn: 1 </a:t>
            </a:r>
            <a:r>
              <a:rPr lang="vi-VN" sz="2400" dirty="0" smtClean="0">
                <a:latin typeface="+mj-lt"/>
              </a:rPr>
              <a:t>chậu </a:t>
            </a:r>
            <a:r>
              <a:rPr lang="vi-VN" sz="2400" dirty="0">
                <a:latin typeface="+mj-lt"/>
              </a:rPr>
              <a:t>đặt ở ban công </a:t>
            </a:r>
            <a:r>
              <a:rPr lang="vi-VN" sz="2400" dirty="0" smtClean="0">
                <a:latin typeface="+mj-lt"/>
              </a:rPr>
              <a:t>nơi có </a:t>
            </a:r>
            <a:r>
              <a:rPr lang="vi-VN" sz="2400" dirty="0">
                <a:latin typeface="+mj-lt"/>
              </a:rPr>
              <a:t>nắng và 1 chậu đặt trong nhà</a:t>
            </a:r>
            <a:r>
              <a:rPr lang="vi-VN" sz="2400" dirty="0" smtClean="0">
                <a:latin typeface="+mj-lt"/>
              </a:rPr>
              <a:t>.</a:t>
            </a:r>
            <a:endParaRPr lang="en-US" sz="2400" dirty="0" smtClean="0">
              <a:latin typeface="+mj-lt"/>
            </a:endParaRPr>
          </a:p>
          <a:p>
            <a:pPr marL="342900" indent="-342900">
              <a:buFontTx/>
              <a:buChar char="-"/>
            </a:pPr>
            <a:r>
              <a:rPr lang="de-DE" sz="2400" dirty="0" smtClean="0">
                <a:latin typeface="Times New Roman" panose="02020603050405020304" pitchFamily="18" charset="0"/>
                <a:cs typeface="Times New Roman" panose="02020603050405020304" pitchFamily="18" charset="0"/>
              </a:rPr>
              <a:t>Quan </a:t>
            </a:r>
            <a:r>
              <a:rPr lang="de-DE" sz="2400" dirty="0">
                <a:latin typeface="Times New Roman" panose="02020603050405020304" pitchFamily="18" charset="0"/>
                <a:cs typeface="Times New Roman" panose="02020603050405020304" pitchFamily="18" charset="0"/>
              </a:rPr>
              <a:t>sát sự phát triển của 2 cây và ghi </a:t>
            </a:r>
            <a:r>
              <a:rPr lang="de-DE" sz="2400" dirty="0" smtClean="0">
                <a:latin typeface="Times New Roman" panose="02020603050405020304" pitchFamily="18" charset="0"/>
                <a:cs typeface="Times New Roman" panose="02020603050405020304" pitchFamily="18" charset="0"/>
              </a:rPr>
              <a:t>chép lại sự khác biệt và giải thích nguyên nhân.</a:t>
            </a:r>
          </a:p>
          <a:p>
            <a:pPr marL="342900" indent="-342900">
              <a:buFontTx/>
              <a:buChar char="-"/>
            </a:pPr>
            <a:r>
              <a:rPr lang="de-DE" sz="2400" dirty="0" smtClean="0">
                <a:latin typeface="Times New Roman" panose="02020603050405020304" pitchFamily="18" charset="0"/>
                <a:cs typeface="Times New Roman" panose="02020603050405020304" pitchFamily="18" charset="0"/>
              </a:rPr>
              <a:t>Các nhóm báo cáo kết quả nghiên cứu sau 1 tuần.</a:t>
            </a:r>
          </a:p>
          <a:p>
            <a:pPr marL="342900" indent="-342900">
              <a:buFontTx/>
              <a:buChar char="-"/>
            </a:pPr>
            <a:r>
              <a:rPr lang="de-DE" sz="2400" dirty="0" smtClean="0">
                <a:latin typeface="Times New Roman" panose="02020603050405020304" pitchFamily="18" charset="0"/>
                <a:cs typeface="Times New Roman" panose="02020603050405020304" pitchFamily="18" charset="0"/>
              </a:rPr>
              <a:t>Chuẩn bị bài sau :học và trả lời câu hỏi bài 18</a:t>
            </a:r>
          </a:p>
          <a:p>
            <a:pPr marL="342900" indent="-342900">
              <a:buFontTx/>
              <a:buChar char="-"/>
            </a:pPr>
            <a:r>
              <a:rPr lang="de-DE" sz="2400" smtClean="0">
                <a:latin typeface="Times New Roman" panose="02020603050405020304" pitchFamily="18" charset="0"/>
                <a:cs typeface="Times New Roman" panose="02020603050405020304" pitchFamily="18" charset="0"/>
              </a:rPr>
              <a:t>Đọc kĩ bài 19</a:t>
            </a:r>
            <a:endParaRPr lang="en-US" sz="2400" dirty="0">
              <a:latin typeface="Times New Roman" panose="02020603050405020304" pitchFamily="18" charset="0"/>
              <a:cs typeface="Times New Roman" panose="02020603050405020304" pitchFamily="18" charset="0"/>
            </a:endParaRPr>
          </a:p>
          <a:p>
            <a:r>
              <a:rPr lang="en-US" sz="2400" dirty="0" smtClean="0">
                <a:latin typeface="+mj-lt"/>
              </a:rPr>
              <a:t> </a:t>
            </a:r>
            <a:endParaRPr lang="en-US" sz="2400" dirty="0">
              <a:latin typeface="+mj-lt"/>
            </a:endParaRPr>
          </a:p>
        </p:txBody>
      </p:sp>
    </p:spTree>
    <p:extLst>
      <p:ext uri="{BB962C8B-B14F-4D97-AF65-F5344CB8AC3E}">
        <p14:creationId xmlns="" xmlns:p14="http://schemas.microsoft.com/office/powerpoint/2010/main" val="3540758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p:cNvSpPr/>
          <p:nvPr/>
        </p:nvSpPr>
        <p:spPr>
          <a:xfrm flipH="1">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flipH="1">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3525" y="1013043"/>
            <a:ext cx="10220211" cy="1400383"/>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17750"/>
          <a:stretch>
            <a:fillRect/>
          </a:stretch>
        </p:blipFill>
        <p:spPr>
          <a:xfrm>
            <a:off x="1705329" y="1574762"/>
            <a:ext cx="9219211" cy="4534139"/>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eelOff"/>
        <p:sndAc>
          <p:endSnd/>
        </p:sndAc>
      </p:transition>
    </mc:Choice>
    <mc:Fallback>
      <p:transition spd="slow">
        <p:fade/>
        <p:sndAc>
          <p:end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609227141"/>
              </p:ext>
            </p:extLst>
          </p:nvPr>
        </p:nvGraphicFramePr>
        <p:xfrm>
          <a:off x="1210074" y="512748"/>
          <a:ext cx="9229660" cy="5954523"/>
        </p:xfrm>
        <a:graphic>
          <a:graphicData uri="http://schemas.openxmlformats.org/drawingml/2006/table">
            <a:tbl>
              <a:tblPr firstRow="1" bandRow="1">
                <a:tableStyleId>{5C22544A-7EE6-4342-B048-85BDC9FD1C3A}</a:tableStyleId>
              </a:tblPr>
              <a:tblGrid>
                <a:gridCol w="4614830"/>
                <a:gridCol w="4614830"/>
              </a:tblGrid>
              <a:tr h="143349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4521027">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6" name="TextBox 5"/>
          <p:cNvSpPr txBox="1"/>
          <p:nvPr/>
        </p:nvSpPr>
        <p:spPr>
          <a:xfrm>
            <a:off x="2127738" y="2189285"/>
            <a:ext cx="3464170" cy="439615"/>
          </a:xfrm>
          <a:prstGeom prst="rect">
            <a:avLst/>
          </a:prstGeom>
          <a:noFill/>
        </p:spPr>
        <p:txBody>
          <a:bodyPr wrap="square" rtlCol="0">
            <a:spAutoFit/>
          </a:bodyPr>
          <a:lstStyle/>
          <a:p>
            <a:endParaRPr lang="en-US" dirty="0"/>
          </a:p>
        </p:txBody>
      </p:sp>
      <p:sp>
        <p:nvSpPr>
          <p:cNvPr id="7" name="TextBox 6"/>
          <p:cNvSpPr txBox="1"/>
          <p:nvPr/>
        </p:nvSpPr>
        <p:spPr>
          <a:xfrm>
            <a:off x="2286000" y="3130062"/>
            <a:ext cx="3059723" cy="835269"/>
          </a:xfrm>
          <a:prstGeom prst="rect">
            <a:avLst/>
          </a:prstGeom>
          <a:noFill/>
        </p:spPr>
        <p:txBody>
          <a:bodyPr wrap="square" rtlCol="0">
            <a:spAutoFit/>
          </a:bodyPr>
          <a:lstStyle/>
          <a:p>
            <a:endParaRPr lang="en-US" dirty="0"/>
          </a:p>
        </p:txBody>
      </p:sp>
      <p:sp>
        <p:nvSpPr>
          <p:cNvPr id="8" name="TextBox 7"/>
          <p:cNvSpPr txBox="1"/>
          <p:nvPr/>
        </p:nvSpPr>
        <p:spPr>
          <a:xfrm>
            <a:off x="2083777" y="2409092"/>
            <a:ext cx="3261946" cy="1323439"/>
          </a:xfrm>
          <a:prstGeom prst="rect">
            <a:avLst/>
          </a:prstGeom>
          <a:noFill/>
        </p:spPr>
        <p:txBody>
          <a:bodyPr wrap="square" rtlCol="0">
            <a:spAutoFit/>
          </a:bodyPr>
          <a:lstStyle/>
          <a:p>
            <a:r>
              <a:rPr lang="vi-VN" sz="2000" dirty="0" smtClean="0">
                <a:latin typeface="+mj-lt"/>
              </a:rPr>
              <a:t>Ánh sáng mặt trời</a:t>
            </a:r>
          </a:p>
          <a:p>
            <a:r>
              <a:rPr lang="vi-VN" sz="2000" dirty="0" smtClean="0">
                <a:latin typeface="+mj-lt"/>
              </a:rPr>
              <a:t>Oxygen</a:t>
            </a:r>
          </a:p>
          <a:p>
            <a:r>
              <a:rPr lang="vi-VN" sz="2000" dirty="0" smtClean="0">
                <a:latin typeface="+mj-lt"/>
              </a:rPr>
              <a:t>Carbon dioxide</a:t>
            </a:r>
          </a:p>
          <a:p>
            <a:r>
              <a:rPr lang="vi-VN" sz="2000" dirty="0" smtClean="0">
                <a:latin typeface="+mj-lt"/>
              </a:rPr>
              <a:t>Nước và muối khoáng</a:t>
            </a:r>
            <a:endParaRPr lang="en-US" sz="2000" dirty="0">
              <a:latin typeface="+mj-lt"/>
            </a:endParaRPr>
          </a:p>
        </p:txBody>
      </p:sp>
      <p:sp>
        <p:nvSpPr>
          <p:cNvPr id="9" name="TextBox 8"/>
          <p:cNvSpPr txBox="1"/>
          <p:nvPr/>
        </p:nvSpPr>
        <p:spPr>
          <a:xfrm>
            <a:off x="6552981" y="2535157"/>
            <a:ext cx="2558561" cy="400110"/>
          </a:xfrm>
          <a:prstGeom prst="rect">
            <a:avLst/>
          </a:prstGeom>
          <a:noFill/>
        </p:spPr>
        <p:txBody>
          <a:bodyPr wrap="square" rtlCol="0">
            <a:spAutoFit/>
          </a:bodyPr>
          <a:lstStyle/>
          <a:p>
            <a:r>
              <a:rPr lang="vi-VN" sz="2000" dirty="0" smtClean="0">
                <a:latin typeface="Times New Roman" panose="02020603050405020304" pitchFamily="18" charset="0"/>
                <a:cs typeface="Times New Roman" panose="02020603050405020304" pitchFamily="18" charset="0"/>
              </a:rPr>
              <a:t>Qúa trình quang hợp</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22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HỢP Ở 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01)</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Tree>
    <p:extLst>
      <p:ext uri="{BB962C8B-B14F-4D97-AF65-F5344CB8AC3E}">
        <p14:creationId xmlns="" xmlns:p14="http://schemas.microsoft.com/office/powerpoint/2010/main" val="732941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387" y="2258013"/>
            <a:ext cx="8767985" cy="3657599"/>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H1. Nêu cấu tạo ngoài của lá cây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H2.Điền cấu tạo trong của lá cây sao cho phù hợp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H3.Cây </a:t>
            </a:r>
            <a:r>
              <a:rPr lang="de-DE" sz="2000" dirty="0">
                <a:latin typeface="Times New Roman" panose="02020603050405020304" pitchFamily="18" charset="0"/>
                <a:cs typeface="Times New Roman" panose="02020603050405020304" pitchFamily="18" charset="0"/>
              </a:rPr>
              <a:t>dạng lá kim </a:t>
            </a:r>
            <a:r>
              <a:rPr lang="de-DE" sz="2000" dirty="0" smtClean="0">
                <a:latin typeface="Times New Roman" panose="02020603050405020304" pitchFamily="18" charset="0"/>
                <a:cs typeface="Times New Roman" panose="02020603050405020304" pitchFamily="18" charset="0"/>
              </a:rPr>
              <a:t>,cây không có lá có </a:t>
            </a:r>
            <a:r>
              <a:rPr lang="de-DE" sz="2000" dirty="0">
                <a:latin typeface="Times New Roman" panose="02020603050405020304" pitchFamily="18" charset="0"/>
                <a:cs typeface="Times New Roman" panose="02020603050405020304" pitchFamily="18" charset="0"/>
              </a:rPr>
              <a:t>quang hợp không</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H4.Lá cây có vai trò gì trong quá trình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 </a:t>
            </a:r>
            <a:r>
              <a:rPr lang="de-DE" sz="2000" dirty="0">
                <a:latin typeface="Times New Roman" panose="02020603050405020304" pitchFamily="18" charset="0"/>
                <a:cs typeface="Times New Roman" panose="02020603050405020304" pitchFamily="18" charset="0"/>
              </a:rPr>
              <a:t>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H6.Khái niệm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de-DE"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H8.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56869" y="1060071"/>
            <a:ext cx="8767985" cy="830997"/>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a:t>
            </a:r>
            <a:r>
              <a:rPr lang="de-DE" sz="2400" dirty="0" smtClean="0">
                <a:latin typeface="Times New Roman" panose="02020603050405020304" pitchFamily="18" charset="0"/>
                <a:cs typeface="Times New Roman" panose="02020603050405020304" pitchFamily="18" charset="0"/>
              </a:rPr>
              <a:t> Trả </a:t>
            </a:r>
            <a:r>
              <a:rPr lang="de-DE" sz="2400" dirty="0">
                <a:latin typeface="Times New Roman" panose="02020603050405020304" pitchFamily="18" charset="0"/>
                <a:cs typeface="Times New Roman" panose="02020603050405020304" pitchFamily="18" charset="0"/>
              </a:rPr>
              <a:t>lời hệ thống câu hỏi </a:t>
            </a:r>
            <a:r>
              <a:rPr lang="de-DE" sz="2400" dirty="0" smtClean="0">
                <a:latin typeface="Times New Roman" panose="02020603050405020304" pitchFamily="18" charset="0"/>
                <a:cs typeface="Times New Roman" panose="02020603050405020304" pitchFamily="18" charset="0"/>
              </a:rPr>
              <a:t>sau</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,hoàn thành phiếu học tập</a:t>
            </a:r>
            <a:endParaRPr lang="en-US" sz="2400" dirty="0"/>
          </a:p>
        </p:txBody>
      </p:sp>
      <p:sp>
        <p:nvSpPr>
          <p:cNvPr id="3" name="TextBox 2"/>
          <p:cNvSpPr txBox="1"/>
          <p:nvPr/>
        </p:nvSpPr>
        <p:spPr>
          <a:xfrm>
            <a:off x="4481465" y="299938"/>
            <a:ext cx="3259248" cy="584775"/>
          </a:xfrm>
          <a:prstGeom prst="rect">
            <a:avLst/>
          </a:prstGeom>
          <a:noFill/>
        </p:spPr>
        <p:txBody>
          <a:bodyPr wrap="square" rtlCol="0">
            <a:spAutoFit/>
          </a:bodyPr>
          <a:lstStyle/>
          <a:p>
            <a:r>
              <a:rPr lang="en-US" sz="3200" dirty="0" err="1" smtClean="0"/>
              <a:t>Yêu</a:t>
            </a:r>
            <a:r>
              <a:rPr lang="en-US" sz="3200" dirty="0" smtClean="0"/>
              <a:t> </a:t>
            </a:r>
            <a:r>
              <a:rPr lang="en-US" sz="3200" dirty="0" err="1" smtClean="0"/>
              <a:t>cầu</a:t>
            </a:r>
            <a:r>
              <a:rPr lang="en-US" sz="3200" dirty="0" smtClean="0"/>
              <a:t> </a:t>
            </a:r>
            <a:r>
              <a:rPr lang="en-US" sz="3200" dirty="0" err="1" smtClean="0"/>
              <a:t>bài</a:t>
            </a:r>
            <a:r>
              <a:rPr lang="en-US" sz="3200" dirty="0" smtClean="0"/>
              <a:t> </a:t>
            </a:r>
            <a:r>
              <a:rPr lang="en-US" sz="3200" dirty="0" err="1" smtClean="0"/>
              <a:t>học</a:t>
            </a:r>
            <a:endParaRPr lang="en-US" sz="3200" dirty="0"/>
          </a:p>
        </p:txBody>
      </p:sp>
    </p:spTree>
    <p:extLst>
      <p:ext uri="{BB962C8B-B14F-4D97-AF65-F5344CB8AC3E}">
        <p14:creationId xmlns="" xmlns:p14="http://schemas.microsoft.com/office/powerpoint/2010/main" val="15240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615" y="-441227"/>
            <a:ext cx="12168505" cy="6122670"/>
          </a:xfrm>
          <a:prstGeom prst="rect">
            <a:avLst/>
          </a:prstGeom>
        </p:spPr>
      </p:pic>
      <p:sp>
        <p:nvSpPr>
          <p:cNvPr id="2" name="Rounded Rectangular Callout 1"/>
          <p:cNvSpPr/>
          <p:nvPr/>
        </p:nvSpPr>
        <p:spPr>
          <a:xfrm>
            <a:off x="351155" y="552450"/>
            <a:ext cx="4993640" cy="1363980"/>
          </a:xfrm>
          <a:prstGeom prst="wedgeRoundRectCallout">
            <a:avLst>
              <a:gd name="adj1" fmla="val 113479"/>
              <a:gd name="adj2" fmla="val 591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Quang hợp chủ yếu diễn ra ở lá cây, trong bào quan quang  hợp là lục lạp</a:t>
            </a:r>
          </a:p>
        </p:txBody>
      </p:sp>
    </p:spTree>
    <p:extLst>
      <p:ext uri="{BB962C8B-B14F-4D97-AF65-F5344CB8AC3E}">
        <p14:creationId xmlns="" xmlns:p14="http://schemas.microsoft.com/office/powerpoint/2010/main" val="639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01)</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Tree>
    <p:extLst>
      <p:ext uri="{BB962C8B-B14F-4D97-AF65-F5344CB8AC3E}">
        <p14:creationId xmlns="" xmlns:p14="http://schemas.microsoft.com/office/powerpoint/2010/main" val="19480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9660" y="118300"/>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3803904" y="772644"/>
            <a:ext cx="5349240" cy="5737883"/>
          </a:xfrm>
          <a:prstGeom prst="rect">
            <a:avLst/>
          </a:prstGeom>
        </p:spPr>
      </p:pic>
      <p:sp>
        <p:nvSpPr>
          <p:cNvPr id="4" name="Oval Callout 3"/>
          <p:cNvSpPr/>
          <p:nvPr/>
        </p:nvSpPr>
        <p:spPr>
          <a:xfrm>
            <a:off x="9370378" y="410082"/>
            <a:ext cx="2521010" cy="23244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Nêu các bộ phận của lá?</a:t>
            </a:r>
            <a:endParaRPr lang="en-US" dirty="0">
              <a:latin typeface="Times New Roman" panose="02020603050405020304" pitchFamily="18" charset="0"/>
              <a:cs typeface="Times New Roman" panose="02020603050405020304" pitchFamily="18" charset="0"/>
            </a:endParaRPr>
          </a:p>
        </p:txBody>
      </p:sp>
      <p:pic>
        <p:nvPicPr>
          <p:cNvPr id="5" name="Picture 4" descr="https://baivan.net/sites/default/files/styles/giua_bai/public/d/m/Y/81_-_b19.png?itok=FY2ZfqYB"/>
          <p:cNvPicPr/>
          <p:nvPr/>
        </p:nvPicPr>
        <p:blipFill>
          <a:blip r:embed="rId3"/>
          <a:srcRect/>
          <a:stretch>
            <a:fillRect/>
          </a:stretch>
        </p:blipFill>
        <p:spPr bwMode="auto">
          <a:xfrm>
            <a:off x="1" y="772644"/>
            <a:ext cx="3255264" cy="5737883"/>
          </a:xfrm>
          <a:prstGeom prst="rect">
            <a:avLst/>
          </a:prstGeom>
          <a:noFill/>
          <a:ln w="9525">
            <a:noFill/>
            <a:miter lim="800000"/>
            <a:headEnd/>
            <a:tailEnd/>
          </a:ln>
        </p:spPr>
      </p:pic>
      <p:sp>
        <p:nvSpPr>
          <p:cNvPr id="7" name="TextBox 6"/>
          <p:cNvSpPr txBox="1"/>
          <p:nvPr/>
        </p:nvSpPr>
        <p:spPr>
          <a:xfrm>
            <a:off x="9370378" y="3181514"/>
            <a:ext cx="2732349" cy="1938992"/>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+Cuống lá</a:t>
            </a:r>
          </a:p>
          <a:p>
            <a:r>
              <a:rPr lang="de-DE" sz="2400" dirty="0" smtClean="0">
                <a:solidFill>
                  <a:srgbClr val="FF0000"/>
                </a:solidFill>
                <a:latin typeface="Times New Roman" panose="02020603050405020304" pitchFamily="18" charset="0"/>
                <a:cs typeface="Times New Roman" panose="02020603050405020304" pitchFamily="18" charset="0"/>
              </a:rPr>
              <a:t>+Gân lá </a:t>
            </a:r>
          </a:p>
          <a:p>
            <a:r>
              <a:rPr lang="de-DE" sz="2400" dirty="0" smtClean="0">
                <a:solidFill>
                  <a:srgbClr val="FF0000"/>
                </a:solidFill>
                <a:latin typeface="Times New Roman" panose="02020603050405020304" pitchFamily="18" charset="0"/>
                <a:cs typeface="Times New Roman" panose="02020603050405020304" pitchFamily="18" charset="0"/>
              </a:rPr>
              <a:t>+Phiến lá</a:t>
            </a:r>
            <a:r>
              <a:rPr lang="en-US" sz="2400" dirty="0">
                <a:solidFill>
                  <a:srgbClr val="FF0000"/>
                </a:solidFill>
                <a:latin typeface="Times New Roman" panose="02020603050405020304" pitchFamily="18" charset="0"/>
                <a:cs typeface="Times New Roman" panose="02020603050405020304" pitchFamily="18" charset="0"/>
              </a:rPr>
              <a:t> </a:t>
            </a:r>
            <a:r>
              <a:rPr lang="de-DE" sz="2400" dirty="0" smtClean="0">
                <a:solidFill>
                  <a:srgbClr val="FF0000"/>
                </a:solidFill>
                <a:latin typeface="Times New Roman" panose="02020603050405020304" pitchFamily="18" charset="0"/>
                <a:cs typeface="Times New Roman" panose="02020603050405020304" pitchFamily="18" charset="0"/>
              </a:rPr>
              <a:t>.</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387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1829</Words>
  <Application>Microsoft Office PowerPoint</Application>
  <PresentationFormat>Custom</PresentationFormat>
  <Paragraphs>247</Paragraphs>
  <Slides>33</Slides>
  <Notes>0</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 H1. Nêu cấu tạo ngoài của lá cây ? H2.Điền cấu tạo trong của lá cây sao cho phù hợp ? H3.Cây dạng lá kim ,cây không có lá có quang hợp không? H4.Lá cây có vai trò gì trong quá trình quang hợp? H5. Nêu các chất tham gia và sản phẩm tạo thành của quá trình quang hợp ở thực vật?Viết sơ đồ dạng chữ của quá trình quang hợp? H6.Khái niệm quang hợp? H7. Quang hợp có ý nghĩa như thế nào đối với sự sống ? H8. Những sinh vật nào có khả năng quang hợp?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 H4. Nêu các chất tham gia và sản phẩm tạo thành của quá trình quang hợp ở thực vật?Viết sơ đồ dạng chữ của quá trình quang hợp? H5.Nêu khái niệm quang hợp là gì? H6. Quang hợp có ý nghĩa như thế nào đối với sự sống ? H7. Những sinh vật nào có khả năng quang hợp? </vt:lpstr>
      <vt:lpstr>Slide 20</vt:lpstr>
      <vt:lpstr>Slide 21</vt:lpstr>
      <vt:lpstr>Slide 22</vt:lpstr>
      <vt:lpstr>Slide 23</vt:lpstr>
      <vt:lpstr>Slide 24</vt:lpstr>
      <vt:lpstr>Slide 25</vt:lpstr>
      <vt:lpstr>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96</cp:revision>
  <dcterms:created xsi:type="dcterms:W3CDTF">2022-07-16T09:03:00Z</dcterms:created>
  <dcterms:modified xsi:type="dcterms:W3CDTF">2023-10-02T15:31:44Z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DCB9AFD66CD547D599BC09DD0FC881F1</vt:lpwstr>
  </property>
  <property fmtid="{D5CDD505-2E9C-101B-9397-08002B2CF9AE}" pid="3" name="KSOProductBuildVer">
    <vt:lpwstr>1033-11.2.0.11191</vt:lpwstr>
  </property>
</Properties>
</file>