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7"/>
  </p:notesMasterIdLst>
  <p:sldIdLst>
    <p:sldId id="256" r:id="rId3"/>
    <p:sldId id="257" r:id="rId4"/>
    <p:sldId id="277" r:id="rId5"/>
    <p:sldId id="278" r:id="rId6"/>
    <p:sldId id="276" r:id="rId7"/>
    <p:sldId id="279" r:id="rId8"/>
    <p:sldId id="283" r:id="rId9"/>
    <p:sldId id="281" r:id="rId10"/>
    <p:sldId id="282" r:id="rId11"/>
    <p:sldId id="284" r:id="rId12"/>
    <p:sldId id="286" r:id="rId13"/>
    <p:sldId id="288" r:id="rId14"/>
    <p:sldId id="285" r:id="rId15"/>
    <p:sldId id="292" r:id="rId16"/>
    <p:sldId id="291" r:id="rId17"/>
    <p:sldId id="289" r:id="rId18"/>
    <p:sldId id="290" r:id="rId19"/>
    <p:sldId id="294" r:id="rId20"/>
    <p:sldId id="299" r:id="rId21"/>
    <p:sldId id="300" r:id="rId22"/>
    <p:sldId id="295" r:id="rId23"/>
    <p:sldId id="296" r:id="rId24"/>
    <p:sldId id="298" r:id="rId25"/>
    <p:sldId id="297"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66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7551-9D3B-4FCB-8FF5-A13026E6477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31AE9B8-A6A4-433A-B662-6EAB2D19A049}">
      <dgm:prSet custT="1"/>
      <dgm:spPr/>
      <dgm:t>
        <a:bodyPr/>
        <a:lstStyle/>
        <a:p>
          <a:pPr algn="just"/>
          <a:r>
            <a:rPr lang="en-US" sz="2200" b="1" smtClean="0">
              <a:latin typeface="Arial" panose="020B0604020202020204" pitchFamily="34" charset="0"/>
              <a:cs typeface="Arial" panose="020B0604020202020204" pitchFamily="34" charset="0"/>
            </a:rPr>
            <a:t>Yêu cầu 1:</a:t>
          </a:r>
          <a:r>
            <a:rPr lang="en-US" sz="2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a:latin typeface="Arial" panose="020B0604020202020204" pitchFamily="34" charset="0"/>
            <a:cs typeface="Arial" panose="020B0604020202020204" pitchFamily="34" charset="0"/>
          </a:endParaRPr>
        </a:p>
      </dgm:t>
    </dgm:pt>
    <dgm:pt modelId="{25A171F9-DFF4-4730-8F2C-DFAAE9354922}" type="par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65BACB6A-D282-472B-AD50-80510109806F}" type="sib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31B4499E-A293-4EE2-AC8F-7F4044BE02C1}">
      <dgm:prSet custT="1"/>
      <dgm:spPr/>
      <dgm:t>
        <a:bodyPr/>
        <a:lstStyle/>
        <a:p>
          <a:pPr algn="just"/>
          <a:r>
            <a:rPr lang="en-US" sz="2200" b="1" smtClean="0">
              <a:latin typeface="Arial" panose="020B0604020202020204" pitchFamily="34" charset="0"/>
              <a:cs typeface="Arial" panose="020B0604020202020204" pitchFamily="34" charset="0"/>
            </a:rPr>
            <a:t>Yêu cầu 2:</a:t>
          </a:r>
          <a:r>
            <a:rPr lang="en-US" sz="2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a:latin typeface="Arial" panose="020B0604020202020204" pitchFamily="34" charset="0"/>
            <a:cs typeface="Arial" panose="020B0604020202020204" pitchFamily="34" charset="0"/>
          </a:endParaRPr>
        </a:p>
      </dgm:t>
    </dgm:pt>
    <dgm:pt modelId="{37C94844-3FCC-4C9A-AE5C-F957F2BCC95E}" type="par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AB81062A-2560-421B-835C-227B093F8E20}" type="sib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58DAC5DF-2435-4712-A520-A58CDD85D4DB}">
      <dgm:prSet custT="1"/>
      <dgm:spPr/>
      <dgm:t>
        <a:bodyPr/>
        <a:lstStyle/>
        <a:p>
          <a:pPr algn="just"/>
          <a:r>
            <a:rPr lang="en-US" sz="2200" b="1" smtClean="0">
              <a:latin typeface="Arial" panose="020B0604020202020204" pitchFamily="34" charset="0"/>
              <a:cs typeface="Arial" panose="020B0604020202020204" pitchFamily="34" charset="0"/>
            </a:rPr>
            <a:t>Yêu cầu 3:</a:t>
          </a:r>
          <a:r>
            <a:rPr lang="en-US" sz="2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a:latin typeface="Arial" panose="020B0604020202020204" pitchFamily="34" charset="0"/>
            <a:cs typeface="Arial" panose="020B0604020202020204" pitchFamily="34" charset="0"/>
          </a:endParaRPr>
        </a:p>
      </dgm:t>
    </dgm:pt>
    <dgm:pt modelId="{44F3D172-CF87-495E-9C18-DE69F0B0BDFF}" type="par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5A4CE4B5-A4F0-4674-BF71-A2116CAD11FB}" type="sib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A6A48863-D88C-4B61-9B61-7A21D384AC4C}">
      <dgm:prSet custT="1"/>
      <dgm:spPr/>
      <dgm:t>
        <a:bodyPr/>
        <a:lstStyle/>
        <a:p>
          <a:pPr algn="just"/>
          <a:r>
            <a:rPr lang="en-US" sz="2200" b="1" smtClean="0">
              <a:latin typeface="Arial" panose="020B0604020202020204" pitchFamily="34" charset="0"/>
              <a:cs typeface="Arial" panose="020B0604020202020204" pitchFamily="34" charset="0"/>
            </a:rPr>
            <a:t>Yêu cầu 4:</a:t>
          </a:r>
          <a:r>
            <a:rPr lang="en-US" sz="2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a:latin typeface="Arial" panose="020B0604020202020204" pitchFamily="34" charset="0"/>
            <a:cs typeface="Arial" panose="020B0604020202020204" pitchFamily="34" charset="0"/>
          </a:endParaRPr>
        </a:p>
      </dgm:t>
    </dgm:pt>
    <dgm:pt modelId="{94D49B78-59FD-4424-B08C-AD07577215B8}" type="par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13D3D560-75D0-4C79-9A1B-13655D31F5B3}" type="sib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B9B4DE7F-5178-426C-BA7E-29CEF62146FC}">
      <dgm:prSet custT="1"/>
      <dgm:spPr/>
      <dgm:t>
        <a:bodyPr/>
        <a:lstStyle/>
        <a:p>
          <a:r>
            <a:rPr lang="en-US" sz="2200" b="1" smtClean="0">
              <a:latin typeface="Arial" panose="020B0604020202020204" pitchFamily="34" charset="0"/>
              <a:cs typeface="Arial" panose="020B0604020202020204" pitchFamily="34" charset="0"/>
            </a:rPr>
            <a:t>Yêu cầu 5:</a:t>
          </a:r>
          <a:r>
            <a:rPr lang="en-US" sz="2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a:t>
          </a:r>
          <a:r>
            <a:rPr lang="en-US" sz="2200" smtClean="0">
              <a:latin typeface="Arial" panose="020B0604020202020204" pitchFamily="34" charset="0"/>
              <a:cs typeface="Arial" panose="020B0604020202020204" pitchFamily="34" charset="0"/>
            </a:rPr>
            <a:t>thể.</a:t>
          </a:r>
          <a:endParaRPr lang="en-US" sz="2200">
            <a:latin typeface="Arial" panose="020B0604020202020204" pitchFamily="34" charset="0"/>
            <a:cs typeface="Arial" panose="020B0604020202020204" pitchFamily="34" charset="0"/>
          </a:endParaRPr>
        </a:p>
      </dgm:t>
    </dgm:pt>
    <dgm:pt modelId="{F3410BA0-86AC-4B41-A4B4-28BFF57E2DE9}" type="par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9BB0319F-FCF2-4C9B-9BAC-D097AAEC4AE0}" type="sib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3478266B-FD94-4BF0-8B60-6FD08A11FA24}" type="pres">
      <dgm:prSet presAssocID="{888B7551-9D3B-4FCB-8FF5-A13026E64776}" presName="linear" presStyleCnt="0">
        <dgm:presLayoutVars>
          <dgm:animLvl val="lvl"/>
          <dgm:resizeHandles val="exact"/>
        </dgm:presLayoutVars>
      </dgm:prSet>
      <dgm:spPr/>
      <dgm:t>
        <a:bodyPr/>
        <a:lstStyle/>
        <a:p>
          <a:endParaRPr lang="en-US"/>
        </a:p>
      </dgm:t>
    </dgm:pt>
    <dgm:pt modelId="{2A1B2D4F-93D1-4E6B-8E19-74A13971BB59}" type="pres">
      <dgm:prSet presAssocID="{D31AE9B8-A6A4-433A-B662-6EAB2D19A049}" presName="parentText" presStyleLbl="node1" presStyleIdx="0" presStyleCnt="5">
        <dgm:presLayoutVars>
          <dgm:chMax val="0"/>
          <dgm:bulletEnabled val="1"/>
        </dgm:presLayoutVars>
      </dgm:prSet>
      <dgm:spPr/>
      <dgm:t>
        <a:bodyPr/>
        <a:lstStyle/>
        <a:p>
          <a:endParaRPr lang="en-US"/>
        </a:p>
      </dgm:t>
    </dgm:pt>
    <dgm:pt modelId="{CF37A1EA-CB0A-4555-8603-46D887B82F68}" type="pres">
      <dgm:prSet presAssocID="{65BACB6A-D282-472B-AD50-80510109806F}" presName="spacer" presStyleCnt="0"/>
      <dgm:spPr/>
    </dgm:pt>
    <dgm:pt modelId="{BF035E8A-026A-4EAD-B3F8-DA81EEE6AD83}" type="pres">
      <dgm:prSet presAssocID="{31B4499E-A293-4EE2-AC8F-7F4044BE02C1}" presName="parentText" presStyleLbl="node1" presStyleIdx="1" presStyleCnt="5">
        <dgm:presLayoutVars>
          <dgm:chMax val="0"/>
          <dgm:bulletEnabled val="1"/>
        </dgm:presLayoutVars>
      </dgm:prSet>
      <dgm:spPr/>
      <dgm:t>
        <a:bodyPr/>
        <a:lstStyle/>
        <a:p>
          <a:endParaRPr lang="en-US"/>
        </a:p>
      </dgm:t>
    </dgm:pt>
    <dgm:pt modelId="{DEEC7B9F-E4E7-49ED-9481-18B4831E2F27}" type="pres">
      <dgm:prSet presAssocID="{AB81062A-2560-421B-835C-227B093F8E20}" presName="spacer" presStyleCnt="0"/>
      <dgm:spPr/>
    </dgm:pt>
    <dgm:pt modelId="{708D7E16-3857-4920-909B-86116B2B006A}" type="pres">
      <dgm:prSet presAssocID="{58DAC5DF-2435-4712-A520-A58CDD85D4DB}" presName="parentText" presStyleLbl="node1" presStyleIdx="2" presStyleCnt="5">
        <dgm:presLayoutVars>
          <dgm:chMax val="0"/>
          <dgm:bulletEnabled val="1"/>
        </dgm:presLayoutVars>
      </dgm:prSet>
      <dgm:spPr/>
      <dgm:t>
        <a:bodyPr/>
        <a:lstStyle/>
        <a:p>
          <a:endParaRPr lang="en-US"/>
        </a:p>
      </dgm:t>
    </dgm:pt>
    <dgm:pt modelId="{FB2DA745-0B61-4DED-918E-2CC79D81466B}" type="pres">
      <dgm:prSet presAssocID="{5A4CE4B5-A4F0-4674-BF71-A2116CAD11FB}" presName="spacer" presStyleCnt="0"/>
      <dgm:spPr/>
    </dgm:pt>
    <dgm:pt modelId="{4B42830E-7F8D-4795-8388-0AB9D769E7F7}" type="pres">
      <dgm:prSet presAssocID="{A6A48863-D88C-4B61-9B61-7A21D384AC4C}" presName="parentText" presStyleLbl="node1" presStyleIdx="3" presStyleCnt="5">
        <dgm:presLayoutVars>
          <dgm:chMax val="0"/>
          <dgm:bulletEnabled val="1"/>
        </dgm:presLayoutVars>
      </dgm:prSet>
      <dgm:spPr/>
      <dgm:t>
        <a:bodyPr/>
        <a:lstStyle/>
        <a:p>
          <a:endParaRPr lang="en-US"/>
        </a:p>
      </dgm:t>
    </dgm:pt>
    <dgm:pt modelId="{E4205DD6-B193-46C3-AC56-3C2D1EF22D80}" type="pres">
      <dgm:prSet presAssocID="{13D3D560-75D0-4C79-9A1B-13655D31F5B3}" presName="spacer" presStyleCnt="0"/>
      <dgm:spPr/>
    </dgm:pt>
    <dgm:pt modelId="{6AE1CB83-8E7E-42C3-BB25-A791977FE0C1}" type="pres">
      <dgm:prSet presAssocID="{B9B4DE7F-5178-426C-BA7E-29CEF62146FC}" presName="parentText" presStyleLbl="node1" presStyleIdx="4" presStyleCnt="5">
        <dgm:presLayoutVars>
          <dgm:chMax val="0"/>
          <dgm:bulletEnabled val="1"/>
        </dgm:presLayoutVars>
      </dgm:prSet>
      <dgm:spPr/>
      <dgm:t>
        <a:bodyPr/>
        <a:lstStyle/>
        <a:p>
          <a:endParaRPr lang="en-US"/>
        </a:p>
      </dgm:t>
    </dgm:pt>
  </dgm:ptLst>
  <dgm:cxnLst>
    <dgm:cxn modelId="{57BDD2C1-8F77-4960-BB19-0EA019223CB5}" srcId="{888B7551-9D3B-4FCB-8FF5-A13026E64776}" destId="{B9B4DE7F-5178-426C-BA7E-29CEF62146FC}" srcOrd="4" destOrd="0" parTransId="{F3410BA0-86AC-4B41-A4B4-28BFF57E2DE9}" sibTransId="{9BB0319F-FCF2-4C9B-9BAC-D097AAEC4AE0}"/>
    <dgm:cxn modelId="{0383F9B0-E4CA-4EC8-A1AB-2107B7C8D4A2}" type="presOf" srcId="{D31AE9B8-A6A4-433A-B662-6EAB2D19A049}" destId="{2A1B2D4F-93D1-4E6B-8E19-74A13971BB59}" srcOrd="0" destOrd="0" presId="urn:microsoft.com/office/officeart/2005/8/layout/vList2"/>
    <dgm:cxn modelId="{A7754B7A-CB1A-44FC-BC24-2AE8B10D0C00}" type="presOf" srcId="{888B7551-9D3B-4FCB-8FF5-A13026E64776}" destId="{3478266B-FD94-4BF0-8B60-6FD08A11FA24}" srcOrd="0" destOrd="0" presId="urn:microsoft.com/office/officeart/2005/8/layout/vList2"/>
    <dgm:cxn modelId="{32602B6E-EA39-408C-97A8-CE6C149B2370}" srcId="{888B7551-9D3B-4FCB-8FF5-A13026E64776}" destId="{31B4499E-A293-4EE2-AC8F-7F4044BE02C1}" srcOrd="1" destOrd="0" parTransId="{37C94844-3FCC-4C9A-AE5C-F957F2BCC95E}" sibTransId="{AB81062A-2560-421B-835C-227B093F8E20}"/>
    <dgm:cxn modelId="{A29811DF-11B5-4DE3-B02F-EEACA23C512F}" srcId="{888B7551-9D3B-4FCB-8FF5-A13026E64776}" destId="{A6A48863-D88C-4B61-9B61-7A21D384AC4C}" srcOrd="3" destOrd="0" parTransId="{94D49B78-59FD-4424-B08C-AD07577215B8}" sibTransId="{13D3D560-75D0-4C79-9A1B-13655D31F5B3}"/>
    <dgm:cxn modelId="{411890D9-0560-462E-B242-DB63D4ECAC7F}" type="presOf" srcId="{58DAC5DF-2435-4712-A520-A58CDD85D4DB}" destId="{708D7E16-3857-4920-909B-86116B2B006A}" srcOrd="0" destOrd="0" presId="urn:microsoft.com/office/officeart/2005/8/layout/vList2"/>
    <dgm:cxn modelId="{D4313C07-B219-4CDB-8D88-1972C080EAD8}" type="presOf" srcId="{B9B4DE7F-5178-426C-BA7E-29CEF62146FC}" destId="{6AE1CB83-8E7E-42C3-BB25-A791977FE0C1}" srcOrd="0" destOrd="0" presId="urn:microsoft.com/office/officeart/2005/8/layout/vList2"/>
    <dgm:cxn modelId="{DDD5712E-F9C5-4938-BC40-01E03D20F1C1}" srcId="{888B7551-9D3B-4FCB-8FF5-A13026E64776}" destId="{58DAC5DF-2435-4712-A520-A58CDD85D4DB}" srcOrd="2" destOrd="0" parTransId="{44F3D172-CF87-495E-9C18-DE69F0B0BDFF}" sibTransId="{5A4CE4B5-A4F0-4674-BF71-A2116CAD11FB}"/>
    <dgm:cxn modelId="{619E4BEC-7889-47CD-8693-7D40122B76BD}" type="presOf" srcId="{A6A48863-D88C-4B61-9B61-7A21D384AC4C}" destId="{4B42830E-7F8D-4795-8388-0AB9D769E7F7}" srcOrd="0" destOrd="0" presId="urn:microsoft.com/office/officeart/2005/8/layout/vList2"/>
    <dgm:cxn modelId="{4B396C0E-6D52-4E7F-8010-D72A5008225F}" type="presOf" srcId="{31B4499E-A293-4EE2-AC8F-7F4044BE02C1}" destId="{BF035E8A-026A-4EAD-B3F8-DA81EEE6AD83}" srcOrd="0" destOrd="0" presId="urn:microsoft.com/office/officeart/2005/8/layout/vList2"/>
    <dgm:cxn modelId="{9A4BC6D1-DC8B-460D-AAC4-75FE9B77831F}" srcId="{888B7551-9D3B-4FCB-8FF5-A13026E64776}" destId="{D31AE9B8-A6A4-433A-B662-6EAB2D19A049}" srcOrd="0" destOrd="0" parTransId="{25A171F9-DFF4-4730-8F2C-DFAAE9354922}" sibTransId="{65BACB6A-D282-472B-AD50-80510109806F}"/>
    <dgm:cxn modelId="{AA483D19-FBCE-4512-804F-FB4C6E9B112C}" type="presParOf" srcId="{3478266B-FD94-4BF0-8B60-6FD08A11FA24}" destId="{2A1B2D4F-93D1-4E6B-8E19-74A13971BB59}" srcOrd="0" destOrd="0" presId="urn:microsoft.com/office/officeart/2005/8/layout/vList2"/>
    <dgm:cxn modelId="{F88477F9-22E5-4CB1-98CA-43AA63443F19}" type="presParOf" srcId="{3478266B-FD94-4BF0-8B60-6FD08A11FA24}" destId="{CF37A1EA-CB0A-4555-8603-46D887B82F68}" srcOrd="1" destOrd="0" presId="urn:microsoft.com/office/officeart/2005/8/layout/vList2"/>
    <dgm:cxn modelId="{FB8812D8-E6EA-4F79-A545-0B2965CDAD61}" type="presParOf" srcId="{3478266B-FD94-4BF0-8B60-6FD08A11FA24}" destId="{BF035E8A-026A-4EAD-B3F8-DA81EEE6AD83}" srcOrd="2" destOrd="0" presId="urn:microsoft.com/office/officeart/2005/8/layout/vList2"/>
    <dgm:cxn modelId="{863C6FC0-D069-41C9-8F66-E15526FAE479}" type="presParOf" srcId="{3478266B-FD94-4BF0-8B60-6FD08A11FA24}" destId="{DEEC7B9F-E4E7-49ED-9481-18B4831E2F27}" srcOrd="3" destOrd="0" presId="urn:microsoft.com/office/officeart/2005/8/layout/vList2"/>
    <dgm:cxn modelId="{75A86206-B93D-48C0-BDB8-1557AE1A7E60}" type="presParOf" srcId="{3478266B-FD94-4BF0-8B60-6FD08A11FA24}" destId="{708D7E16-3857-4920-909B-86116B2B006A}" srcOrd="4" destOrd="0" presId="urn:microsoft.com/office/officeart/2005/8/layout/vList2"/>
    <dgm:cxn modelId="{E43ED6F9-108F-4DEA-9441-1830D073CFFD}" type="presParOf" srcId="{3478266B-FD94-4BF0-8B60-6FD08A11FA24}" destId="{FB2DA745-0B61-4DED-918E-2CC79D81466B}" srcOrd="5" destOrd="0" presId="urn:microsoft.com/office/officeart/2005/8/layout/vList2"/>
    <dgm:cxn modelId="{D6905C57-0AA8-4F0D-8EF4-F40185266E4D}" type="presParOf" srcId="{3478266B-FD94-4BF0-8B60-6FD08A11FA24}" destId="{4B42830E-7F8D-4795-8388-0AB9D769E7F7}" srcOrd="6" destOrd="0" presId="urn:microsoft.com/office/officeart/2005/8/layout/vList2"/>
    <dgm:cxn modelId="{13308484-5FF7-4AAA-8634-6EE0BB3E3F4D}" type="presParOf" srcId="{3478266B-FD94-4BF0-8B60-6FD08A11FA24}" destId="{E4205DD6-B193-46C3-AC56-3C2D1EF22D80}" srcOrd="7" destOrd="0" presId="urn:microsoft.com/office/officeart/2005/8/layout/vList2"/>
    <dgm:cxn modelId="{8832260A-8B56-49FF-A6B3-08A83A97114C}" type="presParOf" srcId="{3478266B-FD94-4BF0-8B60-6FD08A11FA24}" destId="{6AE1CB83-8E7E-42C3-BB25-A791977FE0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2D4F-93D1-4E6B-8E19-74A13971BB59}">
      <dsp:nvSpPr>
        <dsp:cNvPr id="0" name=""/>
        <dsp:cNvSpPr/>
      </dsp:nvSpPr>
      <dsp:spPr>
        <a:xfrm>
          <a:off x="0" y="1348"/>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1:</a:t>
          </a:r>
          <a:r>
            <a:rPr lang="en-US" sz="2200" kern="1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kern="1200">
            <a:latin typeface="Arial" panose="020B0604020202020204" pitchFamily="34" charset="0"/>
            <a:cs typeface="Arial" panose="020B0604020202020204" pitchFamily="34" charset="0"/>
          </a:endParaRPr>
        </a:p>
      </dsp:txBody>
      <dsp:txXfrm>
        <a:off x="43616" y="44964"/>
        <a:ext cx="8567612" cy="806249"/>
      </dsp:txXfrm>
    </dsp:sp>
    <dsp:sp modelId="{BF035E8A-026A-4EAD-B3F8-DA81EEE6AD83}">
      <dsp:nvSpPr>
        <dsp:cNvPr id="0" name=""/>
        <dsp:cNvSpPr/>
      </dsp:nvSpPr>
      <dsp:spPr>
        <a:xfrm>
          <a:off x="0" y="908794"/>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2:</a:t>
          </a:r>
          <a:r>
            <a:rPr lang="en-US" sz="2200" kern="1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kern="1200">
            <a:latin typeface="Arial" panose="020B0604020202020204" pitchFamily="34" charset="0"/>
            <a:cs typeface="Arial" panose="020B0604020202020204" pitchFamily="34" charset="0"/>
          </a:endParaRPr>
        </a:p>
      </dsp:txBody>
      <dsp:txXfrm>
        <a:off x="43616" y="952410"/>
        <a:ext cx="8567612" cy="806249"/>
      </dsp:txXfrm>
    </dsp:sp>
    <dsp:sp modelId="{708D7E16-3857-4920-909B-86116B2B006A}">
      <dsp:nvSpPr>
        <dsp:cNvPr id="0" name=""/>
        <dsp:cNvSpPr/>
      </dsp:nvSpPr>
      <dsp:spPr>
        <a:xfrm>
          <a:off x="0" y="1816240"/>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3:</a:t>
          </a:r>
          <a:r>
            <a:rPr lang="en-US" sz="2200" kern="1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kern="1200">
            <a:latin typeface="Arial" panose="020B0604020202020204" pitchFamily="34" charset="0"/>
            <a:cs typeface="Arial" panose="020B0604020202020204" pitchFamily="34" charset="0"/>
          </a:endParaRPr>
        </a:p>
      </dsp:txBody>
      <dsp:txXfrm>
        <a:off x="43616" y="1859856"/>
        <a:ext cx="8567612" cy="806249"/>
      </dsp:txXfrm>
    </dsp:sp>
    <dsp:sp modelId="{4B42830E-7F8D-4795-8388-0AB9D769E7F7}">
      <dsp:nvSpPr>
        <dsp:cNvPr id="0" name=""/>
        <dsp:cNvSpPr/>
      </dsp:nvSpPr>
      <dsp:spPr>
        <a:xfrm>
          <a:off x="0" y="2723686"/>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4:</a:t>
          </a:r>
          <a:r>
            <a:rPr lang="en-US" sz="2200" kern="1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kern="1200">
            <a:latin typeface="Arial" panose="020B0604020202020204" pitchFamily="34" charset="0"/>
            <a:cs typeface="Arial" panose="020B0604020202020204" pitchFamily="34" charset="0"/>
          </a:endParaRPr>
        </a:p>
      </dsp:txBody>
      <dsp:txXfrm>
        <a:off x="43616" y="2767302"/>
        <a:ext cx="8567612" cy="806249"/>
      </dsp:txXfrm>
    </dsp:sp>
    <dsp:sp modelId="{6AE1CB83-8E7E-42C3-BB25-A791977FE0C1}">
      <dsp:nvSpPr>
        <dsp:cNvPr id="0" name=""/>
        <dsp:cNvSpPr/>
      </dsp:nvSpPr>
      <dsp:spPr>
        <a:xfrm>
          <a:off x="0" y="3631132"/>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5:</a:t>
          </a:r>
          <a:r>
            <a:rPr lang="en-US" sz="2200" kern="1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a:t>
          </a:r>
          <a:r>
            <a:rPr lang="en-US" sz="2200" kern="1200" smtClean="0">
              <a:latin typeface="Arial" panose="020B0604020202020204" pitchFamily="34" charset="0"/>
              <a:cs typeface="Arial" panose="020B0604020202020204" pitchFamily="34" charset="0"/>
            </a:rPr>
            <a:t>thể.</a:t>
          </a:r>
          <a:endParaRPr lang="en-US" sz="2200" kern="1200">
            <a:latin typeface="Arial" panose="020B0604020202020204" pitchFamily="34" charset="0"/>
            <a:cs typeface="Arial" panose="020B0604020202020204" pitchFamily="34" charset="0"/>
          </a:endParaRPr>
        </a:p>
      </dsp:txBody>
      <dsp:txXfrm>
        <a:off x="43616" y="3674748"/>
        <a:ext cx="8567612" cy="8062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5/12/2021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5/12/2021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5/12/2021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5/12/2021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5/12/2021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5/12/2021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latin typeface="Arial" panose="020B0604020202020204" pitchFamily="34" charset="0"/>
                <a:cs typeface="Arial" panose="020B0604020202020204" pitchFamily="34" charset="0"/>
              </a:rPr>
              <a:t>PHẦN 3. VẬT SỐNG</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BÀI 13. TỪ TẾ BÀO ĐẾN CƠ THỂ</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ơ đồ mô tả từ tế bào đến cơ th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91" y="0"/>
            <a:ext cx="864972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9276" y="4882126"/>
            <a:ext cx="7473521" cy="523220"/>
          </a:xfrm>
          <a:prstGeom prst="rect">
            <a:avLst/>
          </a:prstGeom>
        </p:spPr>
        <p:txBody>
          <a:bodyPr wrap="none">
            <a:spAutoFit/>
          </a:bodyPr>
          <a:lstStyle/>
          <a:p>
            <a:r>
              <a:rPr lang="vi-VN" sz="2800" b="1">
                <a:solidFill>
                  <a:srgbClr val="C00000"/>
                </a:solidFill>
              </a:rPr>
              <a:t>Sơ đồ mô tả các cấp tổ chức của cây xanh</a:t>
            </a:r>
            <a:endParaRPr lang="en-US" sz="2800" b="1">
              <a:solidFill>
                <a:srgbClr val="C00000"/>
              </a:solidFill>
            </a:endParaRPr>
          </a:p>
        </p:txBody>
      </p:sp>
      <p:sp>
        <p:nvSpPr>
          <p:cNvPr id="5" name="Rectangle 4"/>
          <p:cNvSpPr/>
          <p:nvPr/>
        </p:nvSpPr>
        <p:spPr>
          <a:xfrm>
            <a:off x="166255" y="5376676"/>
            <a:ext cx="8804684" cy="1200329"/>
          </a:xfrm>
          <a:prstGeom prst="rect">
            <a:avLst/>
          </a:prstGeom>
          <a:ln>
            <a:solidFill>
              <a:srgbClr val="0066FF"/>
            </a:solidFill>
          </a:ln>
        </p:spPr>
        <p:txBody>
          <a:bodyPr wrap="square">
            <a:spAutoFit/>
          </a:bodyPr>
          <a:lstStyle/>
          <a:p>
            <a:pPr algn="just"/>
            <a:r>
              <a:rPr lang="en-US" sz="2400" b="1" smtClean="0">
                <a:latin typeface="Arial" panose="020B0604020202020204" pitchFamily="34" charset="0"/>
                <a:cs typeface="Arial" panose="020B0604020202020204" pitchFamily="34" charset="0"/>
              </a:rPr>
              <a:t>Yêu </a:t>
            </a:r>
            <a:r>
              <a:rPr lang="en-US" sz="2400" b="1">
                <a:latin typeface="Arial" panose="020B0604020202020204" pitchFamily="34" charset="0"/>
                <a:cs typeface="Arial" panose="020B0604020202020204" pitchFamily="34" charset="0"/>
              </a:rPr>
              <a:t>cầu 1: </a:t>
            </a:r>
            <a:r>
              <a:rPr lang="en-US" sz="2400" smtClean="0">
                <a:solidFill>
                  <a:srgbClr val="0000FF"/>
                </a:solidFill>
                <a:latin typeface="Arial" panose="020B0604020202020204" pitchFamily="34" charset="0"/>
                <a:cs typeface="Arial" panose="020B0604020202020204" pitchFamily="34" charset="0"/>
              </a:rPr>
              <a:t>Các </a:t>
            </a:r>
            <a:r>
              <a:rPr lang="en-US" sz="2400">
                <a:solidFill>
                  <a:srgbClr val="0000FF"/>
                </a:solidFill>
                <a:latin typeface="Arial" panose="020B0604020202020204" pitchFamily="34" charset="0"/>
                <a:cs typeface="Arial" panose="020B0604020202020204" pitchFamily="34" charset="0"/>
              </a:rPr>
              <a:t>cấp độ tổ chức của cơ thể cây xanh theo thứ tự từ thấp đến cao: </a:t>
            </a:r>
            <a:endParaRPr lang="en-US" sz="2400" smtClean="0">
              <a:solidFill>
                <a:srgbClr val="0000FF"/>
              </a:solidFill>
              <a:latin typeface="Arial" panose="020B0604020202020204" pitchFamily="34" charset="0"/>
              <a:cs typeface="Arial" panose="020B0604020202020204" pitchFamily="34" charset="0"/>
            </a:endParaRPr>
          </a:p>
          <a:p>
            <a:pPr algn="ctr"/>
            <a:r>
              <a:rPr lang="en-US" sz="2400" smtClean="0">
                <a:solidFill>
                  <a:srgbClr val="0000FF"/>
                </a:solidFill>
                <a:latin typeface="Arial" panose="020B0604020202020204" pitchFamily="34" charset="0"/>
                <a:cs typeface="Arial" panose="020B0604020202020204" pitchFamily="34" charset="0"/>
              </a:rPr>
              <a:t>Tế </a:t>
            </a:r>
            <a:r>
              <a:rPr lang="en-US" sz="2400">
                <a:solidFill>
                  <a:srgbClr val="0000FF"/>
                </a:solidFill>
                <a:latin typeface="Arial" panose="020B0604020202020204" pitchFamily="34" charset="0"/>
                <a:cs typeface="Arial" panose="020B0604020202020204" pitchFamily="34" charset="0"/>
              </a:rPr>
              <a:t>bào</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Mô</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quan </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Hệ cơ quan</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thể.</a:t>
            </a:r>
          </a:p>
        </p:txBody>
      </p:sp>
    </p:spTree>
    <p:extLst>
      <p:ext uri="{BB962C8B-B14F-4D97-AF65-F5344CB8AC3E}">
        <p14:creationId xmlns:p14="http://schemas.microsoft.com/office/powerpoint/2010/main" val="126948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932" y="1272355"/>
            <a:ext cx="1808018" cy="3331907"/>
            <a:chOff x="218900" y="1009554"/>
            <a:chExt cx="2133600" cy="3808913"/>
          </a:xfrm>
        </p:grpSpPr>
        <p:grpSp>
          <p:nvGrpSpPr>
            <p:cNvPr id="6" name="Group 5"/>
            <p:cNvGrpSpPr/>
            <p:nvPr/>
          </p:nvGrpSpPr>
          <p:grpSpPr>
            <a:xfrm>
              <a:off x="218900" y="1009554"/>
              <a:ext cx="2133600" cy="3333845"/>
              <a:chOff x="169025" y="916588"/>
              <a:chExt cx="2133600" cy="3031345"/>
            </a:xfrm>
            <a:noFill/>
          </p:grpSpPr>
          <p:pic>
            <p:nvPicPr>
              <p:cNvPr id="5122"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920297"/>
                <a:ext cx="2133600" cy="3027636"/>
              </a:xfrm>
              <a:prstGeom prst="rect">
                <a:avLst/>
              </a:prstGeom>
              <a:grpFill/>
              <a:ln>
                <a:solidFill>
                  <a:schemeClr val="tx1"/>
                </a:solidFill>
              </a:ln>
              <a:extLst/>
            </p:spPr>
          </p:pic>
          <p:sp>
            <p:nvSpPr>
              <p:cNvPr id="5" name="Oval 4"/>
              <p:cNvSpPr/>
              <p:nvPr/>
            </p:nvSpPr>
            <p:spPr>
              <a:xfrm>
                <a:off x="169025" y="916588"/>
                <a:ext cx="592976"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422417"/>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Hệ tiêu hóa</a:t>
              </a:r>
              <a:endParaRPr lang="en-US" sz="2000">
                <a:latin typeface="Arial" panose="020B0604020202020204" pitchFamily="34" charset="0"/>
                <a:cs typeface="Arial" panose="020B0604020202020204" pitchFamily="34" charset="0"/>
              </a:endParaRPr>
            </a:p>
          </p:txBody>
        </p:sp>
      </p:grpSp>
      <p:grpSp>
        <p:nvGrpSpPr>
          <p:cNvPr id="10" name="Group 9"/>
          <p:cNvGrpSpPr/>
          <p:nvPr/>
        </p:nvGrpSpPr>
        <p:grpSpPr>
          <a:xfrm>
            <a:off x="4307952" y="3705408"/>
            <a:ext cx="2562965" cy="1797708"/>
            <a:chOff x="3214261" y="4418785"/>
            <a:chExt cx="3186539" cy="2000698"/>
          </a:xfrm>
        </p:grpSpPr>
        <p:grpSp>
          <p:nvGrpSpPr>
            <p:cNvPr id="9" name="Group 8"/>
            <p:cNvGrpSpPr/>
            <p:nvPr/>
          </p:nvGrpSpPr>
          <p:grpSpPr>
            <a:xfrm>
              <a:off x="3214262" y="4418785"/>
              <a:ext cx="3186538" cy="1600587"/>
              <a:chOff x="2892973" y="4724400"/>
              <a:chExt cx="2878836" cy="1600587"/>
            </a:xfrm>
          </p:grpSpPr>
          <p:pic>
            <p:nvPicPr>
              <p:cNvPr id="5126"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grpSp>
        <p:sp>
          <p:nvSpPr>
            <p:cNvPr id="15" name="TextBox 14"/>
            <p:cNvSpPr txBox="1"/>
            <p:nvPr/>
          </p:nvSpPr>
          <p:spPr>
            <a:xfrm>
              <a:off x="3214261" y="6019373"/>
              <a:ext cx="3080558"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Tế bào biểu mô ruột</a:t>
              </a:r>
              <a:endParaRPr lang="en-US" sz="2000">
                <a:latin typeface="Arial" panose="020B0604020202020204" pitchFamily="34" charset="0"/>
                <a:cs typeface="Arial" panose="020B0604020202020204" pitchFamily="34" charset="0"/>
              </a:endParaRPr>
            </a:p>
          </p:txBody>
        </p:sp>
      </p:grpSp>
      <p:grpSp>
        <p:nvGrpSpPr>
          <p:cNvPr id="12" name="Group 11"/>
          <p:cNvGrpSpPr/>
          <p:nvPr/>
        </p:nvGrpSpPr>
        <p:grpSpPr>
          <a:xfrm>
            <a:off x="4280600" y="265115"/>
            <a:ext cx="2677379" cy="2429900"/>
            <a:chOff x="3829056" y="534638"/>
            <a:chExt cx="2800344" cy="2740499"/>
          </a:xfrm>
        </p:grpSpPr>
        <p:pic>
          <p:nvPicPr>
            <p:cNvPr id="5128"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4638"/>
              <a:ext cx="2590800" cy="227198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8290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4495800" y="2875027"/>
              <a:ext cx="2133600"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Biểu mô ruột</a:t>
              </a:r>
              <a:endParaRPr lang="en-US" sz="2000">
                <a:latin typeface="Arial" panose="020B0604020202020204" pitchFamily="34" charset="0"/>
                <a:cs typeface="Arial" panose="020B0604020202020204" pitchFamily="34" charset="0"/>
              </a:endParaRPr>
            </a:p>
          </p:txBody>
        </p:sp>
      </p:grpSp>
      <p:grpSp>
        <p:nvGrpSpPr>
          <p:cNvPr id="13" name="Group 12"/>
          <p:cNvGrpSpPr/>
          <p:nvPr/>
        </p:nvGrpSpPr>
        <p:grpSpPr>
          <a:xfrm>
            <a:off x="7221241" y="497634"/>
            <a:ext cx="1677739" cy="3709667"/>
            <a:chOff x="7205750" y="1259957"/>
            <a:chExt cx="1736767" cy="3709667"/>
          </a:xfrm>
        </p:grpSpPr>
        <p:pic>
          <p:nvPicPr>
            <p:cNvPr id="5124"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382" y="1275923"/>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0264" y="5791200"/>
            <a:ext cx="7772400" cy="584775"/>
          </a:xfrm>
          <a:prstGeom prst="rect">
            <a:avLst/>
          </a:prstGeom>
          <a:noFill/>
        </p:spPr>
        <p:txBody>
          <a:bodyPr wrap="square" rtlCol="0">
            <a:spAutoFit/>
          </a:bodyPr>
          <a:lstStyle/>
          <a:p>
            <a:pPr algn="ctr"/>
            <a:r>
              <a:rPr lang="en-US" sz="3200" b="1" smtClean="0">
                <a:solidFill>
                  <a:srgbClr val="0000FF"/>
                </a:solidFill>
              </a:rPr>
              <a:t>Các cấp độ tổ chức của cơ thể người</a:t>
            </a:r>
            <a:endParaRPr lang="en-US" sz="3200" b="1">
              <a:solidFill>
                <a:srgbClr val="0000FF"/>
              </a:solidFill>
            </a:endParaRPr>
          </a:p>
        </p:txBody>
      </p:sp>
    </p:spTree>
    <p:extLst>
      <p:ext uri="{BB962C8B-B14F-4D97-AF65-F5344CB8AC3E}">
        <p14:creationId xmlns:p14="http://schemas.microsoft.com/office/powerpoint/2010/main" val="3870029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9991" y="707897"/>
            <a:ext cx="1472541" cy="2829031"/>
            <a:chOff x="218900" y="557491"/>
            <a:chExt cx="2133600" cy="4414931"/>
          </a:xfrm>
        </p:grpSpPr>
        <p:grpSp>
          <p:nvGrpSpPr>
            <p:cNvPr id="6" name="Group 5"/>
            <p:cNvGrpSpPr/>
            <p:nvPr/>
          </p:nvGrpSpPr>
          <p:grpSpPr>
            <a:xfrm>
              <a:off x="218900" y="557491"/>
              <a:ext cx="2133600" cy="3785908"/>
              <a:chOff x="169025" y="505543"/>
              <a:chExt cx="2133600" cy="3442390"/>
            </a:xfrm>
            <a:noFill/>
          </p:grpSpPr>
          <p:pic>
            <p:nvPicPr>
              <p:cNvPr id="8"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505543"/>
                <a:ext cx="2133600" cy="3442390"/>
              </a:xfrm>
              <a:prstGeom prst="rect">
                <a:avLst/>
              </a:prstGeom>
              <a:grpFill/>
              <a:ln>
                <a:solidFill>
                  <a:schemeClr val="tx1"/>
                </a:solidFill>
              </a:ln>
              <a:extLst/>
            </p:spPr>
          </p:pic>
          <p:sp>
            <p:nvSpPr>
              <p:cNvPr id="9" name="Oval 8"/>
              <p:cNvSpPr/>
              <p:nvPr/>
            </p:nvSpPr>
            <p:spPr>
              <a:xfrm>
                <a:off x="169025" y="514997"/>
                <a:ext cx="592975"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576372"/>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Hệ tiêu hóa</a:t>
              </a: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53795" y="5125258"/>
            <a:ext cx="2529700" cy="1646507"/>
            <a:chOff x="3214260" y="4418785"/>
            <a:chExt cx="3358048" cy="2063444"/>
          </a:xfrm>
        </p:grpSpPr>
        <p:grpSp>
          <p:nvGrpSpPr>
            <p:cNvPr id="11" name="Group 10"/>
            <p:cNvGrpSpPr/>
            <p:nvPr/>
          </p:nvGrpSpPr>
          <p:grpSpPr>
            <a:xfrm>
              <a:off x="3214262" y="4418785"/>
              <a:ext cx="3186538" cy="1600587"/>
              <a:chOff x="2892973" y="4724400"/>
              <a:chExt cx="2878836" cy="1600587"/>
            </a:xfrm>
          </p:grpSpPr>
          <p:pic>
            <p:nvPicPr>
              <p:cNvPr id="13"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t>
                </a:r>
              </a:p>
            </p:txBody>
          </p:sp>
        </p:grpSp>
        <p:sp>
          <p:nvSpPr>
            <p:cNvPr id="12" name="TextBox 11"/>
            <p:cNvSpPr txBox="1"/>
            <p:nvPr/>
          </p:nvSpPr>
          <p:spPr>
            <a:xfrm>
              <a:off x="3214260" y="6019373"/>
              <a:ext cx="3358048" cy="462856"/>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Tế bào biểu mô ruột</a:t>
              </a: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a:off x="688079" y="2904256"/>
            <a:ext cx="2216725" cy="2004007"/>
            <a:chOff x="3719956" y="534638"/>
            <a:chExt cx="2909444" cy="2869169"/>
          </a:xfrm>
        </p:grpSpPr>
        <p:pic>
          <p:nvPicPr>
            <p:cNvPr id="16"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319" y="534638"/>
              <a:ext cx="2590800" cy="227198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7199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3829056" y="2875028"/>
              <a:ext cx="2800344" cy="528779"/>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Biểu mô ruột</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7233274" y="13205"/>
            <a:ext cx="1736767" cy="3339058"/>
            <a:chOff x="7205750" y="1259957"/>
            <a:chExt cx="1736767" cy="3709667"/>
          </a:xfrm>
        </p:grpSpPr>
        <p:pic>
          <p:nvPicPr>
            <p:cNvPr id="20"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sp>
        <p:nvSpPr>
          <p:cNvPr id="23" name="Rectangle 22"/>
          <p:cNvSpPr/>
          <p:nvPr/>
        </p:nvSpPr>
        <p:spPr>
          <a:xfrm>
            <a:off x="2658363" y="6351433"/>
            <a:ext cx="1096775"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Tế </a:t>
            </a:r>
            <a:r>
              <a:rPr lang="en-US" sz="2200" b="1">
                <a:solidFill>
                  <a:srgbClr val="0000FF"/>
                </a:solidFill>
                <a:latin typeface="Arial" panose="020B0604020202020204" pitchFamily="34" charset="0"/>
                <a:cs typeface="Arial" panose="020B0604020202020204" pitchFamily="34" charset="0"/>
              </a:rPr>
              <a:t>bào</a:t>
            </a:r>
          </a:p>
        </p:txBody>
      </p:sp>
      <p:sp>
        <p:nvSpPr>
          <p:cNvPr id="24" name="Rectangle 23"/>
          <p:cNvSpPr/>
          <p:nvPr/>
        </p:nvSpPr>
        <p:spPr>
          <a:xfrm>
            <a:off x="3045655" y="4564004"/>
            <a:ext cx="593432"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Mô</a:t>
            </a:r>
            <a:endParaRPr lang="en-US" sz="2200" b="1">
              <a:solidFill>
                <a:srgbClr val="0000FF"/>
              </a:solidFill>
              <a:latin typeface="Arial" panose="020B0604020202020204" pitchFamily="34" charset="0"/>
              <a:cs typeface="Arial" panose="020B0604020202020204" pitchFamily="34" charset="0"/>
            </a:endParaRPr>
          </a:p>
        </p:txBody>
      </p:sp>
      <p:sp>
        <p:nvSpPr>
          <p:cNvPr id="25" name="Rectangle 24"/>
          <p:cNvSpPr/>
          <p:nvPr/>
        </p:nvSpPr>
        <p:spPr>
          <a:xfrm>
            <a:off x="4912079" y="3731980"/>
            <a:ext cx="1995220"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Hệ cơ quan</a:t>
            </a:r>
            <a:endParaRPr lang="en-US" sz="2200" b="1">
              <a:solidFill>
                <a:srgbClr val="0000FF"/>
              </a:solidFill>
              <a:latin typeface="Arial" panose="020B0604020202020204" pitchFamily="34" charset="0"/>
              <a:cs typeface="Arial" panose="020B0604020202020204" pitchFamily="34" charset="0"/>
            </a:endParaRPr>
          </a:p>
        </p:txBody>
      </p:sp>
      <p:sp>
        <p:nvSpPr>
          <p:cNvPr id="26" name="Rectangle 25"/>
          <p:cNvSpPr/>
          <p:nvPr/>
        </p:nvSpPr>
        <p:spPr>
          <a:xfrm>
            <a:off x="7163526" y="3536928"/>
            <a:ext cx="1909512"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Cơ thể</a:t>
            </a:r>
            <a:endParaRPr lang="en-US" sz="2200" b="1">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3860597" y="5348346"/>
            <a:ext cx="5109444" cy="830997"/>
          </a:xfrm>
          <a:prstGeom prst="rect">
            <a:avLst/>
          </a:prstGeom>
        </p:spPr>
        <p:txBody>
          <a:bodyPr wrap="square">
            <a:spAutoFit/>
          </a:bodyPr>
          <a:lstStyle/>
          <a:p>
            <a:pPr algn="just"/>
            <a:r>
              <a:rPr lang="en-US" sz="2400" b="1">
                <a:latin typeface="Arial" panose="020B0604020202020204" pitchFamily="34" charset="0"/>
                <a:cs typeface="Arial" panose="020B0604020202020204" pitchFamily="34" charset="0"/>
              </a:rPr>
              <a:t>Yêu cầu </a:t>
            </a:r>
            <a:r>
              <a:rPr lang="en-US" sz="2400" b="1" smtClean="0">
                <a:latin typeface="Arial" panose="020B0604020202020204" pitchFamily="34" charset="0"/>
                <a:cs typeface="Arial" panose="020B0604020202020204" pitchFamily="34" charset="0"/>
              </a:rPr>
              <a:t>2: </a:t>
            </a:r>
            <a:r>
              <a:rPr lang="en-US" sz="2400" b="1" smtClean="0">
                <a:solidFill>
                  <a:srgbClr val="0000FF"/>
                </a:solidFill>
                <a:latin typeface="Arial" panose="020B0604020202020204" pitchFamily="34" charset="0"/>
                <a:cs typeface="Arial" panose="020B0604020202020204" pitchFamily="34" charset="0"/>
              </a:rPr>
              <a:t>Các cấp </a:t>
            </a:r>
            <a:r>
              <a:rPr lang="en-US" sz="2400" b="1">
                <a:solidFill>
                  <a:srgbClr val="0000FF"/>
                </a:solidFill>
                <a:latin typeface="Arial" panose="020B0604020202020204" pitchFamily="34" charset="0"/>
                <a:cs typeface="Arial" panose="020B0604020202020204" pitchFamily="34" charset="0"/>
              </a:rPr>
              <a:t>độ tổ chức của cơ thể người từ thấp đến </a:t>
            </a:r>
            <a:r>
              <a:rPr lang="en-US" sz="2400" b="1" smtClean="0">
                <a:solidFill>
                  <a:srgbClr val="0000FF"/>
                </a:solidFill>
                <a:latin typeface="Arial" panose="020B0604020202020204" pitchFamily="34" charset="0"/>
                <a:cs typeface="Arial" panose="020B0604020202020204" pitchFamily="34" charset="0"/>
              </a:rPr>
              <a:t>cao</a:t>
            </a:r>
            <a:endParaRPr lang="en-US" sz="2400" b="1">
              <a:solidFill>
                <a:srgbClr val="0000FF"/>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269" y="1228335"/>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3378915" y="3944827"/>
            <a:ext cx="1343638"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Cơ quan</a:t>
            </a:r>
            <a:endParaRPr lang="en-US" sz="2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09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ô tế bào thực vậ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6"/>
          <a:stretch/>
        </p:blipFill>
        <p:spPr bwMode="auto">
          <a:xfrm>
            <a:off x="304801" y="69275"/>
            <a:ext cx="4267199" cy="3513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ô cơ ở ruột"/>
          <p:cNvPicPr>
            <a:picLocks noChangeAspect="1" noChangeArrowheads="1"/>
          </p:cNvPicPr>
          <p:nvPr/>
        </p:nvPicPr>
        <p:blipFill rotWithShape="1">
          <a:blip r:embed="rId3">
            <a:extLst>
              <a:ext uri="{28A0092B-C50C-407E-A947-70E740481C1C}">
                <a14:useLocalDpi xmlns:a14="http://schemas.microsoft.com/office/drawing/2010/main" val="0"/>
              </a:ext>
            </a:extLst>
          </a:blip>
          <a:srcRect t="28639" b="32136"/>
          <a:stretch/>
        </p:blipFill>
        <p:spPr bwMode="auto">
          <a:xfrm>
            <a:off x="4800600" y="644258"/>
            <a:ext cx="4191000" cy="1643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ô tế bào thần k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338" y="3193475"/>
            <a:ext cx="4648200" cy="2841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8075" y="4614008"/>
            <a:ext cx="3195523" cy="954107"/>
          </a:xfrm>
          <a:prstGeom prst="rect">
            <a:avLst/>
          </a:prstGeom>
        </p:spPr>
        <p:txBody>
          <a:bodyPr wrap="square">
            <a:spAutoFit/>
          </a:bodyPr>
          <a:lstStyle/>
          <a:p>
            <a:pPr algn="just"/>
            <a:r>
              <a:rPr lang="en-US" sz="2800" b="1" smtClean="0">
                <a:solidFill>
                  <a:srgbClr val="FF0000"/>
                </a:solidFill>
              </a:rPr>
              <a:t>Một số loại mô ở cây xanh và ở người</a:t>
            </a:r>
            <a:endParaRPr lang="en-US" sz="2800" b="1">
              <a:solidFill>
                <a:srgbClr val="FF0000"/>
              </a:solidFill>
            </a:endParaRPr>
          </a:p>
        </p:txBody>
      </p:sp>
      <p:sp>
        <p:nvSpPr>
          <p:cNvPr id="8" name="Rectangle 7"/>
          <p:cNvSpPr/>
          <p:nvPr/>
        </p:nvSpPr>
        <p:spPr>
          <a:xfrm>
            <a:off x="297874" y="3582963"/>
            <a:ext cx="3435926" cy="492443"/>
          </a:xfrm>
          <a:prstGeom prst="rect">
            <a:avLst/>
          </a:prstGeom>
        </p:spPr>
        <p:txBody>
          <a:bodyPr wrap="square">
            <a:spAutoFit/>
          </a:bodyPr>
          <a:lstStyle/>
          <a:p>
            <a:pPr algn="just"/>
            <a:r>
              <a:rPr lang="en-US" sz="2600" b="1" smtClean="0">
                <a:solidFill>
                  <a:srgbClr val="0000FF"/>
                </a:solidFill>
              </a:rPr>
              <a:t>Một số loại mô ở lá cây</a:t>
            </a:r>
            <a:endParaRPr lang="en-US" sz="2600" b="1">
              <a:solidFill>
                <a:srgbClr val="0000FF"/>
              </a:solidFill>
            </a:endParaRPr>
          </a:p>
        </p:txBody>
      </p:sp>
      <p:sp>
        <p:nvSpPr>
          <p:cNvPr id="9" name="Rectangle 8"/>
          <p:cNvSpPr/>
          <p:nvPr/>
        </p:nvSpPr>
        <p:spPr>
          <a:xfrm>
            <a:off x="5178137" y="2288186"/>
            <a:ext cx="3435926" cy="492443"/>
          </a:xfrm>
          <a:prstGeom prst="rect">
            <a:avLst/>
          </a:prstGeom>
        </p:spPr>
        <p:txBody>
          <a:bodyPr wrap="square">
            <a:spAutoFit/>
          </a:bodyPr>
          <a:lstStyle/>
          <a:p>
            <a:pPr algn="ctr"/>
            <a:r>
              <a:rPr lang="en-US" sz="2600" b="1" smtClean="0">
                <a:solidFill>
                  <a:srgbClr val="0000FF"/>
                </a:solidFill>
              </a:rPr>
              <a:t>Mô cơ ở ruột non</a:t>
            </a:r>
            <a:endParaRPr lang="en-US" sz="2600" b="1">
              <a:solidFill>
                <a:srgbClr val="0000FF"/>
              </a:solidFill>
            </a:endParaRPr>
          </a:p>
        </p:txBody>
      </p:sp>
      <p:sp>
        <p:nvSpPr>
          <p:cNvPr id="10" name="Rectangle 9"/>
          <p:cNvSpPr/>
          <p:nvPr/>
        </p:nvSpPr>
        <p:spPr>
          <a:xfrm>
            <a:off x="4850475" y="6172200"/>
            <a:ext cx="3435926" cy="492443"/>
          </a:xfrm>
          <a:prstGeom prst="rect">
            <a:avLst/>
          </a:prstGeom>
        </p:spPr>
        <p:txBody>
          <a:bodyPr wrap="square">
            <a:spAutoFit/>
          </a:bodyPr>
          <a:lstStyle/>
          <a:p>
            <a:pPr algn="ctr"/>
            <a:r>
              <a:rPr lang="en-US" sz="2600" b="1" smtClean="0">
                <a:solidFill>
                  <a:srgbClr val="0000FF"/>
                </a:solidFill>
              </a:rPr>
              <a:t>Mô thần kinh ở não</a:t>
            </a:r>
            <a:endParaRPr lang="en-US" sz="2600" b="1">
              <a:solidFill>
                <a:srgbClr val="0000FF"/>
              </a:solidFill>
            </a:endParaRPr>
          </a:p>
        </p:txBody>
      </p:sp>
    </p:spTree>
    <p:extLst>
      <p:ext uri="{BB962C8B-B14F-4D97-AF65-F5344CB8AC3E}">
        <p14:creationId xmlns:p14="http://schemas.microsoft.com/office/powerpoint/2010/main" val="19957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4" y="195350"/>
            <a:ext cx="8991600" cy="6093976"/>
          </a:xfrm>
          <a:prstGeom prst="rect">
            <a:avLst/>
          </a:prstGeom>
        </p:spPr>
        <p:txBody>
          <a:bodyPr wrap="square">
            <a:spAutoFit/>
          </a:bodyPr>
          <a:lstStyle/>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3: Quan sát các loại mô trong hình 13.4, 13.5:</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Hình dạng, kích thước của các tế bào trong từng loại mô có sự giống nhau.</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lá ở cây xanh: mô giậu, mô xốp, mô </a:t>
            </a:r>
            <a:r>
              <a:rPr lang="en-US" sz="2600" smtClean="0">
                <a:solidFill>
                  <a:srgbClr val="0000FF"/>
                </a:solidFill>
                <a:latin typeface="Arial" panose="020B0604020202020204" pitchFamily="34" charset="0"/>
                <a:cs typeface="Arial" panose="020B0604020202020204" pitchFamily="34" charset="0"/>
              </a:rPr>
              <a:t>bì, mô dẫn,...</a:t>
            </a:r>
            <a:endParaRPr lang="en-US" sz="2600">
              <a:solidFill>
                <a:srgbClr val="0000FF"/>
              </a:solidFill>
              <a:latin typeface="Arial" panose="020B0604020202020204" pitchFamily="34" charset="0"/>
              <a:cs typeface="Arial" panose="020B0604020202020204" pitchFamily="34" charset="0"/>
            </a:endParaRP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ruột non ở người: mô liên kết, mô cơ, mô biểu bì.</a:t>
            </a:r>
          </a:p>
          <a:p>
            <a:pPr algn="just"/>
            <a:r>
              <a:rPr lang="en-US" sz="2600" smtClean="0">
                <a:latin typeface="Arial" panose="020B0604020202020204" pitchFamily="34" charset="0"/>
                <a:cs typeface="Arial" panose="020B0604020202020204" pitchFamily="34" charset="0"/>
              </a:rPr>
              <a:t>Yêu cầu </a:t>
            </a:r>
            <a:r>
              <a:rPr lang="en-US" sz="2600">
                <a:latin typeface="Arial" panose="020B0604020202020204" pitchFamily="34" charset="0"/>
                <a:cs typeface="Arial" panose="020B0604020202020204" pitchFamily="34" charset="0"/>
              </a:rPr>
              <a:t>4: Quan sát hình 13.3, 13.4, kể tên một số cơ quan:</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chồi của cây: thân, lá, hoa.</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tiêu hóa của người: thực quản, dạ dày, ruột non, ruột già, gan,…</a:t>
            </a:r>
          </a:p>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5: </a:t>
            </a:r>
            <a:r>
              <a:rPr lang="en-US" sz="2600" smtClean="0">
                <a:latin typeface="Arial" panose="020B0604020202020204" pitchFamily="34" charset="0"/>
                <a:cs typeface="Arial" panose="020B0604020202020204" pitchFamily="34" charset="0"/>
              </a:rPr>
              <a:t>Khái </a:t>
            </a:r>
            <a:r>
              <a:rPr lang="en-US" sz="2600">
                <a:latin typeface="Arial" panose="020B0604020202020204" pitchFamily="34" charset="0"/>
                <a:cs typeface="Arial" panose="020B0604020202020204" pitchFamily="34" charset="0"/>
              </a:rPr>
              <a:t>niệm và viết sơ đồ thể hiện mối quan hệ giữa tế bào, mô, cơ quan, hệ cơ quan, cơ </a:t>
            </a:r>
            <a:r>
              <a:rPr lang="en-US" sz="2600" smtClean="0">
                <a:latin typeface="Arial" panose="020B0604020202020204" pitchFamily="34" charset="0"/>
                <a:cs typeface="Arial" panose="020B0604020202020204" pitchFamily="34" charset="0"/>
              </a:rPr>
              <a:t>thể:</a:t>
            </a:r>
          </a:p>
          <a:p>
            <a:pPr algn="just"/>
            <a:r>
              <a:rPr lang="en-US" sz="2600" smtClean="0">
                <a:solidFill>
                  <a:srgbClr val="0000FF"/>
                </a:solidFill>
                <a:latin typeface="Arial" panose="020B0604020202020204" pitchFamily="34" charset="0"/>
                <a:cs typeface="Arial" panose="020B0604020202020204" pitchFamily="34" charset="0"/>
              </a:rPr>
              <a:t> 	</a:t>
            </a:r>
            <a:r>
              <a:rPr lang="en-US" sz="2600" smtClean="0">
                <a:solidFill>
                  <a:srgbClr val="0000FF"/>
                </a:solidFill>
                <a:latin typeface="Arial" panose="020B0604020202020204" pitchFamily="34" charset="0"/>
                <a:cs typeface="Arial" panose="020B0604020202020204" pitchFamily="34" charset="0"/>
                <a:sym typeface="Symbol"/>
              </a:rPr>
              <a:t> </a:t>
            </a:r>
            <a:r>
              <a:rPr lang="en-US" sz="2600" smtClean="0">
                <a:solidFill>
                  <a:srgbClr val="0000FF"/>
                </a:solidFill>
                <a:latin typeface="Arial" panose="020B0604020202020204" pitchFamily="34" charset="0"/>
                <a:cs typeface="Arial" panose="020B0604020202020204" pitchFamily="34" charset="0"/>
              </a:rPr>
              <a:t>Tế </a:t>
            </a:r>
            <a:r>
              <a:rPr lang="en-US" sz="2600">
                <a:solidFill>
                  <a:srgbClr val="0000FF"/>
                </a:solidFill>
                <a:latin typeface="Arial" panose="020B0604020202020204" pitchFamily="34" charset="0"/>
                <a:cs typeface="Arial" panose="020B0604020202020204" pitchFamily="34" charset="0"/>
              </a:rPr>
              <a:t>bào</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Mô</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quan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Hệ cơ quan</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a:t>
            </a:r>
            <a:r>
              <a:rPr lang="en-US" sz="2600" smtClean="0">
                <a:solidFill>
                  <a:srgbClr val="0000FF"/>
                </a:solidFill>
                <a:latin typeface="Arial" panose="020B0604020202020204" pitchFamily="34" charset="0"/>
                <a:cs typeface="Arial" panose="020B0604020202020204" pitchFamily="34" charset="0"/>
              </a:rPr>
              <a:t>thể.</a:t>
            </a:r>
            <a:endParaRPr lang="en-US" sz="26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3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475" y="1561510"/>
            <a:ext cx="8686800" cy="2677656"/>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indent="465138" algn="just"/>
            <a:r>
              <a:rPr lang="en-US" sz="2800">
                <a:latin typeface="Arial" panose="020B0604020202020204" pitchFamily="34" charset="0"/>
                <a:cs typeface="Arial" panose="020B0604020202020204" pitchFamily="34" charset="0"/>
              </a:rPr>
              <a:t>+ Tìm hiểu và nêu cách làm tiêu bản nấm men.</a:t>
            </a:r>
          </a:p>
          <a:p>
            <a:pPr indent="465138" algn="just"/>
            <a:r>
              <a:rPr lang="en-US" sz="2800">
                <a:latin typeface="Arial" panose="020B0604020202020204" pitchFamily="34" charset="0"/>
                <a:cs typeface="Arial" panose="020B0604020202020204" pitchFamily="34" charset="0"/>
              </a:rPr>
              <a:t>+ Làm tiêu bản và quan sát tiêu bản bằng kính hiển vi quang học (vật kính 10x, 40x).</a:t>
            </a:r>
          </a:p>
          <a:p>
            <a:pPr indent="465138" algn="just"/>
            <a:r>
              <a:rPr lang="en-US" sz="2800">
                <a:latin typeface="Arial" panose="020B0604020202020204" pitchFamily="34" charset="0"/>
                <a:cs typeface="Arial" panose="020B0604020202020204" pitchFamily="34" charset="0"/>
              </a:rPr>
              <a:t>+ Vẽ và mô tả hình dạng của nấm men dựa theo kết quả quan sát vào vở.</a:t>
            </a:r>
          </a:p>
        </p:txBody>
      </p:sp>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hình dạng, cấu tạo của sinh vật đơn bào:</a:t>
            </a:r>
            <a:endParaRPr lang="en-US" sz="2800" b="1">
              <a:solidFill>
                <a:srgbClr val="FF0000"/>
              </a:solidFill>
            </a:endParaRPr>
          </a:p>
        </p:txBody>
      </p:sp>
    </p:spTree>
    <p:extLst>
      <p:ext uri="{BB962C8B-B14F-4D97-AF65-F5344CB8AC3E}">
        <p14:creationId xmlns:p14="http://schemas.microsoft.com/office/powerpoint/2010/main" val="270614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êu bản nấm m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23" b="15672"/>
          <a:stretch/>
        </p:blipFill>
        <p:spPr bwMode="auto">
          <a:xfrm>
            <a:off x="225386" y="725975"/>
            <a:ext cx="2539432" cy="1669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iêu bản nấm m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 t="40630" r="498" b="14287"/>
          <a:stretch/>
        </p:blipFill>
        <p:spPr bwMode="auto">
          <a:xfrm>
            <a:off x="3351407" y="1300569"/>
            <a:ext cx="2691112" cy="1140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hoc24.vn/source/KHTN%206/Ch%C6%B0%C6%A1ng%207/l%C3%A0m%20ti%C3%AAu%20b%E1%BA%A3n%2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8" b="16387"/>
          <a:stretch/>
        </p:blipFill>
        <p:spPr bwMode="auto">
          <a:xfrm>
            <a:off x="6367544" y="609600"/>
            <a:ext cx="2366356" cy="15767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iêu bản nấm m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 t="6848" r="363" b="18111"/>
          <a:stretch/>
        </p:blipFill>
        <p:spPr bwMode="auto">
          <a:xfrm>
            <a:off x="0" y="4070447"/>
            <a:ext cx="2487596" cy="155142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iêu bản nấm me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949" b="25912"/>
          <a:stretch/>
        </p:blipFill>
        <p:spPr bwMode="auto">
          <a:xfrm>
            <a:off x="2669775" y="4460200"/>
            <a:ext cx="2613519" cy="10329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Tiêu bản nấm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Tiêu bản nấm m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351" t="6220" r="5002" b="8806"/>
          <a:stretch/>
        </p:blipFill>
        <p:spPr bwMode="auto">
          <a:xfrm>
            <a:off x="6912926" y="3617863"/>
            <a:ext cx="1825130" cy="202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60338"/>
            <a:ext cx="5715000" cy="584775"/>
          </a:xfrm>
          <a:prstGeom prst="rect">
            <a:avLst/>
          </a:prstGeom>
          <a:noFill/>
        </p:spPr>
        <p:txBody>
          <a:bodyPr wrap="square" rtlCol="0">
            <a:spAutoFit/>
          </a:bodyPr>
          <a:lstStyle/>
          <a:p>
            <a:pPr algn="ctr"/>
            <a:r>
              <a:rPr lang="en-US" sz="3200" b="1" smtClean="0">
                <a:solidFill>
                  <a:srgbClr val="FF0000"/>
                </a:solidFill>
              </a:rPr>
              <a:t>LÀM TIÊU BẢN NẤM MEN</a:t>
            </a:r>
            <a:endParaRPr lang="en-US" sz="3200" b="1">
              <a:solidFill>
                <a:srgbClr val="FF0000"/>
              </a:solidFill>
            </a:endParaRPr>
          </a:p>
        </p:txBody>
      </p:sp>
      <p:sp>
        <p:nvSpPr>
          <p:cNvPr id="6" name="TextBox 5"/>
          <p:cNvSpPr txBox="1"/>
          <p:nvPr/>
        </p:nvSpPr>
        <p:spPr>
          <a:xfrm>
            <a:off x="243695" y="2438400"/>
            <a:ext cx="2804305" cy="400110"/>
          </a:xfrm>
          <a:prstGeom prst="rect">
            <a:avLst/>
          </a:prstGeom>
          <a:noFill/>
        </p:spPr>
        <p:txBody>
          <a:bodyPr wrap="square" rtlCol="0">
            <a:spAutoFit/>
          </a:bodyPr>
          <a:lstStyle/>
          <a:p>
            <a:pPr algn="ctr"/>
            <a:r>
              <a:rPr lang="en-US" sz="2000" smtClean="0"/>
              <a:t>Nhỏ 1 giọt dịch nấm men</a:t>
            </a:r>
            <a:endParaRPr lang="en-US" sz="2000"/>
          </a:p>
        </p:txBody>
      </p:sp>
      <p:sp>
        <p:nvSpPr>
          <p:cNvPr id="13" name="TextBox 12"/>
          <p:cNvSpPr txBox="1"/>
          <p:nvPr/>
        </p:nvSpPr>
        <p:spPr>
          <a:xfrm>
            <a:off x="3387432" y="2469178"/>
            <a:ext cx="2587625" cy="1015663"/>
          </a:xfrm>
          <a:prstGeom prst="rect">
            <a:avLst/>
          </a:prstGeom>
          <a:noFill/>
        </p:spPr>
        <p:txBody>
          <a:bodyPr wrap="square" rtlCol="0">
            <a:spAutoFit/>
          </a:bodyPr>
          <a:lstStyle/>
          <a:p>
            <a:pPr algn="ctr"/>
            <a:r>
              <a:rPr lang="en-US" sz="2000" smtClean="0"/>
              <a:t>Dùng kim mũi mác dàn mỏng dịch và để yên cho nước bay hơi hết</a:t>
            </a:r>
            <a:endParaRPr lang="en-US" sz="2000"/>
          </a:p>
        </p:txBody>
      </p:sp>
      <p:sp>
        <p:nvSpPr>
          <p:cNvPr id="14" name="TextBox 13"/>
          <p:cNvSpPr txBox="1"/>
          <p:nvPr/>
        </p:nvSpPr>
        <p:spPr>
          <a:xfrm>
            <a:off x="6172200" y="2489537"/>
            <a:ext cx="2947103" cy="1015663"/>
          </a:xfrm>
          <a:prstGeom prst="rect">
            <a:avLst/>
          </a:prstGeom>
          <a:noFill/>
        </p:spPr>
        <p:txBody>
          <a:bodyPr wrap="square" rtlCol="0">
            <a:spAutoFit/>
          </a:bodyPr>
          <a:lstStyle/>
          <a:p>
            <a:pPr algn="ctr"/>
            <a:r>
              <a:rPr lang="en-US" sz="2000" smtClean="0"/>
              <a:t>Nhỏ giọt xanh methylene lên vết đã khô và để yên trong 5 phút</a:t>
            </a:r>
            <a:endParaRPr lang="en-US" sz="2000"/>
          </a:p>
        </p:txBody>
      </p:sp>
      <p:sp>
        <p:nvSpPr>
          <p:cNvPr id="15" name="TextBox 14"/>
          <p:cNvSpPr txBox="1"/>
          <p:nvPr/>
        </p:nvSpPr>
        <p:spPr>
          <a:xfrm>
            <a:off x="1790" y="5672003"/>
            <a:ext cx="6170410" cy="1015663"/>
          </a:xfrm>
          <a:prstGeom prst="rect">
            <a:avLst/>
          </a:prstGeom>
          <a:noFill/>
        </p:spPr>
        <p:txBody>
          <a:bodyPr wrap="square" rtlCol="0">
            <a:spAutoFit/>
          </a:bodyPr>
          <a:lstStyle/>
          <a:p>
            <a:pPr algn="ctr"/>
            <a:r>
              <a:rPr lang="en-US" sz="2000" smtClean="0"/>
              <a:t>Nhỏ từ từ nước cất cho chảy qua vết nhuộm xanh methylene đến khi dung dịch chảy ra khỏi lam kính không còn màu xanh</a:t>
            </a:r>
            <a:endParaRPr lang="en-US" sz="2000"/>
          </a:p>
        </p:txBody>
      </p:sp>
      <p:sp>
        <p:nvSpPr>
          <p:cNvPr id="16" name="TextBox 15"/>
          <p:cNvSpPr txBox="1"/>
          <p:nvPr/>
        </p:nvSpPr>
        <p:spPr>
          <a:xfrm>
            <a:off x="6102922" y="5674475"/>
            <a:ext cx="2895600" cy="1015663"/>
          </a:xfrm>
          <a:prstGeom prst="rect">
            <a:avLst/>
          </a:prstGeom>
          <a:noFill/>
        </p:spPr>
        <p:txBody>
          <a:bodyPr wrap="square" rtlCol="0">
            <a:spAutoFit/>
          </a:bodyPr>
          <a:lstStyle/>
          <a:p>
            <a:pPr algn="ctr"/>
            <a:r>
              <a:rPr lang="en-US" sz="2000" smtClean="0"/>
              <a:t>Quan sát tiêu bản bằng kính hiển vi quang học ở vật kính 10x, 40x</a:t>
            </a:r>
            <a:endParaRPr lang="en-US" sz="2000"/>
          </a:p>
        </p:txBody>
      </p:sp>
    </p:spTree>
    <p:extLst>
      <p:ext uri="{BB962C8B-B14F-4D97-AF65-F5344CB8AC3E}">
        <p14:creationId xmlns:p14="http://schemas.microsoft.com/office/powerpoint/2010/main" val="157625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ấm men saccharomyces cerevisiae và những ứng dụng tuyệt vời có thể bạn  chưa biết – CÔNG TY TNHH THƯƠNG MẠI DỊCH VỤ NHA PHƯỚC THỊ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ấm men saccharomyces cerevisiae và những ứng dụng tuyệt vời có thể bạn  chưa biết – CÔNG TY TNHH THƯƠNG MẠI DỊCH VỤ NHA PHƯỚC THỊNH"/>
          <p:cNvSpPr>
            <a:spLocks noChangeAspect="1" noChangeArrowheads="1"/>
          </p:cNvSpPr>
          <p:nvPr/>
        </p:nvSpPr>
        <p:spPr bwMode="auto">
          <a:xfrm>
            <a:off x="307975" y="-91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ặc điểm và ứng dụng của nấm men saccharomyces cerevisiae là gì? – CÔNG TY  TNHH THƯƠNG MẠI DỊCH VỤ NHA PHƯỚC THỊNH"/>
          <p:cNvSpPr>
            <a:spLocks noChangeAspect="1" noChangeArrowheads="1"/>
          </p:cNvSpPr>
          <p:nvPr/>
        </p:nvSpPr>
        <p:spPr bwMode="auto">
          <a:xfrm>
            <a:off x="460375" y="60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Đặc điểm và ứng dụng của nấm men saccharomyces cerevisiae là gì? – CÔNG TY  TNHH THƯƠNG MẠI DỊCH VỤ NHA PHƯỚC TH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3" y="1094498"/>
            <a:ext cx="8528454" cy="36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352975"/>
            <a:ext cx="5715000" cy="584775"/>
          </a:xfrm>
          <a:prstGeom prst="rect">
            <a:avLst/>
          </a:prstGeom>
          <a:noFill/>
        </p:spPr>
        <p:txBody>
          <a:bodyPr wrap="square" rtlCol="0">
            <a:spAutoFit/>
          </a:bodyPr>
          <a:lstStyle/>
          <a:p>
            <a:pPr algn="ctr"/>
            <a:r>
              <a:rPr lang="en-US" sz="3200" b="1" smtClean="0">
                <a:solidFill>
                  <a:srgbClr val="FF0000"/>
                </a:solidFill>
              </a:rPr>
              <a:t>HÌNH DẠNG CỦA NẤM MEN</a:t>
            </a:r>
            <a:endParaRPr lang="en-US" sz="3200" b="1">
              <a:solidFill>
                <a:srgbClr val="FF0000"/>
              </a:solidFill>
            </a:endParaRPr>
          </a:p>
        </p:txBody>
      </p:sp>
      <p:sp>
        <p:nvSpPr>
          <p:cNvPr id="2" name="Rectangle 1"/>
          <p:cNvSpPr/>
          <p:nvPr/>
        </p:nvSpPr>
        <p:spPr>
          <a:xfrm>
            <a:off x="269673" y="5081850"/>
            <a:ext cx="8528454" cy="1200329"/>
          </a:xfrm>
          <a:prstGeom prst="rect">
            <a:avLst/>
          </a:prstGeom>
        </p:spPr>
        <p:txBody>
          <a:bodyPr wrap="square">
            <a:spAutoFit/>
          </a:bodyPr>
          <a:lstStyle/>
          <a:p>
            <a:pPr algn="just"/>
            <a:r>
              <a:rPr lang="en-US" sz="2400" smtClean="0">
                <a:latin typeface="Arial" panose="020B0604020202020204" pitchFamily="34" charset="0"/>
                <a:cs typeface="Arial" panose="020B0604020202020204" pitchFamily="34" charset="0"/>
              </a:rPr>
              <a:t>Gồm </a:t>
            </a:r>
            <a:r>
              <a:rPr lang="vi-VN" sz="2400" smtClean="0">
                <a:latin typeface="Arial" panose="020B0604020202020204" pitchFamily="34" charset="0"/>
                <a:cs typeface="Arial" panose="020B0604020202020204" pitchFamily="34" charset="0"/>
              </a:rPr>
              <a:t>các </a:t>
            </a:r>
            <a:r>
              <a:rPr lang="vi-VN" sz="2400">
                <a:latin typeface="Arial" panose="020B0604020202020204" pitchFamily="34" charset="0"/>
                <a:cs typeface="Arial" panose="020B0604020202020204" pitchFamily="34" charset="0"/>
              </a:rPr>
              <a:t>loài nấm đơn bào, với một số ít các loài thường được sử dụng để lên men bánh mì hay trong sản xuất các loại đồ uống chứa </a:t>
            </a:r>
            <a:r>
              <a:rPr lang="vi-VN" sz="2400" smtClean="0">
                <a:latin typeface="Arial" panose="020B0604020202020204" pitchFamily="34" charset="0"/>
                <a:cs typeface="Arial" panose="020B0604020202020204" pitchFamily="34" charset="0"/>
              </a:rPr>
              <a:t>cồn</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92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sp>
        <p:nvSpPr>
          <p:cNvPr id="2" name="Rectangle 1"/>
          <p:cNvSpPr/>
          <p:nvPr/>
        </p:nvSpPr>
        <p:spPr>
          <a:xfrm>
            <a:off x="457200" y="1467270"/>
            <a:ext cx="8229600" cy="3539430"/>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algn="just"/>
            <a:r>
              <a:rPr lang="en-US" sz="2800">
                <a:latin typeface="Arial" panose="020B0604020202020204" pitchFamily="34" charset="0"/>
                <a:cs typeface="Arial" panose="020B0604020202020204" pitchFamily="34" charset="0"/>
              </a:rPr>
              <a:t>	+ Quan sát trên một số mẫu cây: nhận dạng và xác định được các cơ quan ở cây xanh (Rễ, thân</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lá,…), </a:t>
            </a:r>
            <a:r>
              <a:rPr lang="en-US" sz="2800">
                <a:latin typeface="Arial" panose="020B0604020202020204" pitchFamily="34" charset="0"/>
                <a:cs typeface="Arial" panose="020B0604020202020204" pitchFamily="34" charset="0"/>
              </a:rPr>
              <a:t>có thể vẽ lại sơ đồ cơ thể cây xanh.</a:t>
            </a:r>
          </a:p>
          <a:p>
            <a:pPr algn="just"/>
            <a:r>
              <a:rPr lang="en-US" sz="2800">
                <a:latin typeface="Arial" panose="020B0604020202020204" pitchFamily="34" charset="0"/>
                <a:cs typeface="Arial" panose="020B0604020202020204" pitchFamily="34" charset="0"/>
              </a:rPr>
              <a:t>	+ Quan sát tranh, mô hình cơ thể người: nhận dạng và xác định vị trí một số cơ quan cấu tạo cơ thể người, có thể vẽ lại sơ đồ minh họa cơ thể người.</a:t>
            </a:r>
          </a:p>
        </p:txBody>
      </p:sp>
    </p:spTree>
    <p:extLst>
      <p:ext uri="{BB962C8B-B14F-4D97-AF65-F5344CB8AC3E}">
        <p14:creationId xmlns:p14="http://schemas.microsoft.com/office/powerpoint/2010/main" val="189549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pic>
        <p:nvPicPr>
          <p:cNvPr id="3074" name="Picture 2" descr="Bài 36. Tổng kết về cây có hoa - Hoc24"/>
          <p:cNvPicPr>
            <a:picLocks noChangeAspect="1" noChangeArrowheads="1"/>
          </p:cNvPicPr>
          <p:nvPr/>
        </p:nvPicPr>
        <p:blipFill rotWithShape="1">
          <a:blip r:embed="rId2">
            <a:extLst>
              <a:ext uri="{28A0092B-C50C-407E-A947-70E740481C1C}">
                <a14:useLocalDpi xmlns:a14="http://schemas.microsoft.com/office/drawing/2010/main" val="0"/>
              </a:ext>
            </a:extLst>
          </a:blip>
          <a:srcRect b="6428"/>
          <a:stretch/>
        </p:blipFill>
        <p:spPr bwMode="auto">
          <a:xfrm>
            <a:off x="1437525" y="1676400"/>
            <a:ext cx="6268949" cy="3992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7000" y="5705298"/>
            <a:ext cx="4114800" cy="523220"/>
          </a:xfrm>
          <a:prstGeom prst="rect">
            <a:avLst/>
          </a:prstGeom>
          <a:noFill/>
        </p:spPr>
        <p:txBody>
          <a:bodyPr wrap="square" rtlCol="0">
            <a:spAutoFit/>
          </a:bodyPr>
          <a:lstStyle/>
          <a:p>
            <a:r>
              <a:rPr lang="en-US" sz="2800" smtClean="0">
                <a:solidFill>
                  <a:srgbClr val="0000FF"/>
                </a:solidFill>
                <a:latin typeface="Arial" panose="020B0604020202020204" pitchFamily="34" charset="0"/>
                <a:cs typeface="Arial" panose="020B0604020202020204" pitchFamily="34" charset="0"/>
              </a:rPr>
              <a:t>Sơ đồ cây xanh có hoa</a:t>
            </a:r>
            <a:endParaRPr lang="en-US" sz="28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16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142999" y="838200"/>
            <a:ext cx="7086599" cy="38782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t>Kể </a:t>
            </a:r>
            <a:r>
              <a:rPr lang="en-US" sz="3200"/>
              <a:t>tên 3 đại diện sinh vật mà em biết. Hãy cho biết chúng có cấu tạo đơn bào hay đa bào. </a:t>
            </a:r>
          </a:p>
        </p:txBody>
      </p:sp>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37" y="835542"/>
            <a:ext cx="7772400" cy="570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45474"/>
            <a:ext cx="8408325" cy="584775"/>
          </a:xfrm>
          <a:prstGeom prst="rect">
            <a:avLst/>
          </a:prstGeom>
          <a:noFill/>
        </p:spPr>
        <p:txBody>
          <a:bodyPr wrap="square" rtlCol="0">
            <a:spAutoFit/>
          </a:bodyPr>
          <a:lstStyle/>
          <a:p>
            <a:pPr algn="ctr"/>
            <a:r>
              <a:rPr lang="en-US" sz="3200" b="1" smtClean="0">
                <a:solidFill>
                  <a:srgbClr val="FF0000"/>
                </a:solidFill>
              </a:rPr>
              <a:t>MỘT SỐ CƠ QUAN Ở CƠ THỂ NGƯỜI</a:t>
            </a:r>
            <a:endParaRPr lang="en-US" sz="3200" b="1">
              <a:solidFill>
                <a:srgbClr val="FF0000"/>
              </a:solidFill>
            </a:endParaRPr>
          </a:p>
        </p:txBody>
      </p:sp>
      <p:sp>
        <p:nvSpPr>
          <p:cNvPr id="7" name="TextBox 6"/>
          <p:cNvSpPr txBox="1"/>
          <p:nvPr/>
        </p:nvSpPr>
        <p:spPr>
          <a:xfrm>
            <a:off x="454447" y="1248992"/>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Tuyến giáp</a:t>
            </a:r>
            <a:endParaRPr lang="en-US" sz="220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2771" y="25146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Phổi</a:t>
            </a:r>
            <a:endParaRPr lang="en-US" sz="220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152400" y="403859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Gan</a:t>
            </a:r>
            <a:endParaRPr lang="en-US" sz="220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228600" y="588982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Ruột</a:t>
            </a:r>
            <a:endParaRPr lang="en-US" sz="220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7010400" y="57148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Bóng đái</a:t>
            </a:r>
            <a:endParaRPr lang="en-US" sz="220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7620000" y="46482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Thận</a:t>
            </a:r>
            <a:endParaRPr lang="en-US" sz="220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7189125" y="2945487"/>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Dạ dày</a:t>
            </a:r>
            <a:endParaRPr lang="en-US" sz="220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620000" y="19341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Tim</a:t>
            </a:r>
            <a:endParaRPr lang="en-US" sz="2200">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671664" y="877136"/>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Não bộ</a:t>
            </a:r>
            <a:endParaRPr lang="en-US" sz="22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075"/>
            <a:ext cx="8686800" cy="1143000"/>
          </a:xfrm>
        </p:spPr>
        <p:txBody>
          <a:bodyPr>
            <a:noAutofit/>
          </a:bodyPr>
          <a:lstStyle/>
          <a:p>
            <a:pPr algn="just"/>
            <a:r>
              <a:rPr lang="en-US" sz="2400" smtClean="0">
                <a:latin typeface="Arial" panose="020B0604020202020204" pitchFamily="34" charset="0"/>
                <a:cs typeface="Arial" panose="020B0604020202020204" pitchFamily="34" charset="0"/>
              </a:rPr>
              <a:t>Hãy tìm cấp độ tổ chức tương ứng với mỗi cấu trúc đã cho trong bảng 13.2 và nêu tên của cấp độ tổ chức liền kề cao hơn nó trong thứ tự tổ chức cơ thể (bảng 13.2).</a:t>
            </a:r>
            <a:endParaRPr lang="en-US" sz="24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009575"/>
              </p:ext>
            </p:extLst>
          </p:nvPr>
        </p:nvGraphicFramePr>
        <p:xfrm>
          <a:off x="381000" y="1407081"/>
          <a:ext cx="8534400" cy="5242525"/>
        </p:xfrm>
        <a:graphic>
          <a:graphicData uri="http://schemas.openxmlformats.org/drawingml/2006/table">
            <a:tbl>
              <a:tblPr firstRow="1" bandRow="1">
                <a:tableStyleId>{5940675A-B579-460E-94D1-54222C63F5DA}</a:tableStyleId>
              </a:tblPr>
              <a:tblGrid>
                <a:gridCol w="1706880"/>
                <a:gridCol w="1706880"/>
                <a:gridCol w="1706880"/>
                <a:gridCol w="1706880"/>
                <a:gridCol w="1706880"/>
              </a:tblGrid>
              <a:tr h="1645885">
                <a:tc>
                  <a:txBody>
                    <a:bodyPr/>
                    <a:lstStyle/>
                    <a:p>
                      <a:pPr algn="just"/>
                      <a:r>
                        <a:rPr lang="en-US" sz="2800" smtClean="0">
                          <a:solidFill>
                            <a:srgbClr val="0000FF"/>
                          </a:solidFill>
                          <a:latin typeface="Arial" panose="020B0604020202020204" pitchFamily="34" charset="0"/>
                          <a:cs typeface="Arial" panose="020B0604020202020204" pitchFamily="34" charset="0"/>
                        </a:rPr>
                        <a:t>Cấu</a:t>
                      </a:r>
                      <a:r>
                        <a:rPr lang="en-US" sz="2800" baseline="0" smtClean="0">
                          <a:solidFill>
                            <a:srgbClr val="0000FF"/>
                          </a:solidFill>
                          <a:latin typeface="Arial" panose="020B0604020202020204" pitchFamily="34" charset="0"/>
                          <a:cs typeface="Arial" panose="020B0604020202020204" pitchFamily="34" charset="0"/>
                        </a:rPr>
                        <a:t> trúc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latin typeface="Arial" panose="020B0604020202020204" pitchFamily="34" charset="0"/>
                        <a:cs typeface="Arial" panose="020B0604020202020204" pitchFamily="34" charset="0"/>
                      </a:endParaRPr>
                    </a:p>
                    <a:p>
                      <a:pPr algn="just"/>
                      <a:endParaRPr lang="en-US" sz="2800" smtClean="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r>
              <a:tr h="1323313">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just"/>
                      <a:r>
                        <a:rPr lang="en-US" sz="2800" smtClean="0">
                          <a:solidFill>
                            <a:srgbClr val="FF0000"/>
                          </a:solidFill>
                          <a:latin typeface="Arial" panose="020B0604020202020204" pitchFamily="34" charset="0"/>
                          <a:cs typeface="Arial" panose="020B0604020202020204" pitchFamily="34" charset="0"/>
                        </a:rPr>
                        <a:t>Cơ</a:t>
                      </a:r>
                      <a:r>
                        <a:rPr lang="en-US" sz="2800" baseline="0" smtClean="0">
                          <a:solidFill>
                            <a:srgbClr val="FF0000"/>
                          </a:solidFill>
                          <a:latin typeface="Arial" panose="020B0604020202020204" pitchFamily="34" charset="0"/>
                          <a:cs typeface="Arial" panose="020B0604020202020204" pitchFamily="34" charset="0"/>
                        </a:rPr>
                        <a:t>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r h="2146708">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 liền kề cao hơn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ctr"/>
                      <a:r>
                        <a:rPr lang="en-US" sz="2800" smtClean="0">
                          <a:solidFill>
                            <a:srgbClr val="FF0000"/>
                          </a:solidFill>
                          <a:latin typeface="Arial" panose="020B0604020202020204" pitchFamily="34" charset="0"/>
                          <a:cs typeface="Arial" panose="020B0604020202020204" pitchFamily="34" charset="0"/>
                        </a:rPr>
                        <a:t>Hệ</a:t>
                      </a:r>
                      <a:r>
                        <a:rPr lang="en-US" sz="2800" baseline="0" smtClean="0">
                          <a:solidFill>
                            <a:srgbClr val="FF0000"/>
                          </a:solidFill>
                          <a:latin typeface="Arial" panose="020B0604020202020204" pitchFamily="34" charset="0"/>
                          <a:cs typeface="Arial" panose="020B0604020202020204" pitchFamily="34" charset="0"/>
                        </a:rPr>
                        <a:t> </a:t>
                      </a:r>
                    </a:p>
                    <a:p>
                      <a:pPr algn="ctr"/>
                      <a:r>
                        <a:rPr lang="en-US" sz="2800" baseline="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bl>
          </a:graphicData>
        </a:graphic>
      </p:graphicFrame>
      <p:pic>
        <p:nvPicPr>
          <p:cNvPr id="5" name="Picture 9" descr="C:\Users\LaptopKT\Desktop\l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33700"/>
            <a:ext cx="1444625" cy="1444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LaptopKT\Desktop\Brain 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64" y="1533700"/>
            <a:ext cx="1295400" cy="1360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0.gstatic.com/images?q=tbn:ANd9GcSZxdk2A-bUfCaNO-YIGjZh3TlszWv4pLCutQ&amp;usqp=CAU"/>
          <p:cNvPicPr>
            <a:picLocks noChangeAspect="1" noChangeArrowheads="1"/>
          </p:cNvPicPr>
          <p:nvPr/>
        </p:nvPicPr>
        <p:blipFill rotWithShape="1">
          <a:blip r:embed="rId4">
            <a:extLst>
              <a:ext uri="{28A0092B-C50C-407E-A947-70E740481C1C}">
                <a14:useLocalDpi xmlns:a14="http://schemas.microsoft.com/office/drawing/2010/main" val="0"/>
              </a:ext>
            </a:extLst>
          </a:blip>
          <a:srcRect l="18541" r="21421"/>
          <a:stretch/>
        </p:blipFill>
        <p:spPr bwMode="auto">
          <a:xfrm>
            <a:off x="5615250" y="1498842"/>
            <a:ext cx="1442950" cy="143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hoc24.vn/source/KHTN%206/Ch%C6%B0%C6%A1ng%207/Cor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68" r="30752" b="3635"/>
          <a:stretch/>
        </p:blipFill>
        <p:spPr bwMode="auto">
          <a:xfrm>
            <a:off x="7517475" y="1498843"/>
            <a:ext cx="1066800" cy="1440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0021" y="3444236"/>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Tế bào</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003964" y="4910050"/>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Mô</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444151" y="4927356"/>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421294" y="3343100"/>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Hệ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173902" y="3344486"/>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Các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7173902" y="4926675"/>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sz="2800" smtClean="0">
                <a:latin typeface="Arial" panose="020B0604020202020204" pitchFamily="34" charset="0"/>
                <a:cs typeface="Arial" panose="020B0604020202020204" pitchFamily="34" charset="0"/>
              </a:rPr>
              <a:t>Hãy cho ví dụ về tế bào, mô, cơ quan hệ cơ quan trong cơ thể động vật và thực vật mà em biết theo mẫu bảng 13.3</a:t>
            </a:r>
            <a:endParaRPr lang="en-US" sz="28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344353"/>
              </p:ext>
            </p:extLst>
          </p:nvPr>
        </p:nvGraphicFramePr>
        <p:xfrm>
          <a:off x="304800" y="1600200"/>
          <a:ext cx="8610600" cy="4648200"/>
        </p:xfrm>
        <a:graphic>
          <a:graphicData uri="http://schemas.openxmlformats.org/drawingml/2006/table">
            <a:tbl>
              <a:tblPr firstRow="1" bandRow="1">
                <a:tableStyleId>{5940675A-B579-460E-94D1-54222C63F5DA}</a:tableStyleId>
              </a:tblPr>
              <a:tblGrid>
                <a:gridCol w="2870200"/>
                <a:gridCol w="2870200"/>
                <a:gridCol w="2870200"/>
              </a:tblGrid>
              <a:tr h="929640">
                <a:tc>
                  <a:txBody>
                    <a:bodyPr/>
                    <a:lstStyle/>
                    <a:p>
                      <a:pPr algn="ctr"/>
                      <a:r>
                        <a:rPr lang="en-US" sz="2800" b="1" smtClean="0">
                          <a:solidFill>
                            <a:srgbClr val="0000FF"/>
                          </a:solidFill>
                          <a:latin typeface="Arial" panose="020B0604020202020204" pitchFamily="34" charset="0"/>
                          <a:cs typeface="Arial" panose="020B0604020202020204" pitchFamily="34" charset="0"/>
                        </a:rPr>
                        <a:t>Cấu</a:t>
                      </a:r>
                      <a:r>
                        <a:rPr lang="en-US" sz="2800" b="1" baseline="0" smtClean="0">
                          <a:solidFill>
                            <a:srgbClr val="0000FF"/>
                          </a:solidFill>
                          <a:latin typeface="Arial" panose="020B0604020202020204" pitchFamily="34" charset="0"/>
                          <a:cs typeface="Arial" panose="020B0604020202020204" pitchFamily="34" charset="0"/>
                        </a:rPr>
                        <a:t> trúc</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Động</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Thực</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Tế</a:t>
                      </a:r>
                      <a:r>
                        <a:rPr lang="en-US" sz="2800" baseline="0" smtClean="0">
                          <a:solidFill>
                            <a:srgbClr val="0000FF"/>
                          </a:solidFill>
                          <a:latin typeface="Arial" panose="020B0604020202020204" pitchFamily="34" charset="0"/>
                          <a:cs typeface="Arial" panose="020B0604020202020204" pitchFamily="34" charset="0"/>
                        </a:rPr>
                        <a:t> bào</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Mô</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Cơ</a:t>
                      </a:r>
                      <a:r>
                        <a:rPr lang="en-US" sz="2800" baseline="0" smtClean="0">
                          <a:solidFill>
                            <a:srgbClr val="0000FF"/>
                          </a:solidFill>
                          <a:latin typeface="Arial" panose="020B0604020202020204" pitchFamily="34" charset="0"/>
                          <a:cs typeface="Arial" panose="020B0604020202020204" pitchFamily="34" charset="0"/>
                        </a:rPr>
                        <a:t>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Hệ</a:t>
                      </a:r>
                      <a:r>
                        <a:rPr lang="en-US" sz="2800" baseline="0" smtClean="0">
                          <a:solidFill>
                            <a:srgbClr val="0000FF"/>
                          </a:solidFill>
                          <a:latin typeface="Arial" panose="020B0604020202020204" pitchFamily="34" charset="0"/>
                          <a:cs typeface="Arial" panose="020B0604020202020204" pitchFamily="34" charset="0"/>
                        </a:rPr>
                        <a:t> cơ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3284220" y="25409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gan, cơ,… </a:t>
            </a:r>
            <a:endParaRPr lang="en-US" sz="28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096000" y="255477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mô giậu,…</a:t>
            </a:r>
            <a:endParaRPr lang="en-US" sz="280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284220" y="34950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cơ, mỡ, xương,…</a:t>
            </a:r>
            <a:endParaRPr lang="en-US" sz="28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096000" y="3459011"/>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giậu, biểu bì, xốp,…</a:t>
            </a:r>
            <a:endParaRPr lang="en-US" sz="280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321283" y="43863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Dạ dày, ruột, tim, gan,…</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6132025" y="438263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Rễ, thân, lá, hoa, quả,…</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321283" y="53404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Hô hấp, tiêu hóa, bài tiết,…</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58349" y="5346864"/>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Sinh dưỡng, sinh sản.</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0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626400"/>
              </p:ext>
            </p:extLst>
          </p:nvPr>
        </p:nvGraphicFramePr>
        <p:xfrm>
          <a:off x="66500" y="768925"/>
          <a:ext cx="8991600" cy="5439969"/>
        </p:xfrm>
        <a:graphic>
          <a:graphicData uri="http://schemas.openxmlformats.org/drawingml/2006/table">
            <a:tbl>
              <a:tblPr>
                <a:tableStyleId>{5940675A-B579-460E-94D1-54222C63F5DA}</a:tableStyleId>
              </a:tblPr>
              <a:tblGrid>
                <a:gridCol w="743851"/>
                <a:gridCol w="1127899"/>
                <a:gridCol w="1828800"/>
                <a:gridCol w="1752600"/>
                <a:gridCol w="1676400"/>
                <a:gridCol w="1862050"/>
              </a:tblGrid>
              <a:tr h="512781">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Cấu trúc</a:t>
                      </a:r>
                    </a:p>
                  </a:txBody>
                  <a:tcPr marL="8398" marR="8398" marT="8398" marB="8398" anchor="ctr"/>
                </a:tc>
                <a:tc h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Mô</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Hệ 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thể</a:t>
                      </a:r>
                    </a:p>
                  </a:txBody>
                  <a:tcPr marL="8398" marR="8398" marT="8398" marB="8398" anchor="ctr"/>
                </a:tc>
              </a:tr>
              <a:tr h="2435290">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Khái niệm</a:t>
                      </a:r>
                    </a:p>
                  </a:txBody>
                  <a:tcPr marL="8398" marR="8398" marT="8398" marB="8398" anchor="ctr"/>
                </a:tc>
                <a:tc hMerge="1">
                  <a:txBody>
                    <a:bodyPr/>
                    <a:lstStyle/>
                    <a:p>
                      <a:endParaRPr lang="en-US"/>
                    </a:p>
                  </a:txBody>
                  <a:tcP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Mô bao gồm các tế bào có hình dạng, cấu tạo giống nhau và cùng thực hiện một chức năng.</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quan là tập hợp của nhiều mô cùng thực hiện chức năng nhất định, ở vị trí nhất định trong cơ thể.</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Hệ cơ quan là tập hợp của nhiều cơ quan hoạt động cùng nhau thực hiện một chức năng nhất định.</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thể sinh vật bao gồm </a:t>
                      </a:r>
                      <a:r>
                        <a:rPr lang="vi-VN" sz="2000">
                          <a:solidFill>
                            <a:srgbClr val="0000FF"/>
                          </a:solidFill>
                          <a:effectLst/>
                          <a:latin typeface="Arial" panose="020B0604020202020204" pitchFamily="34" charset="0"/>
                          <a:cs typeface="Arial" panose="020B0604020202020204" pitchFamily="34" charset="0"/>
                        </a:rPr>
                        <a:t>tất </a:t>
                      </a:r>
                      <a:r>
                        <a:rPr lang="en-US" sz="2000" smtClean="0">
                          <a:solidFill>
                            <a:srgbClr val="0000FF"/>
                          </a:solidFill>
                          <a:effectLst/>
                          <a:latin typeface="Arial" panose="020B0604020202020204" pitchFamily="34" charset="0"/>
                          <a:cs typeface="Arial" panose="020B0604020202020204" pitchFamily="34" charset="0"/>
                        </a:rPr>
                        <a:t>c</a:t>
                      </a:r>
                      <a:r>
                        <a:rPr lang="vi-VN" sz="2000" smtClean="0">
                          <a:solidFill>
                            <a:srgbClr val="0000FF"/>
                          </a:solidFill>
                          <a:effectLst/>
                          <a:latin typeface="Arial" panose="020B0604020202020204" pitchFamily="34" charset="0"/>
                          <a:cs typeface="Arial" panose="020B0604020202020204" pitchFamily="34" charset="0"/>
                        </a:rPr>
                        <a:t>ả </a:t>
                      </a:r>
                      <a:r>
                        <a:rPr lang="vi-VN" sz="2000">
                          <a:solidFill>
                            <a:srgbClr val="0000FF"/>
                          </a:solidFill>
                          <a:effectLst/>
                          <a:latin typeface="Arial" panose="020B0604020202020204" pitchFamily="34" charset="0"/>
                          <a:cs typeface="Arial" panose="020B0604020202020204" pitchFamily="34" charset="0"/>
                        </a:rPr>
                        <a:t>các hệ cơ quan trong cơ thể hoạt động phối hợp với nhau đảm bảo sự tồn tại, lớn lên và sinh sản của cơ thể.</a:t>
                      </a:r>
                    </a:p>
                  </a:txBody>
                  <a:tcPr marL="8398" marR="8398" marT="8398" marB="8398" anchor="ctr"/>
                </a:tc>
              </a:tr>
              <a:tr h="500494">
                <a:tc row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Ví dụ</a:t>
                      </a:r>
                    </a:p>
                  </a:txBody>
                  <a:tcPr marL="8398" marR="8398" marT="8398" marB="8398" anchor="ct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Thực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giậu, mô xốp, mô phân sinh.</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Lá, hoa, quả, rễ.</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chồi.</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Cây hoa hồng, cây rau cải.</a:t>
                      </a:r>
                    </a:p>
                  </a:txBody>
                  <a:tcPr marL="8398" marR="8398" marT="8398" marB="8398" anchor="ctr"/>
                </a:tc>
              </a:tr>
              <a:tr h="742343">
                <a:tc v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Động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mềm, mô liên kết.</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Ruột non, ruột già, dạ dày.</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bài tiết, hệ hô hấp, hệ tuần hoàn.</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Con mèo, con gà, cơ thể người.</a:t>
                      </a:r>
                    </a:p>
                  </a:txBody>
                  <a:tcPr marL="8398" marR="8398" marT="8398" marB="8398" anchor="ctr"/>
                </a:tc>
              </a:tr>
            </a:tbl>
          </a:graphicData>
        </a:graphic>
      </p:graphicFrame>
      <p:sp>
        <p:nvSpPr>
          <p:cNvPr id="5" name="TextBox 4"/>
          <p:cNvSpPr txBox="1"/>
          <p:nvPr/>
        </p:nvSpPr>
        <p:spPr>
          <a:xfrm>
            <a:off x="1219200" y="31327"/>
            <a:ext cx="7010400" cy="707886"/>
          </a:xfrm>
          <a:prstGeom prst="rect">
            <a:avLst/>
          </a:prstGeom>
          <a:noFill/>
        </p:spPr>
        <p:txBody>
          <a:bodyPr wrap="square" rtlCol="0">
            <a:spAutoFit/>
          </a:bodyPr>
          <a:lstStyle/>
          <a:p>
            <a:pPr algn="ctr"/>
            <a:r>
              <a:rPr lang="en-US" sz="4000" b="1" smtClean="0">
                <a:solidFill>
                  <a:srgbClr val="FF0000"/>
                </a:solidFill>
              </a:rPr>
              <a:t>CƠ THỂ ĐA BÀO</a:t>
            </a:r>
            <a:endParaRPr lang="en-US" sz="4000" b="1">
              <a:solidFill>
                <a:srgbClr val="FF0000"/>
              </a:solidFill>
            </a:endParaRPr>
          </a:p>
        </p:txBody>
      </p:sp>
    </p:spTree>
    <p:extLst>
      <p:ext uri="{BB962C8B-B14F-4D97-AF65-F5344CB8AC3E}">
        <p14:creationId xmlns:p14="http://schemas.microsoft.com/office/powerpoint/2010/main" val="371091575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50"/>
            <a:ext cx="8229600" cy="868362"/>
          </a:xfrm>
        </p:spPr>
        <p:txBody>
          <a:bodyPr>
            <a:normAutofit/>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600" y="1203318"/>
            <a:ext cx="4781200" cy="4572000"/>
          </a:xfrm>
        </p:spPr>
        <p:txBody>
          <a:bodyPr>
            <a:noAutofit/>
          </a:bodyPr>
          <a:lstStyle/>
          <a:p>
            <a:pPr marL="0" indent="0" algn="just">
              <a:buNone/>
            </a:pPr>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ình </a:t>
            </a:r>
            <a:r>
              <a:rPr lang="en-US" sz="2400">
                <a:latin typeface="Arial" panose="020B0604020202020204" pitchFamily="34" charset="0"/>
                <a:cs typeface="Arial" panose="020B0604020202020204" pitchFamily="34" charset="0"/>
              </a:rPr>
              <a:t>huống: Trong 1 ao nuôi cá, quan sát một số sinh vật sau: trùng roi xanh, tảo tiểu cầu, cá chép, cá mè, con cua, cây rong đuôi chó, con tôm</a:t>
            </a:r>
            <a:r>
              <a:rPr lang="en-US" sz="2400">
                <a:latin typeface="Arial" panose="020B0604020202020204" pitchFamily="34" charset="0"/>
                <a:cs typeface="Arial" panose="020B0604020202020204" pitchFamily="34" charset="0"/>
              </a:rPr>
              <a:t>,…</a:t>
            </a:r>
            <a:r>
              <a:rPr lang="en-US" sz="2400" smtClean="0">
                <a:latin typeface="Arial" panose="020B0604020202020204" pitchFamily="34" charset="0"/>
                <a:cs typeface="Arial" panose="020B0604020202020204" pitchFamily="34" charset="0"/>
              </a:rPr>
              <a:t>Hãy:</a:t>
            </a:r>
          </a:p>
          <a:p>
            <a:pPr marL="0" indent="349250" algn="just">
              <a:buNone/>
            </a:pPr>
            <a:r>
              <a:rPr lang="en-US" sz="2400" smtClean="0">
                <a:latin typeface="Arial" panose="020B0604020202020204" pitchFamily="34" charset="0"/>
                <a:cs typeface="Arial" panose="020B0604020202020204" pitchFamily="34" charset="0"/>
              </a:rPr>
              <a:t>1. Xác </a:t>
            </a:r>
            <a:r>
              <a:rPr lang="en-US" sz="2400">
                <a:latin typeface="Arial" panose="020B0604020202020204" pitchFamily="34" charset="0"/>
                <a:cs typeface="Arial" panose="020B0604020202020204" pitchFamily="34" charset="0"/>
              </a:rPr>
              <a:t>định sinh vật đơn bào, sinh vật đa bào.</a:t>
            </a:r>
          </a:p>
          <a:p>
            <a:pPr marL="0" indent="349250" algn="just">
              <a:buNone/>
            </a:pPr>
            <a:r>
              <a:rPr lang="en-US" sz="2400" smtClean="0">
                <a:latin typeface="Arial" panose="020B0604020202020204" pitchFamily="34" charset="0"/>
                <a:cs typeface="Arial" panose="020B0604020202020204" pitchFamily="34" charset="0"/>
              </a:rPr>
              <a:t>2. Kể </a:t>
            </a:r>
            <a:r>
              <a:rPr lang="en-US" sz="2400">
                <a:latin typeface="Arial" panose="020B0604020202020204" pitchFamily="34" charset="0"/>
                <a:cs typeface="Arial" panose="020B0604020202020204" pitchFamily="34" charset="0"/>
              </a:rPr>
              <a:t>tên các cơ quan/bộ phận có trong các cơ thể sống trên mà </a:t>
            </a:r>
            <a:r>
              <a:rPr lang="en-US" sz="2400">
                <a:latin typeface="Arial" panose="020B0604020202020204" pitchFamily="34" charset="0"/>
                <a:cs typeface="Arial" panose="020B0604020202020204" pitchFamily="34" charset="0"/>
              </a:rPr>
              <a:t>em </a:t>
            </a:r>
            <a:r>
              <a:rPr lang="en-US" sz="2400" smtClean="0">
                <a:latin typeface="Arial" panose="020B0604020202020204" pitchFamily="34" charset="0"/>
                <a:cs typeface="Arial" panose="020B0604020202020204" pitchFamily="34" charset="0"/>
              </a:rPr>
              <a:t>biết.</a:t>
            </a:r>
          </a:p>
          <a:p>
            <a:pPr marL="0" indent="349250" algn="just">
              <a:buNone/>
            </a:pPr>
            <a:r>
              <a:rPr lang="en-US" sz="2400" smtClean="0">
                <a:latin typeface="Arial" panose="020B0604020202020204" pitchFamily="34" charset="0"/>
                <a:cs typeface="Arial" panose="020B0604020202020204" pitchFamily="34" charset="0"/>
              </a:rPr>
              <a:t>3. Theo </a:t>
            </a:r>
            <a:r>
              <a:rPr lang="en-US" sz="2400">
                <a:latin typeface="Arial" panose="020B0604020202020204" pitchFamily="34" charset="0"/>
                <a:cs typeface="Arial" panose="020B0604020202020204" pitchFamily="34" charset="0"/>
              </a:rPr>
              <a:t>em, sinh vật đơn bào hay đa bào tiến hóa hơn? Vì </a:t>
            </a:r>
            <a:r>
              <a:rPr lang="en-US" sz="2400">
                <a:latin typeface="Arial" panose="020B0604020202020204" pitchFamily="34" charset="0"/>
                <a:cs typeface="Arial" panose="020B0604020202020204" pitchFamily="34" charset="0"/>
              </a:rPr>
              <a:t>sao</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1026" name="Picture 2" descr="Triển vọng từ mô hình nuôi cá chim trắng ở Ba Tơ - Báo Quảng Ngãi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861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1143000"/>
          </a:xfrm>
          <a:ln>
            <a:solidFill>
              <a:srgbClr val="0066FF"/>
            </a:solidFill>
          </a:ln>
        </p:spPr>
        <p:txBody>
          <a:bodyPr>
            <a:noAutofit/>
          </a:bodyPr>
          <a:lstStyle/>
          <a:p>
            <a:r>
              <a:rPr lang="en-US" sz="2400" smtClean="0">
                <a:latin typeface="Arial" panose="020B0604020202020204" pitchFamily="34" charset="0"/>
                <a:cs typeface="Arial" panose="020B0604020202020204" pitchFamily="34" charset="0"/>
              </a:rPr>
              <a:t>Quan sát các sinh vật trong hình:</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xác định: sinh vật đơn bào- sinh vật đa </a:t>
            </a:r>
            <a:r>
              <a:rPr lang="en-US" sz="2400" smtClean="0">
                <a:latin typeface="Arial" panose="020B0604020202020204" pitchFamily="34" charset="0"/>
                <a:cs typeface="Arial" panose="020B0604020202020204" pitchFamily="34" charset="0"/>
              </a:rPr>
              <a:t>bào</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đưa ra lý do giúp em xác định được như vậy?</a:t>
            </a:r>
          </a:p>
        </p:txBody>
      </p:sp>
      <p:pic>
        <p:nvPicPr>
          <p:cNvPr id="1026"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460783"/>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08" y="1460784"/>
            <a:ext cx="2520286" cy="18828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ách chọn gà trống làm giống đạt tiêu chuẩn chất lượng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60783"/>
            <a:ext cx="2665412" cy="18262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ây Hoa Mai Bonsai Giả Cao 1m25 Chậu Hoa Mai Trang Trí Tết - Hoa trang trí  Thương hiệu OEM | WebSoSanh.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descr="D:\MINH PHƯƠNG\Tài liệu dạy học 6\Video -hinh anh\Tao- Duong xi\Tảo thuyề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108" y="4136897"/>
            <a:ext cx="2447925"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7072" y="329807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3133108" y="3293424"/>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122281" y="3343585"/>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3315006" y="63518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4"/>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SINH VẬT ĐƠN BÀO</a:t>
            </a:r>
            <a:endParaRPr lang="en-US" sz="3200" b="1">
              <a:solidFill>
                <a:srgbClr val="FF0000"/>
              </a:solidFill>
              <a:latin typeface="Arial" panose="020B0604020202020204" pitchFamily="34" charset="0"/>
              <a:cs typeface="Arial" panose="020B0604020202020204" pitchFamily="34" charset="0"/>
            </a:endParaRPr>
          </a:p>
        </p:txBody>
      </p:sp>
      <p:pic>
        <p:nvPicPr>
          <p:cNvPr id="4"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67" y="752879"/>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00" y="752880"/>
            <a:ext cx="2520286" cy="188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D:\MINH PHƯƠNG\Tài liệu dạy học 6\Video -hinh anh\Tao- Duong xi\Tảo thuyề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192" y="752881"/>
            <a:ext cx="2447925" cy="1882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9362" y="2649159"/>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3145398" y="2644512"/>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6430423" y="2625100"/>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pic>
        <p:nvPicPr>
          <p:cNvPr id="13" name="Picture 8" descr="Cách chọn gà trống làm giống đạt tiêu chuẩn chất lượng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9537"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ây Hoa Mai Bonsai Giả Cao 1m25 Chậu Hoa Mai Trang Trí Tết - Hoa trang trí  Thương hiệu OEM | WebSoSanh.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97488" y="6362539"/>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624348" y="3197881"/>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anose="020B0604020202020204" pitchFamily="34" charset="0"/>
                <a:cs typeface="Arial" panose="020B0604020202020204" pitchFamily="34" charset="0"/>
              </a:rPr>
              <a:t>SINH VẬT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20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Tổng hợp 5 phương pháp ghi chú giúp bạn cải thiện năng suất công việc"/>
          <p:cNvSpPr>
            <a:spLocks noChangeAspect="1" noChangeArrowheads="1"/>
          </p:cNvSpPr>
          <p:nvPr/>
        </p:nvSpPr>
        <p:spPr bwMode="auto">
          <a:xfrm>
            <a:off x="155575" y="-94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5574" y="142571"/>
            <a:ext cx="8836025" cy="1200329"/>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heo </a:t>
            </a:r>
            <a:r>
              <a:rPr lang="en-US" sz="2400">
                <a:latin typeface="Arial" panose="020B0604020202020204" pitchFamily="34" charset="0"/>
                <a:cs typeface="Arial" panose="020B0604020202020204" pitchFamily="34" charset="0"/>
              </a:rPr>
              <a:t>nhóm: quan sát hình 13.2 và hình ảnh về trùng giày, tìm hiểu về sinh vật đơn bào và sinh vật đa bào </a:t>
            </a:r>
            <a:r>
              <a:rPr lang="en-US" sz="2400">
                <a:latin typeface="Arial" panose="020B0604020202020204" pitchFamily="34" charset="0"/>
                <a:cs typeface="Arial" panose="020B0604020202020204" pitchFamily="34" charset="0"/>
                <a:sym typeface="Symbol"/>
              </a:rPr>
              <a:t></a:t>
            </a:r>
            <a:r>
              <a:rPr lang="en-US" sz="2400">
                <a:latin typeface="Arial" panose="020B0604020202020204" pitchFamily="34" charset="0"/>
                <a:cs typeface="Arial" panose="020B0604020202020204" pitchFamily="34" charset="0"/>
              </a:rPr>
              <a:t> hoàn thiện </a:t>
            </a:r>
            <a:r>
              <a:rPr lang="en-US" sz="2400" smtClean="0">
                <a:latin typeface="Arial" panose="020B0604020202020204" pitchFamily="34" charset="0"/>
                <a:cs typeface="Arial" panose="020B0604020202020204" pitchFamily="34" charset="0"/>
              </a:rPr>
              <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phiếu </a:t>
            </a:r>
            <a:r>
              <a:rPr lang="en-US" sz="2400">
                <a:latin typeface="Arial" panose="020B0604020202020204" pitchFamily="34" charset="0"/>
                <a:cs typeface="Arial" panose="020B0604020202020204" pitchFamily="34" charset="0"/>
              </a:rPr>
              <a:t>học tập 1.</a:t>
            </a:r>
          </a:p>
        </p:txBody>
      </p:sp>
      <p:graphicFrame>
        <p:nvGraphicFramePr>
          <p:cNvPr id="3" name="Table 2"/>
          <p:cNvGraphicFramePr>
            <a:graphicFrameLocks noGrp="1"/>
          </p:cNvGraphicFramePr>
          <p:nvPr>
            <p:extLst>
              <p:ext uri="{D42A27DB-BD31-4B8C-83A1-F6EECF244321}">
                <p14:modId xmlns:p14="http://schemas.microsoft.com/office/powerpoint/2010/main" val="3280648946"/>
              </p:ext>
            </p:extLst>
          </p:nvPr>
        </p:nvGraphicFramePr>
        <p:xfrm>
          <a:off x="155574" y="1841306"/>
          <a:ext cx="8836025" cy="5047488"/>
        </p:xfrm>
        <a:graphic>
          <a:graphicData uri="http://schemas.openxmlformats.org/drawingml/2006/table">
            <a:tbl>
              <a:tblPr firstRow="1" firstCol="1" bandRow="1">
                <a:tableStyleId>{5940675A-B579-460E-94D1-54222C63F5DA}</a:tableStyleId>
              </a:tblPr>
              <a:tblGrid>
                <a:gridCol w="2995492"/>
                <a:gridCol w="2995492"/>
                <a:gridCol w="2845041"/>
              </a:tblGrid>
              <a:tr h="403164">
                <a:tc>
                  <a:txBody>
                    <a:bodyPr/>
                    <a:lstStyle/>
                    <a:p>
                      <a:pPr algn="ctr">
                        <a:lnSpc>
                          <a:spcPct val="115000"/>
                        </a:lnSpc>
                        <a:spcAft>
                          <a:spcPts val="0"/>
                        </a:spcAft>
                        <a:tabLst>
                          <a:tab pos="540385" algn="l"/>
                        </a:tabLst>
                      </a:pPr>
                      <a:r>
                        <a:rPr lang="en-US" sz="2400">
                          <a:solidFill>
                            <a:srgbClr val="0000FF"/>
                          </a:solidFill>
                          <a:effectLst/>
                        </a:rPr>
                        <a:t>Tiêu chí</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đơn bào</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đa bào</a:t>
                      </a:r>
                      <a:endParaRPr lang="en-US" sz="1600">
                        <a:solidFill>
                          <a:srgbClr val="0000FF"/>
                        </a:solidFill>
                        <a:effectLst/>
                        <a:latin typeface="Calibri"/>
                        <a:ea typeface="Calibri"/>
                        <a:cs typeface="Arial"/>
                      </a:endParaRPr>
                    </a:p>
                  </a:txBody>
                  <a:tcPr marL="68580" marR="68580" marT="0" marB="0"/>
                </a:tc>
              </a:tr>
              <a:tr h="403164">
                <a:tc rowSpan="3">
                  <a:txBody>
                    <a:bodyPr/>
                    <a:lstStyle/>
                    <a:p>
                      <a:pPr algn="just">
                        <a:lnSpc>
                          <a:spcPct val="115000"/>
                        </a:lnSpc>
                        <a:spcAft>
                          <a:spcPts val="0"/>
                        </a:spcAft>
                        <a:tabLst>
                          <a:tab pos="540385" algn="l"/>
                        </a:tabLst>
                      </a:pPr>
                      <a:r>
                        <a:rPr lang="en-US" sz="2400">
                          <a:solidFill>
                            <a:srgbClr val="0000FF"/>
                          </a:solidFill>
                          <a:effectLst/>
                        </a:rPr>
                        <a:t>Số lượng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2">
                  <a:txBody>
                    <a:bodyPr/>
                    <a:lstStyle/>
                    <a:p>
                      <a:pPr algn="just">
                        <a:lnSpc>
                          <a:spcPct val="115000"/>
                        </a:lnSpc>
                        <a:spcAft>
                          <a:spcPts val="0"/>
                        </a:spcAft>
                        <a:tabLst>
                          <a:tab pos="540385" algn="l"/>
                        </a:tabLst>
                      </a:pPr>
                      <a:r>
                        <a:rPr lang="en-US" sz="2400">
                          <a:solidFill>
                            <a:srgbClr val="0000FF"/>
                          </a:solidFill>
                          <a:effectLst/>
                        </a:rPr>
                        <a:t>Số loại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3">
                  <a:txBody>
                    <a:bodyPr/>
                    <a:lstStyle/>
                    <a:p>
                      <a:pPr algn="just">
                        <a:lnSpc>
                          <a:spcPct val="115000"/>
                        </a:lnSpc>
                        <a:spcAft>
                          <a:spcPts val="0"/>
                        </a:spcAft>
                        <a:tabLst>
                          <a:tab pos="540385" algn="l"/>
                        </a:tabLst>
                      </a:pPr>
                      <a:r>
                        <a:rPr lang="en-US" sz="2400">
                          <a:solidFill>
                            <a:srgbClr val="0000FF"/>
                          </a:solidFill>
                          <a:effectLst/>
                        </a:rPr>
                        <a:t>Cấu tạo từ tế bào nhân sơ hay tế bào </a:t>
                      </a:r>
                      <a:r>
                        <a:rPr lang="en-US" sz="2400" smtClean="0">
                          <a:solidFill>
                            <a:srgbClr val="0000FF"/>
                          </a:solidFill>
                          <a:effectLst/>
                        </a:rPr>
                        <a:t/>
                      </a:r>
                      <a:br>
                        <a:rPr lang="en-US" sz="2400" smtClean="0">
                          <a:solidFill>
                            <a:srgbClr val="0000FF"/>
                          </a:solidFill>
                          <a:effectLst/>
                        </a:rPr>
                      </a:br>
                      <a:r>
                        <a:rPr lang="en-US" sz="2400" smtClean="0">
                          <a:solidFill>
                            <a:srgbClr val="0000FF"/>
                          </a:solidFill>
                          <a:effectLst/>
                        </a:rPr>
                        <a:t>nhân </a:t>
                      </a:r>
                      <a:r>
                        <a:rPr lang="en-US" sz="2400">
                          <a:solidFill>
                            <a:srgbClr val="0000FF"/>
                          </a:solidFill>
                          <a:effectLst/>
                        </a:rPr>
                        <a:t>thực</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3">
                  <a:txBody>
                    <a:bodyPr/>
                    <a:lstStyle/>
                    <a:p>
                      <a:pPr algn="just">
                        <a:lnSpc>
                          <a:spcPct val="115000"/>
                        </a:lnSpc>
                        <a:spcAft>
                          <a:spcPts val="0"/>
                        </a:spcAft>
                        <a:tabLst>
                          <a:tab pos="540385" algn="l"/>
                        </a:tabLst>
                      </a:pPr>
                      <a:r>
                        <a:rPr lang="en-US" sz="2400">
                          <a:solidFill>
                            <a:srgbClr val="0000FF"/>
                          </a:solidFill>
                          <a:effectLst/>
                        </a:rPr>
                        <a:t>Ví dụ</a:t>
                      </a:r>
                      <a:endParaRPr lang="en-US" sz="1600">
                        <a:solidFill>
                          <a:srgbClr val="0000FF"/>
                        </a:solidFill>
                        <a:effectLst/>
                      </a:endParaRPr>
                    </a:p>
                    <a:p>
                      <a:pPr algn="l">
                        <a:spcAft>
                          <a:spcPts val="0"/>
                        </a:spcAf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bl>
          </a:graphicData>
        </a:graphic>
      </p:graphicFrame>
      <p:sp>
        <p:nvSpPr>
          <p:cNvPr id="4" name="Rectangle 1"/>
          <p:cNvSpPr>
            <a:spLocks noChangeArrowheads="1"/>
          </p:cNvSpPr>
          <p:nvPr/>
        </p:nvSpPr>
        <p:spPr bwMode="auto">
          <a:xfrm>
            <a:off x="992374" y="1309520"/>
            <a:ext cx="7834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0"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404923508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57976" y="63912"/>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I. SINH VẬT ĐƠN BÀO, ĐA BÀO</a:t>
            </a:r>
            <a:endParaRPr lang="en-US" sz="3200" b="1">
              <a:solidFill>
                <a:srgbClr val="FF0000"/>
              </a:solidFill>
              <a:latin typeface="Arial" panose="020B0604020202020204" pitchFamily="34" charset="0"/>
              <a:cs typeface="Arial" panose="020B0604020202020204" pitchFamily="34" charset="0"/>
            </a:endParaRP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5" y="808704"/>
            <a:ext cx="4876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8375" y="3198170"/>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đơn bào</a:t>
            </a:r>
            <a:endParaRPr lang="en-US" sz="3200" b="1">
              <a:solidFill>
                <a:srgbClr val="0000FF"/>
              </a:solidFill>
              <a:latin typeface="Arial" panose="020B0604020202020204" pitchFamily="34" charset="0"/>
              <a:cs typeface="Arial" panose="020B0604020202020204" pitchFamily="34" charset="0"/>
            </a:endParaRPr>
          </a:p>
        </p:txBody>
      </p:sp>
      <p:pic>
        <p:nvPicPr>
          <p:cNvPr id="4107" name="Picture 11" descr="https://baivan.net/sites/default/files/styles/giua_bai/public/12_132.png?itok=bu5xLl-x"/>
          <p:cNvPicPr>
            <a:picLocks noChangeAspect="1" noChangeArrowheads="1"/>
          </p:cNvPicPr>
          <p:nvPr/>
        </p:nvPicPr>
        <p:blipFill rotWithShape="1">
          <a:blip r:embed="rId3">
            <a:extLst>
              <a:ext uri="{28A0092B-C50C-407E-A947-70E740481C1C}">
                <a14:useLocalDpi xmlns:a14="http://schemas.microsoft.com/office/drawing/2010/main" val="0"/>
              </a:ext>
            </a:extLst>
          </a:blip>
          <a:srcRect b="8698"/>
          <a:stretch/>
        </p:blipFill>
        <p:spPr bwMode="auto">
          <a:xfrm>
            <a:off x="4938255" y="1866881"/>
            <a:ext cx="3630558" cy="4038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7981" y="5968772"/>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đa bào</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2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c24.vn/source/KHTN%206/tr%C3%B9ng%20gi%C3%A0y%20T%C4%9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813375"/>
            <a:ext cx="8534400" cy="5047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228600"/>
            <a:ext cx="4182555"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SINH VẬT ĐƠN BÀO</a:t>
            </a:r>
            <a:endParaRPr lang="en-US" sz="3200"/>
          </a:p>
        </p:txBody>
      </p:sp>
      <p:sp>
        <p:nvSpPr>
          <p:cNvPr id="2" name="TextBox 1"/>
          <p:cNvSpPr txBox="1"/>
          <p:nvPr/>
        </p:nvSpPr>
        <p:spPr>
          <a:xfrm>
            <a:off x="1214977" y="5883357"/>
            <a:ext cx="70866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Hoạt động sống của trùng giày</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0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1420833"/>
              </p:ext>
            </p:extLst>
          </p:nvPr>
        </p:nvGraphicFramePr>
        <p:xfrm>
          <a:off x="121610" y="1070143"/>
          <a:ext cx="8959645" cy="5233863"/>
        </p:xfrm>
        <a:graphic>
          <a:graphicData uri="http://schemas.openxmlformats.org/drawingml/2006/table">
            <a:tbl>
              <a:tblPr firstRow="1" firstCol="1" bandRow="1">
                <a:tableStyleId>{5940675A-B579-460E-94D1-54222C63F5DA}</a:tableStyleId>
              </a:tblPr>
              <a:tblGrid>
                <a:gridCol w="2416510"/>
                <a:gridCol w="3355842"/>
                <a:gridCol w="3187293"/>
              </a:tblGrid>
              <a:tr h="281828">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Tiêu chí</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đơn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đa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r>
              <a:tr h="281828">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lượng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880702">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loại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 (Các hoạt động sống được thực hiện trong khuôn khổ 1 tế bào)</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 loại với hình dạng, cấu tạo khác nhau và thực hiện chức năng khác nhau.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79576">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Cấu tạo từ tế bào nhân sơ hay tế bào nhân thực</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sơ (vi khuẩn).</a:t>
                      </a:r>
                    </a:p>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thực (trùng giày, trùng biến hình,…)</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Từ tế bào nhân </a:t>
                      </a:r>
                      <a:r>
                        <a:rPr lang="en-US" sz="2200" smtClean="0">
                          <a:solidFill>
                            <a:srgbClr val="0000FF"/>
                          </a:solidFill>
                          <a:effectLst/>
                          <a:latin typeface="Arial" panose="020B0604020202020204" pitchFamily="34" charset="0"/>
                          <a:cs typeface="Arial" panose="020B0604020202020204" pitchFamily="34" charset="0"/>
                        </a:rPr>
                        <a:t>thực.</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581265">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Ví dụ</a:t>
                      </a:r>
                    </a:p>
                    <a:p>
                      <a:pPr algn="l">
                        <a:spcAft>
                          <a:spcPts val="0"/>
                        </a:spcAft>
                      </a:pPr>
                      <a:r>
                        <a:rPr lang="en-US" sz="2200">
                          <a:solidFill>
                            <a:srgbClr val="FF0000"/>
                          </a:solidFill>
                          <a:effectLst/>
                          <a:latin typeface="Arial" panose="020B0604020202020204" pitchFamily="34" charset="0"/>
                          <a:cs typeface="Arial" panose="020B0604020202020204" pitchFamily="34" charset="0"/>
                        </a:rPr>
                        <a:t> </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Trùng biến hình, các loài vi khuẩn,…</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Cây phượng, con gà,…</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684335" y="152400"/>
            <a:ext cx="7834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Đáp án Phiếu học tập 1</a:t>
            </a:r>
          </a:p>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1"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59812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90600"/>
          </a:xfrm>
        </p:spPr>
        <p:txBody>
          <a:bodyPr>
            <a:noAutofit/>
          </a:bodyPr>
          <a:lstStyle/>
          <a:p>
            <a:r>
              <a:rPr lang="en-US" sz="2600" smtClean="0">
                <a:latin typeface="Arial" panose="020B0604020202020204" pitchFamily="34" charset="0"/>
                <a:cs typeface="Arial" panose="020B0604020202020204" pitchFamily="34" charset="0"/>
              </a:rPr>
              <a:t>Hoạt động theo </a:t>
            </a:r>
            <a:r>
              <a:rPr lang="en-US" sz="2600">
                <a:latin typeface="Arial" panose="020B0604020202020204" pitchFamily="34" charset="0"/>
                <a:cs typeface="Arial" panose="020B0604020202020204" pitchFamily="34" charset="0"/>
              </a:rPr>
              <a:t>cặp- 2 HS cùng bàn, </a:t>
            </a:r>
            <a:r>
              <a:rPr lang="en-US" sz="2600" smtClean="0">
                <a:latin typeface="Arial" panose="020B0604020202020204" pitchFamily="34" charset="0"/>
                <a:cs typeface="Arial" panose="020B0604020202020204" pitchFamily="34" charset="0"/>
              </a:rPr>
              <a:t/>
            </a:r>
            <a:br>
              <a:rPr lang="en-US" sz="2600" smtClean="0">
                <a:latin typeface="Arial" panose="020B0604020202020204" pitchFamily="34" charset="0"/>
                <a:cs typeface="Arial" panose="020B0604020202020204" pitchFamily="34" charset="0"/>
              </a:rPr>
            </a:br>
            <a:r>
              <a:rPr lang="en-US" sz="2600" smtClean="0">
                <a:latin typeface="Arial" panose="020B0604020202020204" pitchFamily="34" charset="0"/>
                <a:cs typeface="Arial" panose="020B0604020202020204" pitchFamily="34" charset="0"/>
              </a:rPr>
              <a:t>hoàn </a:t>
            </a:r>
            <a:r>
              <a:rPr lang="en-US" sz="2600">
                <a:latin typeface="Arial" panose="020B0604020202020204" pitchFamily="34" charset="0"/>
                <a:cs typeface="Arial" panose="020B0604020202020204" pitchFamily="34" charset="0"/>
              </a:rPr>
              <a:t>thiện các yêu cầu trong phiếu học tập số 2: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1145524"/>
              </p:ext>
            </p:extLst>
          </p:nvPr>
        </p:nvGraphicFramePr>
        <p:xfrm>
          <a:off x="263016" y="1779717"/>
          <a:ext cx="86548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600" y="63912"/>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smtClean="0">
                <a:solidFill>
                  <a:srgbClr val="FF0000"/>
                </a:solidFill>
                <a:latin typeface="Arial" panose="020B0604020202020204" pitchFamily="34" charset="0"/>
                <a:cs typeface="Arial" panose="020B0604020202020204" pitchFamily="34" charset="0"/>
              </a:rPr>
              <a:t>II. TỔ CHỨC CƠ THỂ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389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444</TotalTime>
  <Words>1333</Words>
  <Application>Microsoft Office PowerPoint</Application>
  <PresentationFormat>On-screen Show (4:3)</PresentationFormat>
  <Paragraphs>208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Equity</vt:lpstr>
      <vt:lpstr>PHẦN 3. VẬT SỐNG BÀI 13. TỪ TẾ BÀO ĐẾN CƠ THỂ</vt:lpstr>
      <vt:lpstr>PowerPoint Presentation</vt:lpstr>
      <vt:lpstr>Quan sát các sinh vật trong hình: Hãy xác định: sinh vật đơn bào- sinh vật đa bào Hãy đưa ra lý do giúp em xác định được như vậy?</vt:lpstr>
      <vt:lpstr>SINH VẬT ĐƠN BÀO</vt:lpstr>
      <vt:lpstr>PowerPoint Presentation</vt:lpstr>
      <vt:lpstr>I. SINH VẬT ĐƠN BÀO, ĐA BÀO</vt:lpstr>
      <vt:lpstr>PowerPoint Presentation</vt:lpstr>
      <vt:lpstr>PowerPoint Presentation</vt:lpstr>
      <vt:lpstr>Hoạt động theo cặp- 2 HS cùng bàn,  hoàn thiện các yêu cầu trong phiếu học tập số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tìm cấp độ tổ chức tương ứng với mỗi cấu trúc đã cho trong bảng 13.2 và nêu tên của cấp độ tổ chức liền kề cao hơn nó trong thứ tự tổ chức cơ thể (bảng 13.2).</vt:lpstr>
      <vt:lpstr>Hãy cho ví dụ về tế bào, mô, cơ quan hệ cơ quan trong cơ thể động vật và thực vật mà em biết theo mẫu bảng 13.3</vt:lpstr>
      <vt:lpstr>PowerPoint Presentation</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LaptopKT</cp:lastModifiedBy>
  <cp:revision>269</cp:revision>
  <dcterms:created xsi:type="dcterms:W3CDTF">2021-04-17T13:36:47Z</dcterms:created>
  <dcterms:modified xsi:type="dcterms:W3CDTF">2021-05-12T15:02:48Z</dcterms:modified>
</cp:coreProperties>
</file>