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0" r:id="rId3"/>
    <p:sldId id="258" r:id="rId4"/>
    <p:sldId id="278" r:id="rId5"/>
    <p:sldId id="283" r:id="rId6"/>
    <p:sldId id="259" r:id="rId7"/>
    <p:sldId id="260" r:id="rId8"/>
    <p:sldId id="276" r:id="rId9"/>
    <p:sldId id="277" r:id="rId10"/>
    <p:sldId id="275" r:id="rId11"/>
    <p:sldId id="262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63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6" autoAdjust="0"/>
    <p:restoredTop sz="94660"/>
  </p:normalViewPr>
  <p:slideViewPr>
    <p:cSldViewPr snapToGrid="0">
      <p:cViewPr>
        <p:scale>
          <a:sx n="36" d="100"/>
          <a:sy n="36" d="100"/>
        </p:scale>
        <p:origin x="1652" y="7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6477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7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2229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1459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940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9726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659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5524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782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7445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651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C4DCC-879E-47B7-B49B-875F91559894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714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2" descr="Diễn đàn Tin học Công nghệ - Vforum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130" y="491597"/>
            <a:ext cx="4689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</a:rPr>
              <a:t>2</a:t>
            </a:r>
            <a:r>
              <a:rPr lang="en-US" sz="36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sz="36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Chọn</a:t>
            </a:r>
            <a:r>
              <a:rPr lang="en-US" sz="36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g</a:t>
            </a:r>
            <a:r>
              <a:rPr lang="en-US" sz="36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hay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gh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</a:rPr>
              <a:t>?</a:t>
            </a:r>
            <a:endParaRPr lang="vi-VN" sz="36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0987" y="4599050"/>
            <a:ext cx="2585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UTM Avo" panose="02040603050506020204" pitchFamily="18" charset="0"/>
              </a:rPr>
              <a:t>ẹ </a:t>
            </a:r>
            <a:r>
              <a:rPr lang="en-US" sz="4000" b="1" dirty="0" err="1" smtClean="0">
                <a:latin typeface="UTM Avo" panose="02040603050506020204" pitchFamily="18" charset="0"/>
              </a:rPr>
              <a:t>biển</a:t>
            </a:r>
            <a:endParaRPr lang="vi-VN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590062" y="4545857"/>
            <a:ext cx="26805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UTM Avo" panose="02040603050506020204" pitchFamily="18" charset="0"/>
              </a:rPr>
              <a:t>đĩa</a:t>
            </a:r>
            <a:r>
              <a:rPr lang="en-US" sz="4000" b="1" dirty="0" smtClean="0">
                <a:latin typeface="UTM Avo" panose="02040603050506020204" pitchFamily="18" charset="0"/>
              </a:rPr>
              <a:t>     </a:t>
            </a:r>
            <a:r>
              <a:rPr lang="en-US" sz="4000" b="1" dirty="0" err="1" smtClean="0">
                <a:latin typeface="UTM Avo" panose="02040603050506020204" pitchFamily="18" charset="0"/>
              </a:rPr>
              <a:t>ốm</a:t>
            </a:r>
            <a:endParaRPr lang="vi-VN" sz="4000" b="1" dirty="0"/>
          </a:p>
        </p:txBody>
      </p:sp>
      <p:sp>
        <p:nvSpPr>
          <p:cNvPr id="11" name="Rectangle 10"/>
          <p:cNvSpPr/>
          <p:nvPr/>
        </p:nvSpPr>
        <p:spPr>
          <a:xfrm flipH="1">
            <a:off x="2273296" y="4788133"/>
            <a:ext cx="826281" cy="39569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12" name="Rectangle 11"/>
          <p:cNvSpPr/>
          <p:nvPr/>
        </p:nvSpPr>
        <p:spPr>
          <a:xfrm flipH="1">
            <a:off x="8774218" y="4727600"/>
            <a:ext cx="517414" cy="3539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13" name="TextBox 12"/>
          <p:cNvSpPr txBox="1"/>
          <p:nvPr/>
        </p:nvSpPr>
        <p:spPr>
          <a:xfrm>
            <a:off x="2349163" y="4599050"/>
            <a:ext cx="1500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gh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54685" y="4545857"/>
            <a:ext cx="43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1022" t="22093" r="29621" b="34336"/>
          <a:stretch/>
        </p:blipFill>
        <p:spPr>
          <a:xfrm>
            <a:off x="1442960" y="1793361"/>
            <a:ext cx="4281657" cy="2665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36967" t="21318" r="36379" b="35923"/>
          <a:stretch/>
        </p:blipFill>
        <p:spPr>
          <a:xfrm>
            <a:off x="6802105" y="1805219"/>
            <a:ext cx="4461640" cy="2576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86758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34000" y="0"/>
            <a:ext cx="336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3. </a:t>
            </a:r>
            <a:r>
              <a:rPr lang="en-US" sz="28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Chọn</a:t>
            </a:r>
            <a:r>
              <a:rPr lang="en-US" sz="28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a hay b:</a:t>
            </a:r>
            <a:endParaRPr lang="vi-VN" sz="2800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5441" y="450650"/>
            <a:ext cx="1869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UTM Avo" panose="02040603050506020204" pitchFamily="18" charset="0"/>
              </a:rPr>
              <a:t>a. 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hay</a:t>
            </a:r>
            <a:r>
              <a:rPr lang="en-US" sz="2800" b="1" dirty="0" smtClean="0"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l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48227" y="2881036"/>
            <a:ext cx="2585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UTM Avo" panose="02040603050506020204" pitchFamily="18" charset="0"/>
              </a:rPr>
              <a:t>hoa</a:t>
            </a:r>
            <a:r>
              <a:rPr lang="en-US" sz="3200" b="1" dirty="0" smtClean="0">
                <a:latin typeface="UTM Avo" panose="02040603050506020204" pitchFamily="18" charset="0"/>
              </a:rPr>
              <a:t>    an</a:t>
            </a:r>
            <a:endParaRPr lang="vi-VN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897876" y="2883828"/>
            <a:ext cx="2345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</a:rPr>
              <a:t>q</a:t>
            </a:r>
            <a:r>
              <a:rPr lang="en-US" sz="3200" b="1" dirty="0" err="1" smtClean="0">
                <a:latin typeface="UTM Avo" panose="02040603050506020204" pitchFamily="18" charset="0"/>
              </a:rPr>
              <a:t>uạt</a:t>
            </a:r>
            <a:r>
              <a:rPr lang="en-US" sz="3200" b="1" dirty="0" smtClean="0">
                <a:latin typeface="UTM Avo" panose="02040603050506020204" pitchFamily="18" charset="0"/>
              </a:rPr>
              <a:t>     an</a:t>
            </a:r>
            <a:endParaRPr lang="vi-VN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25441" y="3486351"/>
            <a:ext cx="7923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UTM Avo" panose="02040603050506020204" pitchFamily="18" charset="0"/>
              </a:rPr>
              <a:t>b. </a:t>
            </a:r>
            <a:r>
              <a:rPr lang="en-US" sz="2800" dirty="0" err="1" smtClean="0">
                <a:latin typeface="UTM Avo" panose="02040603050506020204" pitchFamily="18" charset="0"/>
              </a:rPr>
              <a:t>Dấu</a:t>
            </a:r>
            <a:r>
              <a:rPr lang="en-US" sz="2800" b="1" dirty="0" smtClean="0">
                <a:latin typeface="UTM Avo" panose="02040603050506020204" pitchFamily="18" charset="0"/>
              </a:rPr>
              <a:t>   </a:t>
            </a:r>
            <a:r>
              <a:rPr lang="en-US" sz="2800" dirty="0" smtClean="0">
                <a:latin typeface="UTM Avo" panose="02040603050506020204" pitchFamily="18" charset="0"/>
              </a:rPr>
              <a:t>hay 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~ </a:t>
            </a:r>
            <a:r>
              <a:rPr lang="en-US" sz="2800" dirty="0" err="1" smtClean="0">
                <a:latin typeface="UTM Avo" panose="02040603050506020204" pitchFamily="18" charset="0"/>
              </a:rPr>
              <a:t>trên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chữ</a:t>
            </a:r>
            <a:r>
              <a:rPr lang="en-US" sz="2800" dirty="0" smtClean="0">
                <a:latin typeface="UTM Avo" panose="02040603050506020204" pitchFamily="18" charset="0"/>
              </a:rPr>
              <a:t> in </a:t>
            </a:r>
            <a:r>
              <a:rPr lang="en-US" sz="2800" dirty="0" err="1" smtClean="0">
                <a:latin typeface="UTM Avo" panose="02040603050506020204" pitchFamily="18" charset="0"/>
              </a:rPr>
              <a:t>nghiêng</a:t>
            </a:r>
            <a:r>
              <a:rPr lang="en-US" sz="2800" dirty="0" smtClean="0">
                <a:latin typeface="UTM Avo" panose="02040603050506020204" pitchFamily="18" charset="0"/>
              </a:rPr>
              <a:t>?</a:t>
            </a:r>
            <a:endParaRPr lang="vi-VN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909875" y="6133298"/>
            <a:ext cx="4863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latin typeface="UTM Avo" panose="02040603050506020204" pitchFamily="18" charset="0"/>
              </a:rPr>
              <a:t>Cui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khô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cháy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lép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bép</a:t>
            </a:r>
            <a:r>
              <a:rPr lang="en-US" sz="3200" b="1" dirty="0" smtClean="0">
                <a:latin typeface="UTM Avo" panose="02040603050506020204" pitchFamily="18" charset="0"/>
              </a:rPr>
              <a:t>.</a:t>
            </a:r>
            <a:endParaRPr lang="vi-VN" sz="3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397873" y="6133297"/>
            <a:ext cx="4261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UTM Avo" panose="02040603050506020204" pitchFamily="18" charset="0"/>
              </a:rPr>
              <a:t>Bé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đi</a:t>
            </a:r>
            <a:r>
              <a:rPr lang="en-US" sz="3200" b="1" dirty="0" smtClean="0">
                <a:latin typeface="UTM Avo" panose="02040603050506020204" pitchFamily="18" charset="0"/>
              </a:rPr>
              <a:t> men </a:t>
            </a:r>
            <a:r>
              <a:rPr lang="en-US" sz="3200" b="1" dirty="0" err="1" smtClean="0">
                <a:latin typeface="UTM Avo" panose="02040603050506020204" pitchFamily="18" charset="0"/>
              </a:rPr>
              <a:t>theo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i="1" dirty="0" smtClean="0">
                <a:latin typeface="UTM Avo" panose="02040603050506020204" pitchFamily="18" charset="0"/>
              </a:rPr>
              <a:t>cui</a:t>
            </a:r>
            <a:r>
              <a:rPr lang="en-US" sz="3200" b="1" dirty="0" smtClean="0">
                <a:latin typeface="UTM Avo" panose="02040603050506020204" pitchFamily="18" charset="0"/>
              </a:rPr>
              <a:t>.</a:t>
            </a:r>
            <a:endParaRPr lang="vi-VN" sz="3200" b="1" dirty="0"/>
          </a:p>
        </p:txBody>
      </p:sp>
      <p:sp>
        <p:nvSpPr>
          <p:cNvPr id="23" name="Rectangle 22"/>
          <p:cNvSpPr/>
          <p:nvPr/>
        </p:nvSpPr>
        <p:spPr>
          <a:xfrm flipH="1">
            <a:off x="3975143" y="2996345"/>
            <a:ext cx="366648" cy="32694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24" name="Rectangle 23"/>
          <p:cNvSpPr/>
          <p:nvPr/>
        </p:nvSpPr>
        <p:spPr>
          <a:xfrm flipH="1">
            <a:off x="9137911" y="3041585"/>
            <a:ext cx="390514" cy="29477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27" name="TextBox 26"/>
          <p:cNvSpPr txBox="1"/>
          <p:nvPr/>
        </p:nvSpPr>
        <p:spPr>
          <a:xfrm>
            <a:off x="4027135" y="2869178"/>
            <a:ext cx="25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59211" y="2867232"/>
            <a:ext cx="436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n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/>
          <a:srcRect l="38956" t="21637" r="36647" b="32649"/>
          <a:stretch/>
        </p:blipFill>
        <p:spPr>
          <a:xfrm>
            <a:off x="2899437" y="585941"/>
            <a:ext cx="2348207" cy="2152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/>
          <a:srcRect l="38689" t="22767" r="34806" b="35268"/>
          <a:stretch/>
        </p:blipFill>
        <p:spPr>
          <a:xfrm>
            <a:off x="7729397" y="560933"/>
            <a:ext cx="2542602" cy="2263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/>
          <a:srcRect l="34706" t="22114" r="31661" b="29672"/>
          <a:stretch/>
        </p:blipFill>
        <p:spPr>
          <a:xfrm>
            <a:off x="2906369" y="4111599"/>
            <a:ext cx="2668795" cy="1941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/>
          <a:srcRect l="36948" t="22709" r="36747" b="29970"/>
          <a:stretch/>
        </p:blipFill>
        <p:spPr>
          <a:xfrm>
            <a:off x="8055681" y="4048764"/>
            <a:ext cx="2644005" cy="193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angle 2"/>
          <p:cNvSpPr/>
          <p:nvPr/>
        </p:nvSpPr>
        <p:spPr>
          <a:xfrm>
            <a:off x="1816512" y="3518687"/>
            <a:ext cx="988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̉</a:t>
            </a:r>
            <a:endParaRPr lang="vi-VN" sz="6000" dirty="0"/>
          </a:p>
        </p:txBody>
      </p:sp>
      <p:sp>
        <p:nvSpPr>
          <p:cNvPr id="43" name="TextBox 42"/>
          <p:cNvSpPr txBox="1"/>
          <p:nvPr/>
        </p:nvSpPr>
        <p:spPr>
          <a:xfrm>
            <a:off x="2607693" y="6031270"/>
            <a:ext cx="1084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̉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042140" y="5972431"/>
            <a:ext cx="1084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~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1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/>
      <p:bldP spid="28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95630" y="0"/>
            <a:ext cx="8160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buýt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042" t="55089" r="26774" b="16697"/>
          <a:stretch/>
        </p:blipFill>
        <p:spPr>
          <a:xfrm>
            <a:off x="6319860" y="3644537"/>
            <a:ext cx="4156551" cy="257652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5972" t="16577" r="51740" b="56101"/>
          <a:stretch/>
        </p:blipFill>
        <p:spPr>
          <a:xfrm>
            <a:off x="1632857" y="851578"/>
            <a:ext cx="4127863" cy="247929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51874" t="16756" r="26440" b="55744"/>
          <a:stretch/>
        </p:blipFill>
        <p:spPr>
          <a:xfrm>
            <a:off x="6319860" y="851578"/>
            <a:ext cx="4156551" cy="249550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6273" t="54970" r="50736" b="16637"/>
          <a:stretch/>
        </p:blipFill>
        <p:spPr>
          <a:xfrm>
            <a:off x="1632857" y="3644536"/>
            <a:ext cx="4077311" cy="257652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581469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972" t="16577" r="51740" b="56101"/>
          <a:stretch/>
        </p:blipFill>
        <p:spPr>
          <a:xfrm>
            <a:off x="1558835" y="50016"/>
            <a:ext cx="9332686" cy="560543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Box 3"/>
          <p:cNvSpPr txBox="1"/>
          <p:nvPr/>
        </p:nvSpPr>
        <p:spPr>
          <a:xfrm>
            <a:off x="140482" y="5661206"/>
            <a:ext cx="12021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smtClean="0">
                <a:latin typeface="UTM Avo" panose="02040603050506020204" pitchFamily="18" charset="0"/>
              </a:rPr>
              <a:t>      </a:t>
            </a:r>
            <a:r>
              <a:rPr lang="en-US" sz="2400" dirty="0" err="1" smtClean="0">
                <a:latin typeface="UTM Avo" panose="02040603050506020204" pitchFamily="18" charset="0"/>
              </a:rPr>
              <a:t>Một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hôm</a:t>
            </a:r>
            <a:r>
              <a:rPr lang="en-US" sz="2400" dirty="0" smtClean="0">
                <a:latin typeface="UTM Avo" panose="02040603050506020204" pitchFamily="18" charset="0"/>
              </a:rPr>
              <a:t>, </a:t>
            </a:r>
            <a:r>
              <a:rPr lang="en-US" sz="2400" dirty="0" err="1" smtClean="0">
                <a:latin typeface="UTM Avo" panose="02040603050506020204" pitchFamily="18" charset="0"/>
              </a:rPr>
              <a:t>kiến</a:t>
            </a:r>
            <a:r>
              <a:rPr lang="en-US" sz="2400" dirty="0" smtClean="0">
                <a:latin typeface="UTM Avo" panose="02040603050506020204" pitchFamily="18" charset="0"/>
              </a:rPr>
              <a:t> con </a:t>
            </a:r>
            <a:r>
              <a:rPr lang="en-US" sz="2400" dirty="0" err="1" smtClean="0">
                <a:latin typeface="UTM Avo" panose="02040603050506020204" pitchFamily="18" charset="0"/>
              </a:rPr>
              <a:t>đón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xe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buýt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đến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thăm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bà</a:t>
            </a:r>
            <a:r>
              <a:rPr lang="en-US" sz="2400" dirty="0" smtClean="0">
                <a:latin typeface="UTM Avo" panose="02040603050506020204" pitchFamily="18" charset="0"/>
              </a:rPr>
              <a:t>. </a:t>
            </a:r>
            <a:r>
              <a:rPr lang="en-US" sz="2400" dirty="0" err="1" smtClean="0">
                <a:latin typeface="UTM Avo" panose="02040603050506020204" pitchFamily="18" charset="0"/>
              </a:rPr>
              <a:t>Trên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xe</a:t>
            </a:r>
            <a:r>
              <a:rPr lang="en-US" sz="2400" dirty="0" smtClean="0">
                <a:latin typeface="UTM Avo" panose="02040603050506020204" pitchFamily="18" charset="0"/>
              </a:rPr>
              <a:t>, </a:t>
            </a:r>
            <a:r>
              <a:rPr lang="en-US" sz="2400" dirty="0" err="1" smtClean="0">
                <a:latin typeface="UTM Avo" panose="02040603050506020204" pitchFamily="18" charset="0"/>
              </a:rPr>
              <a:t>kiến</a:t>
            </a:r>
            <a:r>
              <a:rPr lang="en-US" sz="2400" dirty="0" smtClean="0">
                <a:latin typeface="UTM Avo" panose="02040603050506020204" pitchFamily="18" charset="0"/>
              </a:rPr>
              <a:t> con </a:t>
            </a:r>
            <a:r>
              <a:rPr lang="en-US" sz="2400" dirty="0" err="1" smtClean="0">
                <a:latin typeface="UTM Avo" panose="02040603050506020204" pitchFamily="18" charset="0"/>
              </a:rPr>
              <a:t>thấy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dê</a:t>
            </a:r>
            <a:r>
              <a:rPr lang="en-US" sz="2400" dirty="0" smtClean="0">
                <a:latin typeface="UTM Avo" panose="02040603050506020204" pitchFamily="18" charset="0"/>
              </a:rPr>
              <a:t> con, </a:t>
            </a:r>
            <a:r>
              <a:rPr lang="en-US" sz="2400" dirty="0" err="1" smtClean="0">
                <a:latin typeface="UTM Avo" panose="02040603050506020204" pitchFamily="18" charset="0"/>
              </a:rPr>
              <a:t>lợn</a:t>
            </a:r>
            <a:r>
              <a:rPr lang="en-US" sz="2400" dirty="0" smtClean="0">
                <a:latin typeface="UTM Avo" panose="02040603050506020204" pitchFamily="18" charset="0"/>
              </a:rPr>
              <a:t> con, </a:t>
            </a:r>
            <a:r>
              <a:rPr lang="en-US" sz="2400" dirty="0" err="1" smtClean="0">
                <a:latin typeface="UTM Avo" panose="02040603050506020204" pitchFamily="18" charset="0"/>
              </a:rPr>
              <a:t>khỉ</a:t>
            </a:r>
            <a:r>
              <a:rPr lang="en-US" sz="2400" dirty="0" smtClean="0">
                <a:latin typeface="UTM Avo" panose="02040603050506020204" pitchFamily="18" charset="0"/>
              </a:rPr>
              <a:t> con, </a:t>
            </a:r>
            <a:r>
              <a:rPr lang="en-US" sz="2400" dirty="0" err="1" smtClean="0">
                <a:latin typeface="UTM Avo" panose="02040603050506020204" pitchFamily="18" charset="0"/>
              </a:rPr>
              <a:t>chó</a:t>
            </a:r>
            <a:r>
              <a:rPr lang="en-US" sz="2400" dirty="0" smtClean="0">
                <a:latin typeface="UTM Avo" panose="02040603050506020204" pitchFamily="18" charset="0"/>
              </a:rPr>
              <a:t> con </a:t>
            </a:r>
            <a:r>
              <a:rPr lang="en-US" sz="2400" dirty="0" err="1" smtClean="0">
                <a:latin typeface="UTM Avo" panose="02040603050506020204" pitchFamily="18" charset="0"/>
              </a:rPr>
              <a:t>đã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ngồi</a:t>
            </a:r>
            <a:r>
              <a:rPr lang="en-US" sz="2400" dirty="0" smtClean="0">
                <a:latin typeface="UTM Avo" panose="02040603050506020204" pitchFamily="18" charset="0"/>
              </a:rPr>
              <a:t> ở </a:t>
            </a:r>
            <a:r>
              <a:rPr lang="en-US" sz="2400" dirty="0" err="1" smtClean="0">
                <a:latin typeface="UTM Avo" panose="02040603050506020204" pitchFamily="18" charset="0"/>
              </a:rPr>
              <a:t>đó</a:t>
            </a:r>
            <a:r>
              <a:rPr lang="en-US" sz="2400" dirty="0" smtClean="0">
                <a:latin typeface="UTM Avo" panose="02040603050506020204" pitchFamily="18" charset="0"/>
              </a:rPr>
              <a:t>. </a:t>
            </a:r>
            <a:r>
              <a:rPr lang="en-US" sz="2400" dirty="0" err="1" smtClean="0">
                <a:latin typeface="UTM Avo" panose="02040603050506020204" pitchFamily="18" charset="0"/>
              </a:rPr>
              <a:t>Kiến</a:t>
            </a:r>
            <a:r>
              <a:rPr lang="en-US" sz="2400" dirty="0" smtClean="0">
                <a:latin typeface="UTM Avo" panose="02040603050506020204" pitchFamily="18" charset="0"/>
              </a:rPr>
              <a:t> con </a:t>
            </a:r>
            <a:r>
              <a:rPr lang="en-US" sz="2400" dirty="0" err="1" smtClean="0">
                <a:latin typeface="UTM Avo" panose="02040603050506020204" pitchFamily="18" charset="0"/>
              </a:rPr>
              <a:t>vui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mừng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ngồi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vào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chiếc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ghế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trống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duy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nhất</a:t>
            </a:r>
            <a:r>
              <a:rPr lang="en-US" sz="2400" dirty="0" smtClean="0">
                <a:latin typeface="UTM Avo" panose="02040603050506020204" pitchFamily="18" charset="0"/>
              </a:rPr>
              <a:t>.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93270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874" t="16756" r="26440" b="55744"/>
          <a:stretch/>
        </p:blipFill>
        <p:spPr>
          <a:xfrm>
            <a:off x="1061335" y="0"/>
            <a:ext cx="10400596" cy="532384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/>
          <p:cNvSpPr txBox="1"/>
          <p:nvPr/>
        </p:nvSpPr>
        <p:spPr>
          <a:xfrm>
            <a:off x="170962" y="5323840"/>
            <a:ext cx="120210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smtClean="0">
                <a:latin typeface="UTM Avo" panose="02040603050506020204" pitchFamily="18" charset="0"/>
              </a:rPr>
              <a:t>      </a:t>
            </a:r>
            <a:r>
              <a:rPr lang="en-US" sz="2400" dirty="0" err="1" smtClean="0">
                <a:latin typeface="UTM Avo" panose="02040603050506020204" pitchFamily="18" charset="0"/>
              </a:rPr>
              <a:t>Bim</a:t>
            </a:r>
            <a:r>
              <a:rPr lang="en-US" sz="2400" dirty="0" smtClean="0">
                <a:latin typeface="UTM Avo" panose="02040603050506020204" pitchFamily="18" charset="0"/>
              </a:rPr>
              <a:t>! </a:t>
            </a:r>
            <a:r>
              <a:rPr lang="en-US" sz="2400" dirty="0" err="1" smtClean="0">
                <a:latin typeface="UTM Avo" panose="02040603050506020204" pitchFamily="18" charset="0"/>
              </a:rPr>
              <a:t>Bim</a:t>
            </a:r>
            <a:r>
              <a:rPr lang="en-US" sz="2400" dirty="0" smtClean="0">
                <a:latin typeface="UTM Avo" panose="02040603050506020204" pitchFamily="18" charset="0"/>
              </a:rPr>
              <a:t>! </a:t>
            </a:r>
            <a:r>
              <a:rPr lang="en-US" sz="2400" dirty="0" err="1" smtClean="0">
                <a:latin typeface="UTM Avo" panose="02040603050506020204" pitchFamily="18" charset="0"/>
              </a:rPr>
              <a:t>Xe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dừng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đón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khách</a:t>
            </a:r>
            <a:r>
              <a:rPr lang="en-US" sz="2400" dirty="0" smtClean="0">
                <a:latin typeface="UTM Avo" panose="02040603050506020204" pitchFamily="18" charset="0"/>
              </a:rPr>
              <a:t> ở </a:t>
            </a:r>
            <a:r>
              <a:rPr lang="en-US" sz="2400" dirty="0" err="1" smtClean="0">
                <a:latin typeface="UTM Avo" panose="02040603050506020204" pitchFamily="18" charset="0"/>
              </a:rPr>
              <a:t>bến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tiếp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theo.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Một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bác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gấu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già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bước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lên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xe</a:t>
            </a:r>
            <a:r>
              <a:rPr lang="en-US" sz="2400" dirty="0" smtClean="0">
                <a:latin typeface="UTM Avo" panose="02040603050506020204" pitchFamily="18" charset="0"/>
              </a:rPr>
              <a:t>. </a:t>
            </a:r>
            <a:r>
              <a:rPr lang="en-US" sz="2400" dirty="0" err="1" smtClean="0">
                <a:latin typeface="UTM Avo" panose="02040603050506020204" pitchFamily="18" charset="0"/>
              </a:rPr>
              <a:t>Thấy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bác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gấu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loay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hoay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tìm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chỗ</a:t>
            </a:r>
            <a:r>
              <a:rPr lang="en-US" sz="2400" dirty="0" smtClean="0">
                <a:latin typeface="UTM Avo" panose="02040603050506020204" pitchFamily="18" charset="0"/>
              </a:rPr>
              <a:t>, </a:t>
            </a:r>
            <a:r>
              <a:rPr lang="en-US" sz="2400" dirty="0" err="1" smtClean="0">
                <a:latin typeface="UTM Avo" panose="02040603050506020204" pitchFamily="18" charset="0"/>
              </a:rPr>
              <a:t>dê</a:t>
            </a:r>
            <a:r>
              <a:rPr lang="en-US" sz="2400" dirty="0" smtClean="0">
                <a:latin typeface="UTM Avo" panose="02040603050506020204" pitchFamily="18" charset="0"/>
              </a:rPr>
              <a:t> con, </a:t>
            </a:r>
            <a:r>
              <a:rPr lang="en-US" sz="2400" dirty="0" err="1" smtClean="0">
                <a:latin typeface="UTM Avo" panose="02040603050506020204" pitchFamily="18" charset="0"/>
              </a:rPr>
              <a:t>chó</a:t>
            </a:r>
            <a:r>
              <a:rPr lang="en-US" sz="2400" dirty="0" smtClean="0">
                <a:latin typeface="UTM Avo" panose="02040603050506020204" pitchFamily="18" charset="0"/>
              </a:rPr>
              <a:t> con, </a:t>
            </a:r>
            <a:r>
              <a:rPr lang="en-US" sz="2400" dirty="0" err="1" smtClean="0">
                <a:latin typeface="UTM Avo" panose="02040603050506020204" pitchFamily="18" charset="0"/>
              </a:rPr>
              <a:t>lợn</a:t>
            </a:r>
            <a:r>
              <a:rPr lang="en-US" sz="2400" dirty="0" smtClean="0">
                <a:latin typeface="UTM Avo" panose="02040603050506020204" pitchFamily="18" charset="0"/>
              </a:rPr>
              <a:t> con </a:t>
            </a:r>
            <a:r>
              <a:rPr lang="en-US" sz="2400" dirty="0" err="1" smtClean="0">
                <a:latin typeface="UTM Avo" panose="02040603050506020204" pitchFamily="18" charset="0"/>
              </a:rPr>
              <a:t>đều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đứng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dậy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nhường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chỗ</a:t>
            </a:r>
            <a:r>
              <a:rPr lang="en-US" sz="2400" dirty="0" smtClean="0">
                <a:latin typeface="UTM Avo" panose="02040603050506020204" pitchFamily="18" charset="0"/>
              </a:rPr>
              <a:t>. </a:t>
            </a:r>
            <a:r>
              <a:rPr lang="en-US" sz="2400" dirty="0" err="1" smtClean="0">
                <a:latin typeface="UTM Avo" panose="02040603050506020204" pitchFamily="18" charset="0"/>
              </a:rPr>
              <a:t>Bác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gấu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nói</a:t>
            </a:r>
            <a:r>
              <a:rPr lang="en-US" sz="2400" dirty="0" smtClean="0">
                <a:latin typeface="UTM Avo" panose="02040603050506020204" pitchFamily="18" charset="0"/>
              </a:rPr>
              <a:t>: </a:t>
            </a:r>
          </a:p>
          <a:p>
            <a:pPr algn="just"/>
            <a:r>
              <a:rPr lang="en-US" sz="2400" dirty="0" smtClean="0">
                <a:latin typeface="UTM Avo" panose="02040603050506020204" pitchFamily="18" charset="0"/>
              </a:rPr>
              <a:t>- </a:t>
            </a:r>
            <a:r>
              <a:rPr lang="en-US" sz="2400" dirty="0" err="1" smtClean="0">
                <a:latin typeface="UTM Avo" panose="02040603050506020204" pitchFamily="18" charset="0"/>
              </a:rPr>
              <a:t>Cảm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ơn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các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cháu</a:t>
            </a:r>
            <a:r>
              <a:rPr lang="en-US" sz="2400" dirty="0" smtClean="0">
                <a:latin typeface="UTM Avo" panose="02040603050506020204" pitchFamily="18" charset="0"/>
              </a:rPr>
              <a:t>, </a:t>
            </a:r>
            <a:r>
              <a:rPr lang="en-US" sz="2400" dirty="0" err="1" smtClean="0">
                <a:latin typeface="UTM Avo" panose="02040603050506020204" pitchFamily="18" charset="0"/>
              </a:rPr>
              <a:t>nhưng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bác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không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muốn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các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cháu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phải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đứng</a:t>
            </a:r>
            <a:r>
              <a:rPr lang="en-US" sz="2400" dirty="0" smtClean="0">
                <a:latin typeface="UTM Avo" panose="02040603050506020204" pitchFamily="18" charset="0"/>
              </a:rPr>
              <a:t>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3139490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273" t="54970" r="50736" b="16637"/>
          <a:stretch/>
        </p:blipFill>
        <p:spPr>
          <a:xfrm>
            <a:off x="1216297" y="1"/>
            <a:ext cx="9823269" cy="532384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Box 5"/>
          <p:cNvSpPr txBox="1"/>
          <p:nvPr/>
        </p:nvSpPr>
        <p:spPr>
          <a:xfrm>
            <a:off x="995680" y="5323840"/>
            <a:ext cx="11196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smtClean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Đúng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lúc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đó</a:t>
            </a:r>
            <a:r>
              <a:rPr lang="en-US" sz="2400" dirty="0" smtClean="0">
                <a:latin typeface="UTM Avo" panose="02040603050506020204" pitchFamily="18" charset="0"/>
              </a:rPr>
              <a:t>, </a:t>
            </a:r>
            <a:r>
              <a:rPr lang="en-US" sz="2400" dirty="0" err="1" smtClean="0">
                <a:latin typeface="UTM Avo" panose="02040603050506020204" pitchFamily="18" charset="0"/>
              </a:rPr>
              <a:t>kiến</a:t>
            </a:r>
            <a:r>
              <a:rPr lang="en-US" sz="2400" dirty="0" smtClean="0">
                <a:latin typeface="UTM Avo" panose="02040603050506020204" pitchFamily="18" charset="0"/>
              </a:rPr>
              <a:t> con </a:t>
            </a:r>
            <a:r>
              <a:rPr lang="en-US" sz="2400" dirty="0" err="1" smtClean="0">
                <a:latin typeface="UTM Avo" panose="02040603050506020204" pitchFamily="18" charset="0"/>
              </a:rPr>
              <a:t>đến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nói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với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bác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gấu</a:t>
            </a:r>
            <a:r>
              <a:rPr lang="en-US" sz="2400" dirty="0" smtClean="0">
                <a:latin typeface="UTM Avo" panose="02040603050506020204" pitchFamily="18" charset="0"/>
              </a:rPr>
              <a:t>: </a:t>
            </a:r>
          </a:p>
          <a:p>
            <a:pPr algn="just"/>
            <a:r>
              <a:rPr lang="en-US" sz="2400" dirty="0" smtClean="0">
                <a:latin typeface="UTM Avo" panose="02040603050506020204" pitchFamily="18" charset="0"/>
              </a:rPr>
              <a:t>        - </a:t>
            </a:r>
            <a:r>
              <a:rPr lang="en-US" sz="2400" dirty="0" err="1" smtClean="0">
                <a:latin typeface="UTM Avo" panose="02040603050506020204" pitchFamily="18" charset="0"/>
              </a:rPr>
              <a:t>Cháu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mời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bác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ngồi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chỗ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của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cháu</a:t>
            </a:r>
            <a:r>
              <a:rPr lang="en-US" sz="2400" dirty="0" smtClean="0">
                <a:latin typeface="UTM Avo" panose="02040603050506020204" pitchFamily="18" charset="0"/>
              </a:rPr>
              <a:t> ạ! </a:t>
            </a:r>
            <a:r>
              <a:rPr lang="en-US" sz="2400" dirty="0" err="1" smtClean="0">
                <a:latin typeface="UTM Avo" panose="02040603050506020204" pitchFamily="18" charset="0"/>
              </a:rPr>
              <a:t>Cháu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đã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có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cách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rồi</a:t>
            </a:r>
            <a:r>
              <a:rPr lang="en-US" sz="2400" dirty="0" smtClean="0">
                <a:latin typeface="UTM Avo" panose="02040603050506020204" pitchFamily="18" charset="0"/>
              </a:rPr>
              <a:t>!</a:t>
            </a:r>
          </a:p>
          <a:p>
            <a:pPr algn="just"/>
            <a:r>
              <a:rPr lang="en-US" sz="2400" dirty="0" smtClean="0">
                <a:latin typeface="UTM Avo" panose="02040603050506020204" pitchFamily="18" charset="0"/>
              </a:rPr>
              <a:t>        - </a:t>
            </a:r>
            <a:r>
              <a:rPr lang="en-US" sz="2400" dirty="0" err="1" smtClean="0">
                <a:latin typeface="UTM Avo" panose="02040603050506020204" pitchFamily="18" charset="0"/>
              </a:rPr>
              <a:t>Cách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gì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thế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cháu</a:t>
            </a:r>
            <a:r>
              <a:rPr lang="en-US" sz="2400" dirty="0" smtClean="0">
                <a:latin typeface="UTM Avo" panose="02040603050506020204" pitchFamily="18" charset="0"/>
              </a:rPr>
              <a:t>?</a:t>
            </a:r>
          </a:p>
          <a:p>
            <a:pPr algn="just"/>
            <a:r>
              <a:rPr lang="en-US" sz="2400" dirty="0" smtClean="0">
                <a:latin typeface="UTM Avo" panose="02040603050506020204" pitchFamily="18" charset="0"/>
              </a:rPr>
              <a:t>        - </a:t>
            </a:r>
            <a:r>
              <a:rPr lang="en-US" sz="2400" dirty="0" err="1" smtClean="0">
                <a:latin typeface="UTM Avo" panose="02040603050506020204" pitchFamily="18" charset="0"/>
              </a:rPr>
              <a:t>Bí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mật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bác</a:t>
            </a:r>
            <a:r>
              <a:rPr lang="en-US" sz="2400" dirty="0" smtClean="0">
                <a:latin typeface="UTM Avo" panose="02040603050506020204" pitchFamily="18" charset="0"/>
              </a:rPr>
              <a:t> ạ. – </a:t>
            </a:r>
            <a:r>
              <a:rPr lang="en-US" sz="2400" dirty="0" err="1" smtClean="0">
                <a:latin typeface="UTM Avo" panose="02040603050506020204" pitchFamily="18" charset="0"/>
              </a:rPr>
              <a:t>Kiến</a:t>
            </a:r>
            <a:r>
              <a:rPr lang="en-US" sz="2400" dirty="0" smtClean="0">
                <a:latin typeface="UTM Avo" panose="02040603050506020204" pitchFamily="18" charset="0"/>
              </a:rPr>
              <a:t> con </a:t>
            </a:r>
            <a:r>
              <a:rPr lang="en-US" sz="2400" dirty="0" err="1" smtClean="0">
                <a:latin typeface="UTM Avo" panose="02040603050506020204" pitchFamily="18" charset="0"/>
              </a:rPr>
              <a:t>lấp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láy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mắt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hóm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hỉnh</a:t>
            </a:r>
            <a:r>
              <a:rPr lang="en-US" sz="2400" dirty="0" smtClean="0">
                <a:latin typeface="UTM Avo" panose="02040603050506020204" pitchFamily="18" charset="0"/>
              </a:rPr>
              <a:t>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814768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042" t="55089" r="26774" b="16697"/>
          <a:stretch/>
        </p:blipFill>
        <p:spPr>
          <a:xfrm>
            <a:off x="1717379" y="1"/>
            <a:ext cx="8793866" cy="454967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/>
          <p:cNvSpPr txBox="1"/>
          <p:nvPr/>
        </p:nvSpPr>
        <p:spPr>
          <a:xfrm>
            <a:off x="193040" y="4549676"/>
            <a:ext cx="11998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smtClean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Bác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gấu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vừa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ngồi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vào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ghế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của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kiến</a:t>
            </a:r>
            <a:r>
              <a:rPr lang="en-US" sz="2400" dirty="0" smtClean="0">
                <a:latin typeface="UTM Avo" panose="02040603050506020204" pitchFamily="18" charset="0"/>
              </a:rPr>
              <a:t> con </a:t>
            </a:r>
            <a:r>
              <a:rPr lang="en-US" sz="2400" dirty="0" err="1" smtClean="0">
                <a:latin typeface="UTM Avo" panose="02040603050506020204" pitchFamily="18" charset="0"/>
              </a:rPr>
              <a:t>thì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không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thấy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kiến</a:t>
            </a:r>
            <a:r>
              <a:rPr lang="en-US" sz="2400" dirty="0" smtClean="0">
                <a:latin typeface="UTM Avo" panose="02040603050506020204" pitchFamily="18" charset="0"/>
              </a:rPr>
              <a:t> con </a:t>
            </a:r>
            <a:r>
              <a:rPr lang="en-US" sz="2400" dirty="0" err="1" smtClean="0">
                <a:latin typeface="UTM Avo" panose="02040603050506020204" pitchFamily="18" charset="0"/>
              </a:rPr>
              <a:t>đâu</a:t>
            </a:r>
            <a:r>
              <a:rPr lang="en-US" sz="2400" dirty="0" smtClean="0">
                <a:latin typeface="UTM Avo" panose="02040603050506020204" pitchFamily="18" charset="0"/>
              </a:rPr>
              <a:t>.</a:t>
            </a:r>
            <a:endParaRPr lang="en-US" sz="2400" dirty="0" smtClean="0">
              <a:latin typeface="UTM Avo" panose="02040603050506020204" pitchFamily="18" charset="0"/>
            </a:endParaRPr>
          </a:p>
          <a:p>
            <a:pPr algn="just"/>
            <a:r>
              <a:rPr lang="en-US" sz="2400" dirty="0" smtClean="0">
                <a:latin typeface="UTM Avo" panose="02040603050506020204" pitchFamily="18" charset="0"/>
              </a:rPr>
              <a:t>        - Ồ! </a:t>
            </a:r>
            <a:r>
              <a:rPr lang="en-US" sz="2400" dirty="0" err="1" smtClean="0">
                <a:latin typeface="UTM Avo" panose="02040603050506020204" pitchFamily="18" charset="0"/>
              </a:rPr>
              <a:t>Kiến</a:t>
            </a:r>
            <a:r>
              <a:rPr lang="en-US" sz="2400" dirty="0" smtClean="0">
                <a:latin typeface="UTM Avo" panose="02040603050506020204" pitchFamily="18" charset="0"/>
              </a:rPr>
              <a:t> con </a:t>
            </a:r>
            <a:r>
              <a:rPr lang="en-US" sz="2400" dirty="0" err="1" smtClean="0">
                <a:latin typeface="UTM Avo" panose="02040603050506020204" pitchFamily="18" charset="0"/>
              </a:rPr>
              <a:t>đi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đâu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rồi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nhỉ</a:t>
            </a:r>
            <a:r>
              <a:rPr lang="en-US" sz="2400" dirty="0" smtClean="0">
                <a:latin typeface="UTM Avo" panose="02040603050506020204" pitchFamily="18" charset="0"/>
              </a:rPr>
              <a:t>? – </a:t>
            </a:r>
            <a:r>
              <a:rPr lang="en-US" sz="2400" dirty="0" err="1" smtClean="0">
                <a:latin typeface="UTM Avo" panose="02040603050506020204" pitchFamily="18" charset="0"/>
              </a:rPr>
              <a:t>Bác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gấu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nhìn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quanh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bốn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phía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để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tìm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kiếm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thì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bất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chợt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có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tiếng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của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kiến</a:t>
            </a:r>
            <a:r>
              <a:rPr lang="en-US" sz="2400" dirty="0" smtClean="0">
                <a:latin typeface="UTM Avo" panose="02040603050506020204" pitchFamily="18" charset="0"/>
              </a:rPr>
              <a:t> con </a:t>
            </a:r>
            <a:r>
              <a:rPr lang="en-US" sz="2400" dirty="0" err="1" smtClean="0">
                <a:latin typeface="UTM Avo" panose="02040603050506020204" pitchFamily="18" charset="0"/>
              </a:rPr>
              <a:t>vang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lên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bên</a:t>
            </a:r>
            <a:r>
              <a:rPr lang="en-US" sz="2400" dirty="0" smtClean="0">
                <a:latin typeface="UTM Avo" panose="02040603050506020204" pitchFamily="18" charset="0"/>
              </a:rPr>
              <a:t> tai:</a:t>
            </a:r>
          </a:p>
          <a:p>
            <a:pPr algn="just"/>
            <a:r>
              <a:rPr lang="en-US" sz="2400" dirty="0" smtClean="0">
                <a:latin typeface="UTM Avo" panose="02040603050506020204" pitchFamily="18" charset="0"/>
              </a:rPr>
              <a:t>        - </a:t>
            </a:r>
            <a:r>
              <a:rPr lang="en-US" sz="2400" dirty="0" err="1" smtClean="0">
                <a:latin typeface="UTM Avo" panose="02040603050506020204" pitchFamily="18" charset="0"/>
              </a:rPr>
              <a:t>Bác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gấu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ơi</a:t>
            </a:r>
            <a:r>
              <a:rPr lang="en-US" sz="2400" dirty="0" smtClean="0">
                <a:latin typeface="UTM Avo" panose="02040603050506020204" pitchFamily="18" charset="0"/>
              </a:rPr>
              <a:t>! </a:t>
            </a:r>
            <a:r>
              <a:rPr lang="en-US" sz="2400" dirty="0" err="1" smtClean="0">
                <a:latin typeface="UTM Avo" panose="02040603050506020204" pitchFamily="18" charset="0"/>
              </a:rPr>
              <a:t>Cháu</a:t>
            </a:r>
            <a:r>
              <a:rPr lang="en-US" sz="2400" dirty="0" smtClean="0">
                <a:latin typeface="UTM Avo" panose="02040603050506020204" pitchFamily="18" charset="0"/>
              </a:rPr>
              <a:t> ở </a:t>
            </a:r>
            <a:r>
              <a:rPr lang="en-US" sz="2400" dirty="0" err="1" smtClean="0">
                <a:latin typeface="UTM Avo" panose="02040603050506020204" pitchFamily="18" charset="0"/>
              </a:rPr>
              <a:t>đây</a:t>
            </a:r>
            <a:r>
              <a:rPr lang="en-US" sz="2400" dirty="0" smtClean="0">
                <a:latin typeface="UTM Avo" panose="02040603050506020204" pitchFamily="18" charset="0"/>
              </a:rPr>
              <a:t>!</a:t>
            </a:r>
          </a:p>
          <a:p>
            <a:pPr algn="just"/>
            <a:r>
              <a:rPr lang="en-US" sz="2400" dirty="0" smtClean="0">
                <a:latin typeface="UTM Avo" panose="02040603050506020204" pitchFamily="18" charset="0"/>
              </a:rPr>
              <a:t>      </a:t>
            </a:r>
            <a:r>
              <a:rPr lang="en-US" sz="2400" dirty="0" err="1" smtClean="0">
                <a:latin typeface="UTM Avo" panose="02040603050506020204" pitchFamily="18" charset="0"/>
              </a:rPr>
              <a:t>Hóa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ra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kiến</a:t>
            </a:r>
            <a:r>
              <a:rPr lang="en-US" sz="2400" dirty="0" smtClean="0">
                <a:latin typeface="UTM Avo" panose="02040603050506020204" pitchFamily="18" charset="0"/>
              </a:rPr>
              <a:t> con </a:t>
            </a:r>
            <a:r>
              <a:rPr lang="en-US" sz="2400" dirty="0" err="1" smtClean="0">
                <a:latin typeface="UTM Avo" panose="02040603050506020204" pitchFamily="18" charset="0"/>
              </a:rPr>
              <a:t>leo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lên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ngồi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lên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vai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bác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gấu</a:t>
            </a:r>
            <a:r>
              <a:rPr lang="en-US" sz="2400" dirty="0" smtClean="0">
                <a:latin typeface="UTM Avo" panose="02040603050506020204" pitchFamily="18" charset="0"/>
              </a:rPr>
              <a:t>. </a:t>
            </a:r>
            <a:r>
              <a:rPr lang="en-US" sz="2400" dirty="0" err="1" smtClean="0">
                <a:latin typeface="UTM Avo" panose="02040603050506020204" pitchFamily="18" charset="0"/>
              </a:rPr>
              <a:t>Mọi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người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đều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cảm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thấy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vui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vẻ</a:t>
            </a:r>
            <a:r>
              <a:rPr lang="en-US" sz="2400" dirty="0" smtClean="0">
                <a:latin typeface="UTM Avo" panose="02040603050506020204" pitchFamily="18" charset="0"/>
              </a:rPr>
              <a:t>, </a:t>
            </a:r>
            <a:r>
              <a:rPr lang="en-US" sz="2400" dirty="0" err="1" smtClean="0">
                <a:latin typeface="UTM Avo" panose="02040603050506020204" pitchFamily="18" charset="0"/>
              </a:rPr>
              <a:t>cùng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nhau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hát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vang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trên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xe</a:t>
            </a:r>
            <a:r>
              <a:rPr lang="en-US" sz="2400" dirty="0" smtClean="0">
                <a:latin typeface="UTM Avo" panose="02040603050506020204" pitchFamily="18" charset="0"/>
              </a:rPr>
              <a:t>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4068020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912" y="5503409"/>
            <a:ext cx="11485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buýt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972" t="16577" r="51740" b="56101"/>
          <a:stretch/>
        </p:blipFill>
        <p:spPr>
          <a:xfrm>
            <a:off x="1155294" y="70912"/>
            <a:ext cx="9731829" cy="5254123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TextBox 6"/>
          <p:cNvSpPr txBox="1"/>
          <p:nvPr/>
        </p:nvSpPr>
        <p:spPr>
          <a:xfrm>
            <a:off x="533912" y="6192771"/>
            <a:ext cx="11508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buýt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163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3013" y="5217459"/>
            <a:ext cx="11272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nhường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1874" t="16756" r="26440" b="55744"/>
          <a:stretch/>
        </p:blipFill>
        <p:spPr>
          <a:xfrm>
            <a:off x="1303239" y="133322"/>
            <a:ext cx="9819736" cy="483312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TextBox 6"/>
          <p:cNvSpPr txBox="1"/>
          <p:nvPr/>
        </p:nvSpPr>
        <p:spPr>
          <a:xfrm>
            <a:off x="314343" y="5780782"/>
            <a:ext cx="11689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”.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451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14086" y="5487434"/>
            <a:ext cx="5531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6273" t="54970" r="50736" b="16637"/>
          <a:stretch/>
        </p:blipFill>
        <p:spPr>
          <a:xfrm>
            <a:off x="1099073" y="0"/>
            <a:ext cx="9823269" cy="536089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TextBox 6"/>
          <p:cNvSpPr txBox="1"/>
          <p:nvPr/>
        </p:nvSpPr>
        <p:spPr>
          <a:xfrm>
            <a:off x="0" y="6135671"/>
            <a:ext cx="12859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099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i, Vai, Đầu Gối, Chân 💖 Head, Shoulders, Knees &amp; Toes lời Việt - Bé học bộ phận cơ th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1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12271" y="5434149"/>
            <a:ext cx="12703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ngờ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2042" t="55089" r="26774" b="16697"/>
          <a:stretch/>
        </p:blipFill>
        <p:spPr>
          <a:xfrm>
            <a:off x="1742611" y="0"/>
            <a:ext cx="8793866" cy="543414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TextBox 6"/>
          <p:cNvSpPr txBox="1"/>
          <p:nvPr/>
        </p:nvSpPr>
        <p:spPr>
          <a:xfrm>
            <a:off x="0" y="6080480"/>
            <a:ext cx="12703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410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95630" y="0"/>
            <a:ext cx="8160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buýt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52042" t="55089" r="26774" b="16697"/>
          <a:stretch/>
        </p:blipFill>
        <p:spPr>
          <a:xfrm>
            <a:off x="6319860" y="3644537"/>
            <a:ext cx="4156551" cy="257652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25972" t="16577" r="51740" b="56101"/>
          <a:stretch/>
        </p:blipFill>
        <p:spPr>
          <a:xfrm>
            <a:off x="1632857" y="851578"/>
            <a:ext cx="4127863" cy="247929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51874" t="16756" r="26440" b="55744"/>
          <a:stretch/>
        </p:blipFill>
        <p:spPr>
          <a:xfrm>
            <a:off x="6319860" y="851578"/>
            <a:ext cx="4156551" cy="249550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26273" t="54970" r="50736" b="16637"/>
          <a:stretch/>
        </p:blipFill>
        <p:spPr>
          <a:xfrm>
            <a:off x="1632857" y="3644536"/>
            <a:ext cx="4077311" cy="257652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9" name="Group 8"/>
          <p:cNvGrpSpPr/>
          <p:nvPr/>
        </p:nvGrpSpPr>
        <p:grpSpPr>
          <a:xfrm>
            <a:off x="3766146" y="1745830"/>
            <a:ext cx="5208531" cy="3202496"/>
            <a:chOff x="2853600" y="1136978"/>
            <a:chExt cx="5677002" cy="3356759"/>
          </a:xfrm>
        </p:grpSpPr>
        <p:sp>
          <p:nvSpPr>
            <p:cNvPr id="10" name="Cloud 9"/>
            <p:cNvSpPr/>
            <p:nvPr/>
          </p:nvSpPr>
          <p:spPr>
            <a:xfrm>
              <a:off x="2853600" y="1136978"/>
              <a:ext cx="5677002" cy="3356759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28559" y="1826811"/>
              <a:ext cx="5402042" cy="151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?</a:t>
              </a:r>
              <a:endPara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66146" y="1745830"/>
            <a:ext cx="5208531" cy="3202496"/>
            <a:chOff x="2853600" y="1136978"/>
            <a:chExt cx="5677002" cy="3356759"/>
          </a:xfrm>
        </p:grpSpPr>
        <p:sp>
          <p:nvSpPr>
            <p:cNvPr id="13" name="Cloud 12"/>
            <p:cNvSpPr/>
            <p:nvPr/>
          </p:nvSpPr>
          <p:spPr>
            <a:xfrm>
              <a:off x="2853600" y="1136978"/>
              <a:ext cx="5677002" cy="3356759"/>
            </a:xfrm>
            <a:prstGeom prst="cloud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28559" y="1826811"/>
              <a:ext cx="5402042" cy="151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con</a:t>
              </a:r>
            </a:p>
            <a:p>
              <a:pPr algn="ctr"/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lễ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phép</a:t>
              </a:r>
              <a:endPara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1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97467" y="15504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81921" y="245849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/>
          </a:p>
        </p:txBody>
      </p:sp>
      <p:pic>
        <p:nvPicPr>
          <p:cNvPr id="6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" y="8704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1708643">
            <a:off x="5704794" y="387037"/>
            <a:ext cx="6658787" cy="4525235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0836382"/>
                <a:gd name="adj2" fmla="val 37967"/>
              </a:avLst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GIỎI!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GIF umbrella minion minions - animated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87">
            <a:off x="5867057" y="1878487"/>
            <a:ext cx="4683711" cy="24784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5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371" t="38125" r="24365" b="35268"/>
          <a:stretch/>
        </p:blipFill>
        <p:spPr>
          <a:xfrm>
            <a:off x="9886951" y="300038"/>
            <a:ext cx="2271716" cy="1654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505" b="83724" l="32211" r="52782"/>
                    </a14:imgEffect>
                  </a14:imgLayer>
                </a14:imgProps>
              </a:ext>
            </a:extLst>
          </a:blip>
          <a:srcRect l="33066" t="59553" r="46855" b="17589"/>
          <a:stretch/>
        </p:blipFill>
        <p:spPr>
          <a:xfrm>
            <a:off x="2177410" y="4183163"/>
            <a:ext cx="2248600" cy="1439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99" b="45313" l="33236" r="44583"/>
                    </a14:imgEffect>
                  </a14:imgLayer>
                </a14:imgProps>
              </a:ext>
            </a:extLst>
          </a:blip>
          <a:srcRect l="34606" t="18363" r="55455" b="54673"/>
          <a:stretch/>
        </p:blipFill>
        <p:spPr>
          <a:xfrm>
            <a:off x="1456399" y="1641298"/>
            <a:ext cx="1723076" cy="1637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3" b="58594" l="60835" r="71596"/>
                    </a14:imgEffect>
                  </a14:imgLayer>
                </a14:imgProps>
              </a:ext>
            </a:extLst>
          </a:blip>
          <a:srcRect l="61412" t="33185" r="28247" b="41280"/>
          <a:stretch/>
        </p:blipFill>
        <p:spPr>
          <a:xfrm>
            <a:off x="7610381" y="2813778"/>
            <a:ext cx="1703030" cy="1488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76" b="70964" l="60249" r="71230"/>
                    </a14:imgEffect>
                  </a14:imgLayer>
                </a14:imgProps>
              </a:ext>
            </a:extLst>
          </a:blip>
          <a:srcRect l="60174" t="44375" r="29585" b="29017"/>
          <a:stretch/>
        </p:blipFill>
        <p:spPr>
          <a:xfrm>
            <a:off x="9043080" y="5262663"/>
            <a:ext cx="1704399" cy="15953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52806" y="-42864"/>
            <a:ext cx="3763025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098" y="377421"/>
            <a:ext cx="878258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tai,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239" y="1257169"/>
            <a:ext cx="9800747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bồng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bềnh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01710" y="2131342"/>
            <a:ext cx="7857012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Tai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5231" y="3238949"/>
            <a:ext cx="6915150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nếm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lịm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miếng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kem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3900" y="4528496"/>
            <a:ext cx="560063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ngửi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ngát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8634" y="5689424"/>
            <a:ext cx="8184446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301710" y="808449"/>
            <a:ext cx="5159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34990" y="3704572"/>
            <a:ext cx="19411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30780" y="6166477"/>
            <a:ext cx="1332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91085" y="3681712"/>
            <a:ext cx="7402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321040" y="2585535"/>
            <a:ext cx="18888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491740" y="4126013"/>
            <a:ext cx="19342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915400" y="5005549"/>
            <a:ext cx="9798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583430" y="5402593"/>
            <a:ext cx="26279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920240" y="1266408"/>
            <a:ext cx="1657350" cy="2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09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098" y="479021"/>
            <a:ext cx="11360822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4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tai, </a:t>
            </a:r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4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lưỡi</a:t>
            </a:r>
            <a:r>
              <a:rPr lang="en-US" sz="4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4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346960" y="633499"/>
            <a:ext cx="152400" cy="545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474720" y="633498"/>
            <a:ext cx="152400" cy="545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917440" y="633497"/>
            <a:ext cx="152400" cy="545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207760" y="633496"/>
            <a:ext cx="152400" cy="545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349142" y="633496"/>
            <a:ext cx="152400" cy="545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627120" y="1334968"/>
            <a:ext cx="152400" cy="545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1379200" y="1315077"/>
            <a:ext cx="152400" cy="545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470640" y="1324808"/>
            <a:ext cx="152400" cy="545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5098" y="3066229"/>
            <a:ext cx="11360822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Lưỡi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nếm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ngọt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lịm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miếng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kem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tan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miệng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7366000" y="3143016"/>
            <a:ext cx="152400" cy="545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0454640" y="3143016"/>
            <a:ext cx="152400" cy="545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983480" y="3799664"/>
            <a:ext cx="152400" cy="545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648862" y="3789503"/>
            <a:ext cx="152400" cy="545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725062" y="3799664"/>
            <a:ext cx="152400" cy="545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89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371" t="38125" r="24365" b="35268"/>
          <a:stretch/>
        </p:blipFill>
        <p:spPr>
          <a:xfrm>
            <a:off x="9886951" y="300038"/>
            <a:ext cx="2271716" cy="1654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505" b="83724" l="32211" r="52782"/>
                    </a14:imgEffect>
                  </a14:imgLayer>
                </a14:imgProps>
              </a:ext>
            </a:extLst>
          </a:blip>
          <a:srcRect l="33066" t="59553" r="46855" b="17589"/>
          <a:stretch/>
        </p:blipFill>
        <p:spPr>
          <a:xfrm>
            <a:off x="2177410" y="4183163"/>
            <a:ext cx="2248600" cy="1439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99" b="45313" l="33236" r="44583"/>
                    </a14:imgEffect>
                  </a14:imgLayer>
                </a14:imgProps>
              </a:ext>
            </a:extLst>
          </a:blip>
          <a:srcRect l="34606" t="18363" r="55455" b="54673"/>
          <a:stretch/>
        </p:blipFill>
        <p:spPr>
          <a:xfrm>
            <a:off x="1456399" y="1641298"/>
            <a:ext cx="1723076" cy="1637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3" b="58594" l="60835" r="71596"/>
                    </a14:imgEffect>
                  </a14:imgLayer>
                </a14:imgProps>
              </a:ext>
            </a:extLst>
          </a:blip>
          <a:srcRect l="61412" t="33185" r="28247" b="41280"/>
          <a:stretch/>
        </p:blipFill>
        <p:spPr>
          <a:xfrm>
            <a:off x="7610381" y="2813778"/>
            <a:ext cx="1703030" cy="1488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76" b="70964" l="60249" r="71230"/>
                    </a14:imgEffect>
                  </a14:imgLayer>
                </a14:imgProps>
              </a:ext>
            </a:extLst>
          </a:blip>
          <a:srcRect l="60174" t="44375" r="29585" b="29017"/>
          <a:stretch/>
        </p:blipFill>
        <p:spPr>
          <a:xfrm>
            <a:off x="9043080" y="5262663"/>
            <a:ext cx="1704399" cy="15953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52806" y="-42864"/>
            <a:ext cx="3763025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098" y="377421"/>
            <a:ext cx="878258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tai,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239" y="1257169"/>
            <a:ext cx="9800747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bồng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bềnh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01710" y="2131342"/>
            <a:ext cx="7857012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Tai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5231" y="3238949"/>
            <a:ext cx="6915150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nếm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lịm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miếng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kem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3900" y="4528496"/>
            <a:ext cx="560063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ngửi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ngát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8634" y="5689424"/>
            <a:ext cx="8184446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551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3491" y="416845"/>
            <a:ext cx="11278900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491" y="2268451"/>
            <a:ext cx="11278900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41745" y="3394975"/>
            <a:ext cx="2204725" cy="8680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mặt</a:t>
            </a:r>
            <a:r>
              <a:rPr lang="en-US" sz="36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trời</a:t>
            </a:r>
            <a:endParaRPr lang="vi-VN" sz="36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51284" y="3394975"/>
            <a:ext cx="2610726" cy="8680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</a:t>
            </a:r>
            <a:r>
              <a:rPr lang="en-US" sz="36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ông</a:t>
            </a:r>
            <a:r>
              <a:rPr lang="en-US" sz="36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hoa</a:t>
            </a:r>
            <a:endParaRPr lang="vi-VN" sz="36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94518" y="3394975"/>
            <a:ext cx="2610726" cy="8680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</a:t>
            </a:r>
            <a:r>
              <a:rPr lang="en-US" sz="36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gọn</a:t>
            </a:r>
            <a:r>
              <a:rPr lang="en-US" sz="36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núi</a:t>
            </a:r>
            <a:endParaRPr lang="vi-VN" sz="36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037752" y="3394975"/>
            <a:ext cx="2610726" cy="8680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</a:t>
            </a:r>
            <a:r>
              <a:rPr lang="en-US" sz="36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iếng</a:t>
            </a:r>
            <a:r>
              <a:rPr lang="en-US" sz="36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đàn</a:t>
            </a:r>
            <a:endParaRPr lang="vi-VN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7600" y="1250981"/>
            <a:ext cx="11278900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Tai,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lưỡi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endParaRPr lang="en-US" sz="3200" b="1" dirty="0" smtClean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5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6.25E-7 0.25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1.45833E-6 0.25 " pathEditMode="relative" rAng="0" ptsTypes="AA">
                                      <p:cBhvr>
                                        <p:cTn id="5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2.08333E-6 0.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 animBg="1"/>
      <p:bldP spid="3" grpId="1" animBg="1"/>
      <p:bldP spid="3" grpId="3" animBg="1"/>
      <p:bldP spid="16" grpId="0" animBg="1"/>
      <p:bldP spid="16" grpId="1" animBg="1"/>
      <p:bldP spid="16" grpId="3" animBg="1"/>
      <p:bldP spid="17" grpId="0" animBg="1"/>
      <p:bldP spid="17" grpId="1" animBg="1"/>
      <p:bldP spid="17" grpId="3" animBg="1"/>
      <p:bldP spid="18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34374" t="32961" r="57554" b="57090"/>
          <a:stretch/>
        </p:blipFill>
        <p:spPr>
          <a:xfrm>
            <a:off x="1163782" y="1854183"/>
            <a:ext cx="1842654" cy="12769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60212" t="36964" r="32063" b="54364"/>
          <a:stretch/>
        </p:blipFill>
        <p:spPr>
          <a:xfrm>
            <a:off x="7994074" y="2438399"/>
            <a:ext cx="1690254" cy="10668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64762" t="60386" r="27109" b="29589"/>
          <a:stretch/>
        </p:blipFill>
        <p:spPr>
          <a:xfrm>
            <a:off x="9476509" y="5167745"/>
            <a:ext cx="1898074" cy="13161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32941" t="59996" r="58949" b="30388"/>
          <a:stretch/>
        </p:blipFill>
        <p:spPr>
          <a:xfrm>
            <a:off x="1565564" y="5292436"/>
            <a:ext cx="2078181" cy="13854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48316" t="61438" r="43350" b="28754"/>
          <a:stretch/>
        </p:blipFill>
        <p:spPr>
          <a:xfrm>
            <a:off x="5177675" y="5374755"/>
            <a:ext cx="1842654" cy="12192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73" b="56380" l="32138" r="40630"/>
                    </a14:imgEffect>
                  </a14:imgLayer>
                </a14:imgProps>
              </a:ext>
            </a:extLst>
          </a:blip>
          <a:srcRect l="31228" t="44595" r="59565" b="44275"/>
          <a:stretch/>
        </p:blipFill>
        <p:spPr>
          <a:xfrm>
            <a:off x="1517069" y="3144074"/>
            <a:ext cx="2286001" cy="15535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41" b="54948" l="39605" r="48975"/>
                    </a14:imgEffect>
                  </a14:imgLayer>
                </a14:imgProps>
              </a:ext>
            </a:extLst>
          </a:blip>
          <a:srcRect l="40301" t="44595" r="51832" b="45388"/>
          <a:stretch/>
        </p:blipFill>
        <p:spPr>
          <a:xfrm>
            <a:off x="3703844" y="3172724"/>
            <a:ext cx="1893390" cy="13715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71" b="58464" l="46633" r="55857"/>
                    </a14:imgEffect>
                  </a14:imgLayer>
                </a14:imgProps>
              </a:ext>
            </a:extLst>
          </a:blip>
          <a:srcRect l="47631" t="44595" r="44234" b="42367"/>
          <a:stretch/>
        </p:blipFill>
        <p:spPr>
          <a:xfrm rot="21423094">
            <a:off x="5407444" y="3061780"/>
            <a:ext cx="1565563" cy="188026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042" b="59505" l="53880" r="63690"/>
                    </a14:imgEffect>
                  </a14:imgLayer>
                </a14:imgProps>
              </a:ext>
            </a:extLst>
          </a:blip>
          <a:srcRect l="54515" t="50160" r="36904" b="40777"/>
          <a:stretch/>
        </p:blipFill>
        <p:spPr>
          <a:xfrm>
            <a:off x="6647936" y="3803103"/>
            <a:ext cx="1877293" cy="130925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266" b="60156" l="62006" r="72401"/>
                    </a14:imgEffect>
                  </a14:imgLayer>
                </a14:imgProps>
              </a:ext>
            </a:extLst>
          </a:blip>
          <a:srcRect l="62917" t="48252" r="28770" b="40777"/>
          <a:stretch/>
        </p:blipFill>
        <p:spPr>
          <a:xfrm>
            <a:off x="8373487" y="3601648"/>
            <a:ext cx="1726474" cy="1467641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908161" y="70424"/>
            <a:ext cx="1343621" cy="5541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m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ắt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508615" y="70423"/>
            <a:ext cx="1918860" cy="5541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nhìn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908161" y="677235"/>
            <a:ext cx="1343621" cy="5541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mũi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508615" y="677234"/>
            <a:ext cx="1918860" cy="5541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ngửi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041844" y="73912"/>
            <a:ext cx="1343621" cy="5541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ưỡi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642298" y="73911"/>
            <a:ext cx="1918860" cy="5541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nếm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041845" y="675680"/>
            <a:ext cx="1343621" cy="5541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tai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42298" y="675679"/>
            <a:ext cx="2031283" cy="5541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nghe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041845" y="1300001"/>
            <a:ext cx="1343621" cy="5541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tay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42298" y="1300000"/>
            <a:ext cx="2031283" cy="5541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sờ</a:t>
            </a:r>
            <a:endParaRPr lang="vi-VN" sz="3200" b="1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stCxn id="14" idx="6"/>
          </p:cNvCxnSpPr>
          <p:nvPr/>
        </p:nvCxnSpPr>
        <p:spPr>
          <a:xfrm>
            <a:off x="3006436" y="2492655"/>
            <a:ext cx="1574828" cy="7354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5" idx="2"/>
          </p:cNvCxnSpPr>
          <p:nvPr/>
        </p:nvCxnSpPr>
        <p:spPr>
          <a:xfrm flipH="1">
            <a:off x="6384139" y="2971800"/>
            <a:ext cx="1609935" cy="6688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22" idx="0"/>
          </p:cNvCxnSpPr>
          <p:nvPr/>
        </p:nvCxnSpPr>
        <p:spPr>
          <a:xfrm flipV="1">
            <a:off x="6099002" y="4957487"/>
            <a:ext cx="1479433" cy="4172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20" idx="2"/>
          </p:cNvCxnSpPr>
          <p:nvPr/>
        </p:nvCxnSpPr>
        <p:spPr>
          <a:xfrm flipH="1" flipV="1">
            <a:off x="3006436" y="4312743"/>
            <a:ext cx="6470073" cy="15130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rot="5400000" flipH="1" flipV="1">
            <a:off x="5453130" y="2580561"/>
            <a:ext cx="1780707" cy="5897324"/>
          </a:xfrm>
          <a:prstGeom prst="curvedConnector4">
            <a:avLst>
              <a:gd name="adj1" fmla="val -17506"/>
              <a:gd name="adj2" fmla="val 9721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28" idx="3"/>
            <a:endCxn id="29" idx="1"/>
          </p:cNvCxnSpPr>
          <p:nvPr/>
        </p:nvCxnSpPr>
        <p:spPr>
          <a:xfrm>
            <a:off x="3251782" y="347515"/>
            <a:ext cx="125683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3251782" y="957115"/>
            <a:ext cx="125683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8385465" y="347515"/>
            <a:ext cx="125683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8399785" y="957115"/>
            <a:ext cx="125683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8399785" y="1594424"/>
            <a:ext cx="125683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57560" y="3615094"/>
            <a:ext cx="4728755" cy="15820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ounded Rectangle 10"/>
          <p:cNvSpPr/>
          <p:nvPr/>
        </p:nvSpPr>
        <p:spPr>
          <a:xfrm>
            <a:off x="6057561" y="1957998"/>
            <a:ext cx="4728755" cy="15820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ounded Rectangle 8"/>
          <p:cNvSpPr/>
          <p:nvPr/>
        </p:nvSpPr>
        <p:spPr>
          <a:xfrm>
            <a:off x="1280158" y="3588968"/>
            <a:ext cx="4728755" cy="15820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ounded Rectangle 7"/>
          <p:cNvSpPr/>
          <p:nvPr/>
        </p:nvSpPr>
        <p:spPr>
          <a:xfrm>
            <a:off x="1280159" y="1931872"/>
            <a:ext cx="4728755" cy="15820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909" t="45981" r="41434" b="30447"/>
          <a:stretch/>
        </p:blipFill>
        <p:spPr>
          <a:xfrm>
            <a:off x="4801680" y="2497821"/>
            <a:ext cx="2532499" cy="2289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987" t="41756" r="61680" b="43601"/>
          <a:stretch/>
        </p:blipFill>
        <p:spPr>
          <a:xfrm>
            <a:off x="1280158" y="1931872"/>
            <a:ext cx="1626561" cy="158203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191" t="47113" r="29332" b="43958"/>
          <a:stretch/>
        </p:blipFill>
        <p:spPr>
          <a:xfrm>
            <a:off x="9218772" y="1957997"/>
            <a:ext cx="1567543" cy="158203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505" b="72396" l="30454" r="36164"/>
                    </a14:imgEffect>
                  </a14:imgLayer>
                </a14:imgProps>
              </a:ext>
            </a:extLst>
          </a:blip>
          <a:srcRect l="30790" t="60149" r="63487" b="27173"/>
          <a:stretch/>
        </p:blipFill>
        <p:spPr>
          <a:xfrm>
            <a:off x="1280158" y="3588968"/>
            <a:ext cx="1349934" cy="158203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4323" t="58542" r="28950" b="26994"/>
          <a:stretch/>
        </p:blipFill>
        <p:spPr>
          <a:xfrm>
            <a:off x="9266834" y="3642649"/>
            <a:ext cx="1491104" cy="152835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88079" y="0"/>
            <a:ext cx="6378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Hoàn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thành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(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theo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mẫu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):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73315" y="2123460"/>
            <a:ext cx="1383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UTM Avo" panose="02040603050506020204" pitchFamily="18" charset="0"/>
              </a:rPr>
              <a:t>ò ó o.</a:t>
            </a:r>
            <a:endParaRPr lang="vi-VN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33739" y="2110397"/>
            <a:ext cx="1965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</a:t>
            </a:r>
            <a:r>
              <a:rPr lang="en-US" sz="3200" dirty="0" err="1" smtClean="0">
                <a:latin typeface="UTM Avo" panose="02040603050506020204" pitchFamily="18" charset="0"/>
              </a:rPr>
              <a:t>à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gáy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endParaRPr lang="vi-VN" sz="32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627792" y="2110397"/>
            <a:ext cx="536118" cy="540253"/>
          </a:xfrm>
          <a:prstGeom prst="roundRect">
            <a:avLst>
              <a:gd name="adj" fmla="val 3117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/>
          <p:cNvSpPr txBox="1"/>
          <p:nvPr/>
        </p:nvSpPr>
        <p:spPr>
          <a:xfrm>
            <a:off x="1408109" y="1174800"/>
            <a:ext cx="3794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UTM Avo" panose="02040603050506020204" pitchFamily="18" charset="0"/>
              </a:rPr>
              <a:t> M: </a:t>
            </a:r>
            <a:r>
              <a:rPr lang="en-US" sz="3200" dirty="0" err="1" smtClean="0">
                <a:latin typeface="UTM Avo" panose="02040603050506020204" pitchFamily="18" charset="0"/>
              </a:rPr>
              <a:t>Gà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gáy</a:t>
            </a:r>
            <a:r>
              <a:rPr lang="en-US" sz="3200" b="1" dirty="0" smtClean="0">
                <a:latin typeface="UTM Avo" panose="02040603050506020204" pitchFamily="18" charset="0"/>
              </a:rPr>
              <a:t> ò ó o.</a:t>
            </a:r>
            <a:endParaRPr lang="vi-VN" sz="3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81090" y="4536756"/>
            <a:ext cx="2880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Đồng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hồ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kêu</a:t>
            </a:r>
            <a:endParaRPr lang="vi-VN" sz="32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5303248" y="4590877"/>
            <a:ext cx="536118" cy="540253"/>
          </a:xfrm>
          <a:prstGeom prst="roundRect">
            <a:avLst>
              <a:gd name="adj" fmla="val 3117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/>
          <p:cNvSpPr txBox="1"/>
          <p:nvPr/>
        </p:nvSpPr>
        <p:spPr>
          <a:xfrm>
            <a:off x="931510" y="5327299"/>
            <a:ext cx="4953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UTM Avo" panose="02040603050506020204" pitchFamily="18" charset="0"/>
              </a:rPr>
              <a:t>   </a:t>
            </a:r>
            <a:r>
              <a:rPr lang="en-US" sz="3200" dirty="0" err="1" smtClean="0">
                <a:latin typeface="UTM Avo" panose="02040603050506020204" pitchFamily="18" charset="0"/>
              </a:rPr>
              <a:t>Đồng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hồ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kêu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tích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tắc</a:t>
            </a:r>
            <a:r>
              <a:rPr lang="en-US" sz="3200" b="1" dirty="0" smtClean="0">
                <a:latin typeface="UTM Avo" panose="02040603050506020204" pitchFamily="18" charset="0"/>
              </a:rPr>
              <a:t>.</a:t>
            </a:r>
            <a:endParaRPr lang="vi-VN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082764" y="2098154"/>
            <a:ext cx="2572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Trống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đánh</a:t>
            </a:r>
            <a:endParaRPr lang="vi-VN" sz="32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8590060" y="2132824"/>
            <a:ext cx="536118" cy="540253"/>
          </a:xfrm>
          <a:prstGeom prst="roundRect">
            <a:avLst>
              <a:gd name="adj" fmla="val 3117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/>
          <p:cNvSpPr txBox="1"/>
          <p:nvPr/>
        </p:nvSpPr>
        <p:spPr>
          <a:xfrm>
            <a:off x="5857027" y="1213994"/>
            <a:ext cx="5050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UTM Avo" panose="02040603050506020204" pitchFamily="18" charset="0"/>
              </a:rPr>
              <a:t>   </a:t>
            </a:r>
            <a:r>
              <a:rPr lang="en-US" sz="3200" dirty="0" err="1" smtClean="0">
                <a:latin typeface="UTM Avo" panose="02040603050506020204" pitchFamily="18" charset="0"/>
              </a:rPr>
              <a:t>Trống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đánh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tùng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tùng</a:t>
            </a:r>
            <a:r>
              <a:rPr lang="en-US" sz="3200" b="1" dirty="0" smtClean="0">
                <a:latin typeface="UTM Avo" panose="02040603050506020204" pitchFamily="18" charset="0"/>
              </a:rPr>
              <a:t>.</a:t>
            </a:r>
            <a:endParaRPr lang="vi-VN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622750" y="5319974"/>
            <a:ext cx="3132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UTM Avo" panose="02040603050506020204" pitchFamily="18" charset="0"/>
              </a:rPr>
              <a:t>Bé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cười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b="1" dirty="0" smtClean="0">
                <a:latin typeface="UTM Avo" panose="02040603050506020204" pitchFamily="18" charset="0"/>
              </a:rPr>
              <a:t>ha </a:t>
            </a:r>
            <a:r>
              <a:rPr lang="en-US" sz="3200" b="1" dirty="0" err="1" smtClean="0">
                <a:latin typeface="UTM Avo" panose="02040603050506020204" pitchFamily="18" charset="0"/>
              </a:rPr>
              <a:t>ha</a:t>
            </a:r>
            <a:r>
              <a:rPr lang="en-US" sz="3200" b="1" dirty="0" smtClean="0">
                <a:latin typeface="UTM Avo" panose="02040603050506020204" pitchFamily="18" charset="0"/>
              </a:rPr>
              <a:t>.</a:t>
            </a:r>
            <a:endParaRPr lang="vi-VN" sz="3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229229" y="4586228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UTM Avo" panose="02040603050506020204" pitchFamily="18" charset="0"/>
              </a:rPr>
              <a:t>Bé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cười</a:t>
            </a:r>
            <a:endParaRPr lang="vi-VN" sz="3200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7896673" y="4557572"/>
            <a:ext cx="536118" cy="540253"/>
          </a:xfrm>
          <a:prstGeom prst="roundRect">
            <a:avLst>
              <a:gd name="adj" fmla="val 3117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/>
          </a:blip>
          <a:srcRect l="9946" t="79355" r="88211" b="16957"/>
          <a:stretch/>
        </p:blipFill>
        <p:spPr>
          <a:xfrm>
            <a:off x="113266" y="21958"/>
            <a:ext cx="584365" cy="5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9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3265" y="0"/>
            <a:ext cx="1676400" cy="607708"/>
            <a:chOff x="-2147758" y="235367"/>
            <a:chExt cx="2752199" cy="11197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9946" t="79355" r="88211" b="16957"/>
            <a:stretch/>
          </p:blipFill>
          <p:spPr>
            <a:xfrm>
              <a:off x="-2147758" y="275827"/>
              <a:ext cx="959371" cy="107929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-1024794" y="235367"/>
              <a:ext cx="1629235" cy="1077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Viết</a:t>
              </a:r>
              <a:endPara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301710" y="946402"/>
            <a:ext cx="6558737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endParaRPr lang="en-US" sz="5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452" y="2049061"/>
            <a:ext cx="11181806" cy="17543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ngắm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mây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bay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bồng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bềnh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452" y="4260587"/>
            <a:ext cx="11181807" cy="17543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 Tai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062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824</Words>
  <Application>Microsoft Office PowerPoint</Application>
  <PresentationFormat>Widescreen</PresentationFormat>
  <Paragraphs>90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UTM Avo</vt:lpstr>
      <vt:lpstr>Verdana</vt:lpstr>
      <vt:lpstr>Office Theme</vt:lpstr>
      <vt:lpstr>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HOAI THU</cp:lastModifiedBy>
  <cp:revision>110</cp:revision>
  <dcterms:created xsi:type="dcterms:W3CDTF">2021-02-18T13:21:39Z</dcterms:created>
  <dcterms:modified xsi:type="dcterms:W3CDTF">2021-09-05T15:23:39Z</dcterms:modified>
</cp:coreProperties>
</file>