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66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AFD-6447-4A79-A1F5-CE0EAA4BDD5C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7985-C419-498D-AEDB-7084DA875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27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AFD-6447-4A79-A1F5-CE0EAA4BDD5C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7985-C419-498D-AEDB-7084DA875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317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AFD-6447-4A79-A1F5-CE0EAA4BDD5C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7985-C419-498D-AEDB-7084DA875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251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AFD-6447-4A79-A1F5-CE0EAA4BDD5C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7985-C419-498D-AEDB-7084DA875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848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AFD-6447-4A79-A1F5-CE0EAA4BDD5C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7985-C419-498D-AEDB-7084DA875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084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AFD-6447-4A79-A1F5-CE0EAA4BDD5C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7985-C419-498D-AEDB-7084DA875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15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AFD-6447-4A79-A1F5-CE0EAA4BDD5C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7985-C419-498D-AEDB-7084DA875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5624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AFD-6447-4A79-A1F5-CE0EAA4BDD5C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7985-C419-498D-AEDB-7084DA875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88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AFD-6447-4A79-A1F5-CE0EAA4BDD5C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7985-C419-498D-AEDB-7084DA875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52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AFD-6447-4A79-A1F5-CE0EAA4BDD5C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7985-C419-498D-AEDB-7084DA875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13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AFD-6447-4A79-A1F5-CE0EAA4BDD5C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7985-C419-498D-AEDB-7084DA875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74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C6AFD-6447-4A79-A1F5-CE0EAA4BDD5C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7985-C419-498D-AEDB-7084DA875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280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slide" Target="slide8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 mẫu câu chào hỏi tiếng anh cho trẻ em thông dụng dễ nh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8" t="6097" r="13096" b="4380"/>
          <a:stretch/>
        </p:blipFill>
        <p:spPr>
          <a:xfrm rot="5400000">
            <a:off x="3496643" y="-1882056"/>
            <a:ext cx="5697358" cy="1029998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19286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8" t="4517" r="13854" b="11039"/>
          <a:stretch/>
        </p:blipFill>
        <p:spPr>
          <a:xfrm rot="5400000">
            <a:off x="3164670" y="-1439128"/>
            <a:ext cx="6292645" cy="984612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9248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1" t="5936" r="8140" b="8033"/>
          <a:stretch/>
        </p:blipFill>
        <p:spPr>
          <a:xfrm rot="5400000">
            <a:off x="3167530" y="-1661961"/>
            <a:ext cx="6208622" cy="1021834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0141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7" t="5204" r="9524" b="9081"/>
          <a:stretch/>
        </p:blipFill>
        <p:spPr>
          <a:xfrm rot="5400000">
            <a:off x="3056016" y="-1439488"/>
            <a:ext cx="6167054" cy="976448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6463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2615" y="6014397"/>
            <a:ext cx="520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8" t="6097" r="13096" b="4380"/>
          <a:stretch/>
        </p:blipFill>
        <p:spPr>
          <a:xfrm rot="5400000">
            <a:off x="3496643" y="-1984275"/>
            <a:ext cx="5697358" cy="1029998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12565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6610" y="5943800"/>
            <a:ext cx="7192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dê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8" t="4517" r="13854" b="11039"/>
          <a:stretch/>
        </p:blipFill>
        <p:spPr>
          <a:xfrm rot="5400000">
            <a:off x="3507899" y="-1782355"/>
            <a:ext cx="5606188" cy="984612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732560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9928" y="6025316"/>
            <a:ext cx="111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lo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1" t="5936" r="8140" b="8033"/>
          <a:stretch/>
        </p:blipFill>
        <p:spPr>
          <a:xfrm rot="5400000">
            <a:off x="3394463" y="-2091935"/>
            <a:ext cx="5754755" cy="1021834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75013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12270" y="5986717"/>
            <a:ext cx="12703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ngờ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7" t="5204" r="9524" b="9081"/>
          <a:stretch/>
        </p:blipFill>
        <p:spPr>
          <a:xfrm rot="5400000">
            <a:off x="3288143" y="-1888014"/>
            <a:ext cx="5702804" cy="976448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92438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8" t="6097" r="13096" b="4380"/>
          <a:stretch/>
        </p:blipFill>
        <p:spPr>
          <a:xfrm rot="5400000">
            <a:off x="2207699" y="-86928"/>
            <a:ext cx="2775860" cy="460465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1" t="5936" r="8140" b="8033"/>
          <a:stretch/>
        </p:blipFill>
        <p:spPr>
          <a:xfrm rot="5400000">
            <a:off x="2179122" y="2967720"/>
            <a:ext cx="2743203" cy="451484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8" t="4517" r="13854" b="11039"/>
          <a:stretch/>
        </p:blipFill>
        <p:spPr>
          <a:xfrm rot="5400000">
            <a:off x="7690754" y="43700"/>
            <a:ext cx="2775861" cy="434340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7" t="5204" r="9524" b="9081"/>
          <a:stretch/>
        </p:blipFill>
        <p:spPr>
          <a:xfrm rot="5400000">
            <a:off x="7707082" y="3053446"/>
            <a:ext cx="2743205" cy="434340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2" name="TextBox 31"/>
          <p:cNvSpPr txBox="1"/>
          <p:nvPr/>
        </p:nvSpPr>
        <p:spPr>
          <a:xfrm>
            <a:off x="3616160" y="0"/>
            <a:ext cx="5424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Dê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bươu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11512" y="1753423"/>
            <a:ext cx="5208531" cy="3202496"/>
            <a:chOff x="2853600" y="1136978"/>
            <a:chExt cx="5677002" cy="3356759"/>
          </a:xfrm>
        </p:grpSpPr>
        <p:sp>
          <p:nvSpPr>
            <p:cNvPr id="10" name="Cloud 9"/>
            <p:cNvSpPr/>
            <p:nvPr/>
          </p:nvSpPr>
          <p:spPr>
            <a:xfrm>
              <a:off x="2853600" y="1136978"/>
              <a:ext cx="5677002" cy="3356759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28559" y="1826811"/>
              <a:ext cx="5402042" cy="151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Ba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  <a:endPara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764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0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84403" y="580320"/>
            <a:ext cx="60724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7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110:</a:t>
            </a:r>
            <a:r>
              <a:rPr lang="en-US" sz="9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endParaRPr lang="vi-VN" sz="10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7754" y="2488054"/>
            <a:ext cx="5865708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5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</a:t>
            </a:r>
            <a:r>
              <a:rPr lang="en-US" sz="125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5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endParaRPr lang="vi-VN" sz="1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545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777331" y="4730513"/>
          <a:ext cx="3571632" cy="18193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90544">
                  <a:extLst>
                    <a:ext uri="{9D8B030D-6E8A-4147-A177-3AD203B41FA5}">
                      <a16:colId xmlns:a16="http://schemas.microsoft.com/office/drawing/2014/main" val="1662700247"/>
                    </a:ext>
                  </a:extLst>
                </a:gridCol>
                <a:gridCol w="1190544">
                  <a:extLst>
                    <a:ext uri="{9D8B030D-6E8A-4147-A177-3AD203B41FA5}">
                      <a16:colId xmlns:a16="http://schemas.microsoft.com/office/drawing/2014/main" val="275431152"/>
                    </a:ext>
                  </a:extLst>
                </a:gridCol>
                <a:gridCol w="1190544">
                  <a:extLst>
                    <a:ext uri="{9D8B030D-6E8A-4147-A177-3AD203B41FA5}">
                      <a16:colId xmlns:a16="http://schemas.microsoft.com/office/drawing/2014/main" val="1157947554"/>
                    </a:ext>
                  </a:extLst>
                </a:gridCol>
              </a:tblGrid>
              <a:tr h="9096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926674"/>
                  </a:ext>
                </a:extLst>
              </a:tr>
              <a:tr h="909670">
                <a:tc gridSpan="3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17221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16212" y="2960188"/>
            <a:ext cx="4195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khoanh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057861" y="2964475"/>
            <a:ext cx="75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861" y="2955901"/>
            <a:ext cx="2008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oanh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8295" y="2960188"/>
            <a:ext cx="6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ướng dẫn thay hình nền PowerPoint đẹp đúng 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01" b="7531"/>
          <a:stretch/>
        </p:blipFill>
        <p:spPr bwMode="auto">
          <a:xfrm>
            <a:off x="9679577" y="6992"/>
            <a:ext cx="2512423" cy="431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Quả táo đỏ thật to | Mamibab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354" y="-201697"/>
            <a:ext cx="1388646" cy="15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Quả táo đỏ thật to | Mamibab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18" b="11804"/>
          <a:stretch/>
        </p:blipFill>
        <p:spPr bwMode="auto">
          <a:xfrm>
            <a:off x="-101237" y="4730513"/>
            <a:ext cx="1384663" cy="212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015003" y="2955901"/>
            <a:ext cx="1059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6589" y="5596768"/>
            <a:ext cx="2008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oanh</a:t>
            </a:r>
            <a:endParaRPr lang="vi-VN" sz="5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7152361" y="4742233"/>
          <a:ext cx="3571632" cy="18193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90544">
                  <a:extLst>
                    <a:ext uri="{9D8B030D-6E8A-4147-A177-3AD203B41FA5}">
                      <a16:colId xmlns:a16="http://schemas.microsoft.com/office/drawing/2014/main" val="1662700247"/>
                    </a:ext>
                  </a:extLst>
                </a:gridCol>
                <a:gridCol w="1190544">
                  <a:extLst>
                    <a:ext uri="{9D8B030D-6E8A-4147-A177-3AD203B41FA5}">
                      <a16:colId xmlns:a16="http://schemas.microsoft.com/office/drawing/2014/main" val="275431152"/>
                    </a:ext>
                  </a:extLst>
                </a:gridCol>
                <a:gridCol w="1190544">
                  <a:extLst>
                    <a:ext uri="{9D8B030D-6E8A-4147-A177-3AD203B41FA5}">
                      <a16:colId xmlns:a16="http://schemas.microsoft.com/office/drawing/2014/main" val="1157947554"/>
                    </a:ext>
                  </a:extLst>
                </a:gridCol>
              </a:tblGrid>
              <a:tr h="9096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926674"/>
                  </a:ext>
                </a:extLst>
              </a:tr>
              <a:tr h="909670">
                <a:tc gridSpan="3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172212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587085" y="2977740"/>
            <a:ext cx="3517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hoai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7441558" y="2977740"/>
            <a:ext cx="75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28734" y="2977740"/>
            <a:ext cx="1330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oai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77956" y="2977740"/>
            <a:ext cx="6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80163" y="2992618"/>
            <a:ext cx="381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95131" y="5608488"/>
            <a:ext cx="1330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oai</a:t>
            </a:r>
            <a:endParaRPr lang="vi-VN" sz="5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1471" t="20758" r="62215" b="40626"/>
          <a:stretch/>
        </p:blipFill>
        <p:spPr>
          <a:xfrm>
            <a:off x="1554653" y="71895"/>
            <a:ext cx="3348374" cy="282484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5689" t="24926" r="21094" b="46279"/>
          <a:stretch/>
        </p:blipFill>
        <p:spPr>
          <a:xfrm>
            <a:off x="6381483" y="71895"/>
            <a:ext cx="3722912" cy="287609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Cung cấp khoai tây tươi sạ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77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00326 0.25092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2.59259E-6 L 0.05183 0.24792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3.7037E-7 L 0.09257 0.25393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00117 0.25092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1.11111E-6 L 0.06341 0.25092 " pathEditMode="relative" rAng="0" ptsTypes="AA">
                                      <p:cBhvr>
                                        <p:cTn id="8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6 L 0.13008 0.25348 " pathEditMode="relative" rAng="0" ptsTypes="AA">
                                      <p:cBhvr>
                                        <p:cTn id="8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8" grpId="0"/>
      <p:bldP spid="10" grpId="0"/>
      <p:bldP spid="10" grpId="1"/>
      <p:bldP spid="25" grpId="0"/>
      <p:bldP spid="25" grpId="1"/>
      <p:bldP spid="9" grpId="0"/>
      <p:bldP spid="27" grpId="0"/>
      <p:bldP spid="28" grpId="0"/>
      <p:bldP spid="28" grpId="1"/>
      <p:bldP spid="29" grpId="0"/>
      <p:bldP spid="30" grpId="0"/>
      <p:bldP spid="30" grpId="1"/>
      <p:bldP spid="31" grpId="0"/>
      <p:bldP spid="31" grpId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630844" y="167672"/>
            <a:ext cx="35846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oach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Quả táo đỏ thật to | Mamibabi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857" y="-298258"/>
            <a:ext cx="1330337" cy="153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Quả táo đỏ thật to | Mamibab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18" b="11804"/>
          <a:stretch/>
        </p:blipFill>
        <p:spPr bwMode="auto">
          <a:xfrm>
            <a:off x="-28670" y="4796589"/>
            <a:ext cx="1279782" cy="20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83555" y="146962"/>
            <a:ext cx="35589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oanh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6863" y="1548250"/>
            <a:ext cx="33522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uynh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0671" y="1504329"/>
            <a:ext cx="33778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uych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711" y="3135545"/>
            <a:ext cx="26356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uây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0350" y="3104628"/>
            <a:ext cx="2675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oay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6098" y="4722840"/>
            <a:ext cx="358784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oong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69221" y="4722840"/>
            <a:ext cx="185018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9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4998" y="3141246"/>
            <a:ext cx="230704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oai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1036" y="4722840"/>
            <a:ext cx="35974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uâng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40436"/>
              </p:ext>
            </p:extLst>
          </p:nvPr>
        </p:nvGraphicFramePr>
        <p:xfrm>
          <a:off x="1350113" y="151287"/>
          <a:ext cx="9897008" cy="645973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474252">
                  <a:extLst>
                    <a:ext uri="{9D8B030D-6E8A-4147-A177-3AD203B41FA5}">
                      <a16:colId xmlns:a16="http://schemas.microsoft.com/office/drawing/2014/main" val="4191133793"/>
                    </a:ext>
                  </a:extLst>
                </a:gridCol>
                <a:gridCol w="2474252">
                  <a:extLst>
                    <a:ext uri="{9D8B030D-6E8A-4147-A177-3AD203B41FA5}">
                      <a16:colId xmlns:a16="http://schemas.microsoft.com/office/drawing/2014/main" val="13600927"/>
                    </a:ext>
                  </a:extLst>
                </a:gridCol>
                <a:gridCol w="2474252">
                  <a:extLst>
                    <a:ext uri="{9D8B030D-6E8A-4147-A177-3AD203B41FA5}">
                      <a16:colId xmlns:a16="http://schemas.microsoft.com/office/drawing/2014/main" val="50212494"/>
                    </a:ext>
                  </a:extLst>
                </a:gridCol>
                <a:gridCol w="2474252">
                  <a:extLst>
                    <a:ext uri="{9D8B030D-6E8A-4147-A177-3AD203B41FA5}">
                      <a16:colId xmlns:a16="http://schemas.microsoft.com/office/drawing/2014/main" val="2603445054"/>
                    </a:ext>
                  </a:extLst>
                </a:gridCol>
              </a:tblGrid>
              <a:tr h="645973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oanh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600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797870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x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oach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726043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h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uynh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976929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h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uych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35524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ch</a:t>
                      </a:r>
                      <a:endParaRPr lang="vi-VN" sz="3600" b="1" dirty="0" smtClean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oai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00536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x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oay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901230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kh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uây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7163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c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oong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33573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th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uơ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937704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kh</a:t>
                      </a:r>
                      <a:endParaRPr lang="vi-VN" sz="3600" b="1" dirty="0" smtClean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uâng</a:t>
                      </a:r>
                      <a:endParaRPr lang="vi-VN" sz="36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33450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7280361" y="1559477"/>
            <a:ext cx="352153" cy="4726545"/>
            <a:chOff x="-1188011" y="7042883"/>
            <a:chExt cx="352153" cy="4726545"/>
          </a:xfrm>
        </p:grpSpPr>
        <p:sp>
          <p:nvSpPr>
            <p:cNvPr id="6" name="TextBox 5"/>
            <p:cNvSpPr txBox="1"/>
            <p:nvPr/>
          </p:nvSpPr>
          <p:spPr>
            <a:xfrm>
              <a:off x="-1174412" y="7042883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 smtClean="0"/>
                <a:t>`</a:t>
              </a:r>
              <a:endParaRPr lang="vi-VN" sz="3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065733" y="11061542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 smtClean="0"/>
                <a:t>̉</a:t>
              </a:r>
              <a:endParaRPr lang="vi-VN" sz="4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188011" y="8997575"/>
              <a:ext cx="147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 smtClean="0"/>
                <a:t>ˊ</a:t>
              </a:r>
              <a:endParaRPr lang="vi-VN" sz="36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844379" y="225380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...</a:t>
            </a:r>
            <a:endParaRPr lang="vi-VN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885799" y="4667002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...</a:t>
            </a:r>
            <a:endParaRPr lang="vi-VN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849172" y="1450859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...</a:t>
            </a:r>
            <a:endParaRPr lang="vi-VN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844379" y="830260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...</a:t>
            </a:r>
            <a:endParaRPr lang="vi-VN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872838" y="2743518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...</a:t>
            </a:r>
            <a:endParaRPr lang="vi-VN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872838" y="2120507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...</a:t>
            </a:r>
            <a:endParaRPr lang="vi-VN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862790" y="3424429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...</a:t>
            </a:r>
            <a:endParaRPr lang="vi-VN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869470" y="405753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...</a:t>
            </a:r>
            <a:endParaRPr lang="vi-VN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327362" y="151322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toanh</a:t>
            </a:r>
            <a:endParaRPr lang="vi-VN" sz="3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44920" y="815182"/>
            <a:ext cx="172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oạch</a:t>
            </a:r>
            <a:endParaRPr lang="vi-VN" sz="3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34350" y="1439727"/>
            <a:ext cx="1798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huỳnh</a:t>
            </a:r>
            <a:endParaRPr lang="vi-VN" sz="3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02808" y="2052849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uỵch</a:t>
            </a:r>
            <a:endParaRPr lang="vi-VN" sz="3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02808" y="2741475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choãi</a:t>
            </a:r>
            <a:endParaRPr lang="vi-VN" sz="3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30018" y="3387806"/>
            <a:ext cx="1389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xoáy</a:t>
            </a:r>
            <a:endParaRPr lang="vi-VN" sz="3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57924" y="4033896"/>
            <a:ext cx="1664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huấy</a:t>
            </a:r>
            <a:endParaRPr lang="vi-VN" sz="3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34436" y="4642310"/>
            <a:ext cx="1745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coong</a:t>
            </a:r>
            <a:endParaRPr lang="vi-VN" sz="3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26" y="5266268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512407" y="19253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̣</a:t>
            </a:r>
            <a:endParaRPr lang="vi-VN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268312" y="4247987"/>
            <a:ext cx="147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ˊ</a:t>
            </a:r>
            <a:endParaRPr lang="vi-VN" sz="3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268312" y="2853451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/>
              <a:t>~</a:t>
            </a:r>
            <a:endParaRPr lang="vi-VN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504953" y="64670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̣</a:t>
            </a:r>
            <a:endParaRPr lang="vi-VN" sz="3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9892813" y="5339540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...</a:t>
            </a:r>
            <a:endParaRPr lang="vi-VN" sz="3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9457498" y="5317452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huở</a:t>
            </a:r>
            <a:endParaRPr lang="vi-VN" sz="3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92859" y="5949007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...</a:t>
            </a:r>
            <a:endParaRPr lang="vi-VN" sz="32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9115765" y="5948826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khuâng</a:t>
            </a:r>
            <a:endParaRPr lang="vi-VN" sz="3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12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/>
      <p:bldP spid="34" grpId="0"/>
      <p:bldP spid="38" grpId="0"/>
      <p:bldP spid="39" grpId="0"/>
      <p:bldP spid="40" grpId="0"/>
      <p:bldP spid="40" grpId="1"/>
      <p:bldP spid="41" grpId="0"/>
      <p:bldP spid="46" grpId="0"/>
      <p:bldP spid="46" grpId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9103114" y="1518047"/>
            <a:ext cx="2294230" cy="1388439"/>
            <a:chOff x="7070933" y="-721101"/>
            <a:chExt cx="2719669" cy="1698172"/>
          </a:xfrm>
        </p:grpSpPr>
        <p:grpSp>
          <p:nvGrpSpPr>
            <p:cNvPr id="79" name="Group 78"/>
            <p:cNvGrpSpPr/>
            <p:nvPr/>
          </p:nvGrpSpPr>
          <p:grpSpPr>
            <a:xfrm>
              <a:off x="7070933" y="-721101"/>
              <a:ext cx="2719669" cy="1698172"/>
              <a:chOff x="1366049" y="2171699"/>
              <a:chExt cx="2719669" cy="1698172"/>
            </a:xfrm>
          </p:grpSpPr>
          <p:sp>
            <p:nvSpPr>
              <p:cNvPr id="81" name="Rounded Rectangle 80"/>
              <p:cNvSpPr/>
              <p:nvPr/>
            </p:nvSpPr>
            <p:spPr>
              <a:xfrm>
                <a:off x="1371600" y="2171699"/>
                <a:ext cx="2714118" cy="1698172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366049" y="3197658"/>
                <a:ext cx="23551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UTM Avo" panose="02040603050506020204" pitchFamily="18" charset="0"/>
                  </a:rPr>
                  <a:t>t</a:t>
                </a:r>
                <a:r>
                  <a:rPr lang="en-US" sz="2800" b="1" dirty="0" err="1" smtClean="0">
                    <a:latin typeface="UTM Avo" panose="02040603050506020204" pitchFamily="18" charset="0"/>
                  </a:rPr>
                  <a:t>huyền</a:t>
                </a:r>
                <a:r>
                  <a:rPr lang="en-US" sz="2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latin typeface="UTM Avo" panose="02040603050506020204" pitchFamily="18" charset="0"/>
                  </a:rPr>
                  <a:t>giấy</a:t>
                </a:r>
                <a:endParaRPr lang="vi-VN" sz="2800" b="1" dirty="0"/>
              </a:p>
            </p:txBody>
          </p:sp>
        </p:grpSp>
        <p:pic>
          <p:nvPicPr>
            <p:cNvPr id="51" name="Picture 2" descr="http://sachthietbigiaoduc.vn/public/1/Books/6512/12907/HF_3395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6" t="26106" r="6143" b="57429"/>
            <a:stretch/>
          </p:blipFill>
          <p:spPr bwMode="auto">
            <a:xfrm>
              <a:off x="7554855" y="-497063"/>
              <a:ext cx="1757375" cy="9444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sachthietbigiaoduc.vn/public/1/Books/6512/12907/HF_3395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8" t="61357" r="65781" b="3181"/>
          <a:stretch/>
        </p:blipFill>
        <p:spPr bwMode="auto">
          <a:xfrm>
            <a:off x="462698" y="4718755"/>
            <a:ext cx="3467499" cy="2138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achthietbigiaoduc.vn/public/1/Books/6512/12907/HF_3395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2" t="60998" r="36167" b="2907"/>
          <a:stretch/>
        </p:blipFill>
        <p:spPr bwMode="auto">
          <a:xfrm>
            <a:off x="4620986" y="4718755"/>
            <a:ext cx="3479669" cy="2138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chthietbigiaoduc.vn/public/1/Books/6512/12907/HF_3395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1" t="61098" r="7141" b="2095"/>
          <a:stretch/>
        </p:blipFill>
        <p:spPr bwMode="auto">
          <a:xfrm>
            <a:off x="8780918" y="4719176"/>
            <a:ext cx="3390333" cy="2138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2510143" y="1319393"/>
            <a:ext cx="2502727" cy="1388439"/>
            <a:chOff x="2653546" y="256072"/>
            <a:chExt cx="2758818" cy="1698172"/>
          </a:xfrm>
        </p:grpSpPr>
        <p:grpSp>
          <p:nvGrpSpPr>
            <p:cNvPr id="55" name="Group 54"/>
            <p:cNvGrpSpPr/>
            <p:nvPr/>
          </p:nvGrpSpPr>
          <p:grpSpPr>
            <a:xfrm>
              <a:off x="2653546" y="256072"/>
              <a:ext cx="2758818" cy="1698172"/>
              <a:chOff x="1326900" y="2171699"/>
              <a:chExt cx="2758818" cy="1698172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1371600" y="2171699"/>
                <a:ext cx="2714118" cy="1698172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326900" y="3197806"/>
                <a:ext cx="26148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UTM Avo" panose="02040603050506020204" pitchFamily="18" charset="0"/>
                  </a:rPr>
                  <a:t>b</a:t>
                </a:r>
                <a:r>
                  <a:rPr lang="en-US" sz="2800" b="1" dirty="0" err="1" smtClean="0">
                    <a:latin typeface="UTM Avo" panose="02040603050506020204" pitchFamily="18" charset="0"/>
                  </a:rPr>
                  <a:t>óng</a:t>
                </a:r>
                <a:r>
                  <a:rPr lang="en-US" sz="2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latin typeface="UTM Avo" panose="02040603050506020204" pitchFamily="18" charset="0"/>
                  </a:rPr>
                  <a:t>chuyền</a:t>
                </a:r>
                <a:endParaRPr lang="vi-VN" sz="2800" b="1" dirty="0"/>
              </a:p>
            </p:txBody>
          </p:sp>
        </p:grpSp>
        <p:pic>
          <p:nvPicPr>
            <p:cNvPr id="47" name="Picture 2" descr="http://sachthietbigiaoduc.vn/public/1/Books/6512/12907/HF_3395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98" t="21466" r="65292" b="55104"/>
            <a:stretch/>
          </p:blipFill>
          <p:spPr bwMode="auto">
            <a:xfrm>
              <a:off x="3396343" y="295817"/>
              <a:ext cx="1387929" cy="120831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>
            <a:off x="6146874" y="1254282"/>
            <a:ext cx="2077520" cy="1583379"/>
            <a:chOff x="4055305" y="1849340"/>
            <a:chExt cx="2133224" cy="1936599"/>
          </a:xfrm>
        </p:grpSpPr>
        <p:grpSp>
          <p:nvGrpSpPr>
            <p:cNvPr id="61" name="Group 60"/>
            <p:cNvGrpSpPr/>
            <p:nvPr/>
          </p:nvGrpSpPr>
          <p:grpSpPr>
            <a:xfrm>
              <a:off x="4055305" y="2087767"/>
              <a:ext cx="2133224" cy="1698172"/>
              <a:chOff x="1371600" y="2171699"/>
              <a:chExt cx="2714118" cy="1698172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1371600" y="2171699"/>
                <a:ext cx="2714118" cy="1698172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465690" y="3246795"/>
                <a:ext cx="1988045" cy="523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UTM Avo" panose="02040603050506020204" pitchFamily="18" charset="0"/>
                  </a:rPr>
                  <a:t>g</a:t>
                </a:r>
                <a:r>
                  <a:rPr lang="en-US" sz="2800" b="1" dirty="0" err="1" smtClean="0">
                    <a:latin typeface="UTM Avo" panose="02040603050506020204" pitchFamily="18" charset="0"/>
                  </a:rPr>
                  <a:t>ấu</a:t>
                </a:r>
                <a:r>
                  <a:rPr lang="en-US" sz="2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latin typeface="UTM Avo" panose="02040603050506020204" pitchFamily="18" charset="0"/>
                  </a:rPr>
                  <a:t>bông</a:t>
                </a:r>
                <a:endParaRPr lang="vi-VN" sz="2800" b="1" dirty="0"/>
              </a:p>
            </p:txBody>
          </p:sp>
        </p:grpSp>
        <p:pic>
          <p:nvPicPr>
            <p:cNvPr id="50" name="Picture 2" descr="http://sachthietbigiaoduc.vn/public/1/Books/6512/12907/HF_33959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53" b="42353" l="53465" r="642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2" t="10909" r="35496" b="58062"/>
            <a:stretch/>
          </p:blipFill>
          <p:spPr bwMode="auto">
            <a:xfrm>
              <a:off x="4589083" y="1849340"/>
              <a:ext cx="1274808" cy="1424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/>
          <p:cNvGrpSpPr/>
          <p:nvPr/>
        </p:nvGrpSpPr>
        <p:grpSpPr>
          <a:xfrm>
            <a:off x="462698" y="509022"/>
            <a:ext cx="1989214" cy="1388439"/>
            <a:chOff x="8453396" y="1564547"/>
            <a:chExt cx="2731673" cy="1698172"/>
          </a:xfrm>
        </p:grpSpPr>
        <p:grpSp>
          <p:nvGrpSpPr>
            <p:cNvPr id="67" name="Group 66"/>
            <p:cNvGrpSpPr/>
            <p:nvPr/>
          </p:nvGrpSpPr>
          <p:grpSpPr>
            <a:xfrm>
              <a:off x="8453396" y="1564547"/>
              <a:ext cx="2731673" cy="1698172"/>
              <a:chOff x="1371600" y="2171699"/>
              <a:chExt cx="2714118" cy="1698172"/>
            </a:xfrm>
          </p:grpSpPr>
          <p:sp>
            <p:nvSpPr>
              <p:cNvPr id="69" name="Rounded Rectangle 68"/>
              <p:cNvSpPr/>
              <p:nvPr/>
            </p:nvSpPr>
            <p:spPr>
              <a:xfrm>
                <a:off x="1371600" y="2171699"/>
                <a:ext cx="2714118" cy="1698172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727100" y="3267568"/>
                <a:ext cx="20643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UTM Avo" panose="02040603050506020204" pitchFamily="18" charset="0"/>
                  </a:rPr>
                  <a:t>t</a:t>
                </a:r>
                <a:r>
                  <a:rPr lang="en-US" sz="2800" b="1" dirty="0" err="1" smtClean="0">
                    <a:latin typeface="UTM Avo" panose="02040603050506020204" pitchFamily="18" charset="0"/>
                  </a:rPr>
                  <a:t>àu</a:t>
                </a:r>
                <a:r>
                  <a:rPr lang="en-US" sz="2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latin typeface="UTM Avo" panose="02040603050506020204" pitchFamily="18" charset="0"/>
                  </a:rPr>
                  <a:t>hỏa</a:t>
                </a:r>
                <a:endParaRPr lang="vi-VN" sz="2800" b="1" dirty="0"/>
              </a:p>
            </p:txBody>
          </p:sp>
        </p:grpSp>
        <p:pic>
          <p:nvPicPr>
            <p:cNvPr id="48" name="Picture 2" descr="http://sachthietbigiaoduc.vn/public/1/Books/6512/12907/HF_33959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353" b="26912" l="2141" r="23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" t="6792" r="76738" b="70728"/>
            <a:stretch/>
          </p:blipFill>
          <p:spPr bwMode="auto">
            <a:xfrm>
              <a:off x="8698972" y="1660744"/>
              <a:ext cx="2183261" cy="1172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7908233" y="228850"/>
            <a:ext cx="1958875" cy="1401312"/>
            <a:chOff x="10882233" y="1852001"/>
            <a:chExt cx="2731673" cy="1907845"/>
          </a:xfrm>
        </p:grpSpPr>
        <p:grpSp>
          <p:nvGrpSpPr>
            <p:cNvPr id="73" name="Group 72"/>
            <p:cNvGrpSpPr/>
            <p:nvPr/>
          </p:nvGrpSpPr>
          <p:grpSpPr>
            <a:xfrm>
              <a:off x="10882233" y="2061674"/>
              <a:ext cx="2731673" cy="1698172"/>
              <a:chOff x="1371600" y="2171699"/>
              <a:chExt cx="2714118" cy="1698172"/>
            </a:xfrm>
          </p:grpSpPr>
          <p:sp>
            <p:nvSpPr>
              <p:cNvPr id="75" name="Rounded Rectangle 74"/>
              <p:cNvSpPr/>
              <p:nvPr/>
            </p:nvSpPr>
            <p:spPr>
              <a:xfrm>
                <a:off x="1371600" y="2171699"/>
                <a:ext cx="2714118" cy="1698172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650715" y="3208720"/>
                <a:ext cx="17140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UTM Avo" panose="02040603050506020204" pitchFamily="18" charset="0"/>
                  </a:rPr>
                  <a:t>c</a:t>
                </a:r>
                <a:r>
                  <a:rPr lang="en-US" sz="2800" b="1" dirty="0" err="1" smtClean="0">
                    <a:latin typeface="UTM Avo" panose="02040603050506020204" pitchFamily="18" charset="0"/>
                  </a:rPr>
                  <a:t>ần</a:t>
                </a:r>
                <a:r>
                  <a:rPr lang="en-US" sz="2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latin typeface="UTM Avo" panose="02040603050506020204" pitchFamily="18" charset="0"/>
                  </a:rPr>
                  <a:t>cẩu</a:t>
                </a:r>
                <a:endParaRPr lang="vi-VN" sz="2800" b="1" dirty="0"/>
              </a:p>
            </p:txBody>
          </p:sp>
        </p:grpSp>
        <p:pic>
          <p:nvPicPr>
            <p:cNvPr id="46" name="Picture 2" descr="http://sachthietbigiaoduc.vn/public/1/Books/6512/12907/HF_3395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66" r="19927" b="73151"/>
            <a:stretch/>
          </p:blipFill>
          <p:spPr bwMode="auto">
            <a:xfrm>
              <a:off x="11269435" y="1852001"/>
              <a:ext cx="1845129" cy="13846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/>
          <p:cNvGrpSpPr/>
          <p:nvPr/>
        </p:nvGrpSpPr>
        <p:grpSpPr>
          <a:xfrm>
            <a:off x="4535148" y="54983"/>
            <a:ext cx="2014175" cy="1532898"/>
            <a:chOff x="1371600" y="1995014"/>
            <a:chExt cx="2024743" cy="1874857"/>
          </a:xfrm>
        </p:grpSpPr>
        <p:grpSp>
          <p:nvGrpSpPr>
            <p:cNvPr id="16" name="Group 15"/>
            <p:cNvGrpSpPr/>
            <p:nvPr/>
          </p:nvGrpSpPr>
          <p:grpSpPr>
            <a:xfrm>
              <a:off x="1371600" y="2171699"/>
              <a:ext cx="2024743" cy="1698172"/>
              <a:chOff x="1371600" y="2171699"/>
              <a:chExt cx="2024743" cy="1698172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71600" y="2171699"/>
                <a:ext cx="2024743" cy="1698172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470900" y="3203629"/>
                <a:ext cx="18261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UTM Avo" panose="02040603050506020204" pitchFamily="18" charset="0"/>
                  </a:rPr>
                  <a:t>l</a:t>
                </a:r>
                <a:r>
                  <a:rPr lang="en-US" sz="2800" b="1" dirty="0" err="1" smtClean="0">
                    <a:latin typeface="UTM Avo" panose="02040603050506020204" pitchFamily="18" charset="0"/>
                  </a:rPr>
                  <a:t>oa</a:t>
                </a:r>
                <a:r>
                  <a:rPr lang="en-US" sz="2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latin typeface="UTM Avo" panose="02040603050506020204" pitchFamily="18" charset="0"/>
                  </a:rPr>
                  <a:t>nhựa</a:t>
                </a:r>
                <a:endParaRPr lang="vi-VN" sz="2800" b="1" dirty="0"/>
              </a:p>
            </p:txBody>
          </p:sp>
        </p:grpSp>
        <p:pic>
          <p:nvPicPr>
            <p:cNvPr id="49" name="Picture 2" descr="http://sachthietbigiaoduc.vn/public/1/Books/6512/12907/HF_3395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31" r="48961" b="70411"/>
            <a:stretch/>
          </p:blipFill>
          <p:spPr bwMode="auto">
            <a:xfrm>
              <a:off x="1651735" y="1995014"/>
              <a:ext cx="1551216" cy="1504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708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716 0.531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657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16237 0.407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2037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2168 0.5231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2615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18295 0.3895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19468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18216 0.4990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2495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27683 0.1858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928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3600" y="5363839"/>
            <a:ext cx="6564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593" y="944047"/>
            <a:ext cx="56333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huỳnh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huỵch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Kẻo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ngã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bây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nguệch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ngoạc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nót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4978" t="58929" r="32472" b="23661"/>
          <a:stretch/>
        </p:blipFill>
        <p:spPr>
          <a:xfrm>
            <a:off x="6904444" y="4307165"/>
            <a:ext cx="2860045" cy="2230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91593" y="3237923"/>
            <a:ext cx="56333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Loanh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trễ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5286" y="944047"/>
            <a:ext cx="56333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trưa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loay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ngọ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nguậy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5286" y="3268147"/>
            <a:ext cx="563335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hoài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Quỳnh</a:t>
            </a:r>
            <a:endParaRPr lang="en-US" sz="28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1176" y="15240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84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/>
          </a:blip>
          <a:srcRect l="52277" t="54596" r="45487" b="41664"/>
          <a:stretch/>
        </p:blipFill>
        <p:spPr>
          <a:xfrm>
            <a:off x="10284" y="-67237"/>
            <a:ext cx="885269" cy="832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5553" y="-67237"/>
            <a:ext cx="2778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ảnh có liên quan | Dễ thương, Hình ảnh, Ảnh vu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288" y="4687388"/>
            <a:ext cx="2242457" cy="224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ạo ảnh gif từ sticker Facebook - Trang Chủ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24" y="2019862"/>
            <a:ext cx="4543671" cy="45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95630" y="0"/>
            <a:ext cx="8160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Dê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bươu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8" t="6097" r="13096" b="4380"/>
          <a:stretch/>
        </p:blipFill>
        <p:spPr>
          <a:xfrm rot="5400000">
            <a:off x="2207699" y="-86928"/>
            <a:ext cx="2775860" cy="460465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1" t="5936" r="8140" b="8033"/>
          <a:stretch/>
        </p:blipFill>
        <p:spPr>
          <a:xfrm rot="5400000">
            <a:off x="2179122" y="2967720"/>
            <a:ext cx="2743203" cy="451484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8" t="4517" r="13854" b="11039"/>
          <a:stretch/>
        </p:blipFill>
        <p:spPr>
          <a:xfrm rot="5400000">
            <a:off x="7690754" y="43700"/>
            <a:ext cx="2775861" cy="434340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7" t="5204" r="9524" b="9081"/>
          <a:stretch/>
        </p:blipFill>
        <p:spPr>
          <a:xfrm rot="5400000">
            <a:off x="7707082" y="3053446"/>
            <a:ext cx="2743205" cy="434340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15963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230</Words>
  <Application>Microsoft Office PowerPoint</Application>
  <PresentationFormat>Widescreen</PresentationFormat>
  <Paragraphs>103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57</cp:revision>
  <dcterms:created xsi:type="dcterms:W3CDTF">2021-02-03T11:59:54Z</dcterms:created>
  <dcterms:modified xsi:type="dcterms:W3CDTF">2021-02-03T13:18:41Z</dcterms:modified>
</cp:coreProperties>
</file>