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1"/>
  </p:notesMasterIdLst>
  <p:sldIdLst>
    <p:sldId id="524" r:id="rId3"/>
    <p:sldId id="8569" r:id="rId4"/>
    <p:sldId id="8561" r:id="rId5"/>
    <p:sldId id="8562" r:id="rId6"/>
    <p:sldId id="8570" r:id="rId7"/>
    <p:sldId id="8572" r:id="rId8"/>
    <p:sldId id="8565" r:id="rId9"/>
    <p:sldId id="8573" r:id="rId10"/>
    <p:sldId id="8574" r:id="rId11"/>
    <p:sldId id="8575" r:id="rId12"/>
    <p:sldId id="8576" r:id="rId13"/>
    <p:sldId id="8577" r:id="rId14"/>
    <p:sldId id="8578" r:id="rId15"/>
    <p:sldId id="8579" r:id="rId16"/>
    <p:sldId id="8580" r:id="rId17"/>
    <p:sldId id="8581" r:id="rId18"/>
    <p:sldId id="8582" r:id="rId19"/>
    <p:sldId id="85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ED975-9C9A-4E5D-8B66-EACCE7AA6AF0}"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419BF-0550-4C57-8669-638F17DB1E10}" type="slidenum">
              <a:rPr lang="en-US" smtClean="0"/>
              <a:t>‹#›</a:t>
            </a:fld>
            <a:endParaRPr lang="en-US"/>
          </a:p>
        </p:txBody>
      </p:sp>
    </p:spTree>
    <p:extLst>
      <p:ext uri="{BB962C8B-B14F-4D97-AF65-F5344CB8AC3E}">
        <p14:creationId xmlns:p14="http://schemas.microsoft.com/office/powerpoint/2010/main" val="106131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1274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59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228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3972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843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67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958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24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927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042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92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339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99970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2679595596"/>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32680122"/>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40962773"/>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15678441"/>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33987167"/>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360353811"/>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592918282"/>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56188353"/>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253762938"/>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660468176"/>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2023/8/11</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52314254"/>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2023/8/11</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31319617"/>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2023/8/11</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72407557"/>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360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07916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9.jp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C0AF99-D544-D3AF-5225-3BCDE9D92F01}"/>
              </a:ext>
            </a:extLst>
          </p:cNvPr>
          <p:cNvSpPr txBox="1"/>
          <p:nvPr/>
        </p:nvSpPr>
        <p:spPr>
          <a:xfrm>
            <a:off x="2828925" y="885384"/>
            <a:ext cx="74485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E2448CCC-3094-3B75-03A6-87D6B0C7DBD6}"/>
              </a:ext>
            </a:extLst>
          </p:cNvPr>
          <p:cNvPicPr>
            <a:picLocks noChangeAspect="1"/>
          </p:cNvPicPr>
          <p:nvPr/>
        </p:nvPicPr>
        <p:blipFill>
          <a:blip r:embed="rId7"/>
          <a:stretch>
            <a:fillRect/>
          </a:stretch>
        </p:blipFill>
        <p:spPr>
          <a:xfrm>
            <a:off x="4851501" y="1627601"/>
            <a:ext cx="3517697" cy="707197"/>
          </a:xfrm>
          <a:prstGeom prst="rect">
            <a:avLst/>
          </a:prstGeom>
        </p:spPr>
      </p:pic>
      <p:pic>
        <p:nvPicPr>
          <p:cNvPr id="6" name="Picture 5">
            <a:extLst>
              <a:ext uri="{FF2B5EF4-FFF2-40B4-BE49-F238E27FC236}">
                <a16:creationId xmlns:a16="http://schemas.microsoft.com/office/drawing/2014/main" id="{256EAC22-A16B-FD88-3FA9-C453111A54A8}"/>
              </a:ext>
            </a:extLst>
          </p:cNvPr>
          <p:cNvPicPr>
            <a:picLocks noChangeAspect="1"/>
          </p:cNvPicPr>
          <p:nvPr/>
        </p:nvPicPr>
        <p:blipFill>
          <a:blip r:embed="rId8"/>
          <a:stretch>
            <a:fillRect/>
          </a:stretch>
        </p:blipFill>
        <p:spPr>
          <a:xfrm>
            <a:off x="2506711" y="2467649"/>
            <a:ext cx="7329161" cy="2390101"/>
          </a:xfrm>
          <a:prstGeom prst="rect">
            <a:avLst/>
          </a:prstGeom>
        </p:spPr>
      </p:pic>
      <p:sp>
        <p:nvSpPr>
          <p:cNvPr id="9" name="TextBox 8">
            <a:extLst>
              <a:ext uri="{FF2B5EF4-FFF2-40B4-BE49-F238E27FC236}">
                <a16:creationId xmlns:a16="http://schemas.microsoft.com/office/drawing/2014/main" id="{508A80C4-A949-9BD9-D5CB-CD951DD9B02B}"/>
              </a:ext>
            </a:extLst>
          </p:cNvPr>
          <p:cNvSpPr txBox="1"/>
          <p:nvPr/>
        </p:nvSpPr>
        <p:spPr>
          <a:xfrm>
            <a:off x="5162550" y="4429125"/>
            <a:ext cx="2066925" cy="584775"/>
          </a:xfrm>
          <a:prstGeom prst="rect">
            <a:avLst/>
          </a:prstGeom>
          <a:noFill/>
        </p:spPr>
        <p:txBody>
          <a:bodyPr wrap="square" rtlCol="0">
            <a:spAutoFit/>
          </a:bodyPr>
          <a:lstStyle/>
          <a:p>
            <a:r>
              <a:rPr lang="en-US" sz="3200" dirty="0"/>
              <a:t>(</a:t>
            </a:r>
            <a:r>
              <a:rPr lang="en-US" sz="3200" dirty="0" err="1"/>
              <a:t>Tiết</a:t>
            </a:r>
            <a:r>
              <a:rPr lang="en-US" sz="3200" dirty="0"/>
              <a:t> 6, 7)</a:t>
            </a:r>
          </a:p>
        </p:txBody>
      </p:sp>
    </p:spTree>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37"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3</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Vì sao cá mực muốn đến gần hải quỳ? Tìm câu trả lời đúng.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766934" y="1600200"/>
            <a:ext cx="10580914" cy="4076699"/>
            <a:chOff x="1246910" y="4160186"/>
            <a:chExt cx="10580914" cy="1774436"/>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774436"/>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486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nghe thấy tiếng gọi của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hải quỳ đẹp, những cánh tay hoa mềm mại như gọi chào.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cùng cá cơm đến chơi với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đến gần hơn để cứu cá cơm.</a:t>
              </a:r>
            </a:p>
          </p:txBody>
        </p:sp>
      </p:grpSp>
      <p:sp>
        <p:nvSpPr>
          <p:cNvPr id="26" name="Oval 25">
            <a:extLst>
              <a:ext uri="{FF2B5EF4-FFF2-40B4-BE49-F238E27FC236}">
                <a16:creationId xmlns:a16="http://schemas.microsoft.com/office/drawing/2014/main"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65971725"/>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4</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Cô trai đã làm gì khi thấy cá mực và cá cơm bơi đến gần hải quỳ?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5"/>
            <a:ext cx="10580914" cy="2666999"/>
            <a:chOff x="1246910" y="4160186"/>
            <a:chExt cx="10580914" cy="1774436"/>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1774436"/>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141293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Khi thấy cá mực và cá cơm bơi đến gần hải quỳ, cô trai đã lớn tiến gọi không được đến gần nó, rất nguy hiểm</a:t>
              </a:r>
            </a:p>
          </p:txBody>
        </p:sp>
      </p:grpSp>
    </p:spTree>
    <p:extLst>
      <p:ext uri="{BB962C8B-B14F-4D97-AF65-F5344CB8AC3E}">
        <p14:creationId xmlns:p14="http://schemas.microsoft.com/office/powerpoint/2010/main" val="2406266598"/>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5</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Cá mực đã hiểu ra điều gì về cô trai và hải quỳ?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4"/>
            <a:ext cx="10580914" cy="3248024"/>
            <a:chOff x="1246910" y="4160186"/>
            <a:chExt cx="10580914" cy="2161010"/>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2161010"/>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1863436"/>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 mực đã hiểu ra bên trong tấm áo xấu xí của cô là một tấm lòng bằng ngọc. Hoá ra, cái đẹp bên ngoài chưa hẳn là cái tốt, cái xấu bên ngoài chưa hẳn là cái xấu.</a:t>
              </a:r>
            </a:p>
          </p:txBody>
        </p:sp>
      </p:grpSp>
    </p:spTree>
    <p:extLst>
      <p:ext uri="{BB962C8B-B14F-4D97-AF65-F5344CB8AC3E}">
        <p14:creationId xmlns:p14="http://schemas.microsoft.com/office/powerpoint/2010/main" val="3803430434"/>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6</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646331"/>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Em rút ra được bài học gì từ câu chuyện này? </a:t>
            </a: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4"/>
            <a:ext cx="10580914" cy="3905252"/>
            <a:chOff x="1246910" y="4160186"/>
            <a:chExt cx="10580914" cy="2363234"/>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2363234"/>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2109164"/>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Em rút ra được bài học không nên đánh giá người khác qua vẻ bề ngoài. Có những người có ngoại hình không đẹp nhưng bên trong rất tốt. Còn có những người ngoại hình đẹp nhưng lại rất xấu xa. </a:t>
              </a:r>
            </a:p>
          </p:txBody>
        </p:sp>
      </p:grpSp>
    </p:spTree>
    <p:extLst>
      <p:ext uri="{BB962C8B-B14F-4D97-AF65-F5344CB8AC3E}">
        <p14:creationId xmlns:p14="http://schemas.microsoft.com/office/powerpoint/2010/main" val="900299760"/>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7</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Tìm từ có nghĩa giống với mỗi từ dưới đây và đặt câu với một từ tìm được.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Double Wave 6">
            <a:extLst>
              <a:ext uri="{FF2B5EF4-FFF2-40B4-BE49-F238E27FC236}">
                <a16:creationId xmlns:a16="http://schemas.microsoft.com/office/drawing/2014/main" id="{D3D3B851-A784-1420-AB73-45FDFAAA6FE7}"/>
              </a:ext>
            </a:extLst>
          </p:cNvPr>
          <p:cNvSpPr/>
          <p:nvPr/>
        </p:nvSpPr>
        <p:spPr>
          <a:xfrm>
            <a:off x="590550" y="2276475"/>
            <a:ext cx="2247900" cy="800100"/>
          </a:xfrm>
          <a:prstGeom prst="double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Vội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vã</a:t>
            </a:r>
            <a:endParaRPr lang="en-US" sz="3200" dirty="0">
              <a:solidFill>
                <a:srgbClr val="FF0000"/>
              </a:solidFill>
              <a:latin typeface="Calibri" panose="020F0502020204030204" pitchFamily="34" charset="0"/>
              <a:cs typeface="Calibri" panose="020F0502020204030204" pitchFamily="34" charset="0"/>
            </a:endParaRPr>
          </a:p>
        </p:txBody>
      </p:sp>
      <p:sp>
        <p:nvSpPr>
          <p:cNvPr id="8" name="Double Wave 7">
            <a:extLst>
              <a:ext uri="{FF2B5EF4-FFF2-40B4-BE49-F238E27FC236}">
                <a16:creationId xmlns:a16="http://schemas.microsoft.com/office/drawing/2014/main" id="{5AC092AD-DAF2-9DD1-6D93-0042BDE173BC}"/>
              </a:ext>
            </a:extLst>
          </p:cNvPr>
          <p:cNvSpPr/>
          <p:nvPr/>
        </p:nvSpPr>
        <p:spPr>
          <a:xfrm>
            <a:off x="3409950" y="2295525"/>
            <a:ext cx="2247900" cy="800100"/>
          </a:xfrm>
          <a:prstGeom prst="doubleWav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Mừng</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rỡ</a:t>
            </a:r>
            <a:endParaRPr lang="en-US" sz="3200" dirty="0">
              <a:solidFill>
                <a:srgbClr val="FF0000"/>
              </a:solidFill>
              <a:latin typeface="Calibri" panose="020F0502020204030204" pitchFamily="34" charset="0"/>
              <a:cs typeface="Calibri" panose="020F0502020204030204" pitchFamily="34" charset="0"/>
            </a:endParaRPr>
          </a:p>
        </p:txBody>
      </p:sp>
      <p:sp>
        <p:nvSpPr>
          <p:cNvPr id="9" name="Double Wave 8">
            <a:extLst>
              <a:ext uri="{FF2B5EF4-FFF2-40B4-BE49-F238E27FC236}">
                <a16:creationId xmlns:a16="http://schemas.microsoft.com/office/drawing/2014/main" id="{90DE5F3D-8993-8241-B5A2-21A4E073145C}"/>
              </a:ext>
            </a:extLst>
          </p:cNvPr>
          <p:cNvSpPr/>
          <p:nvPr/>
        </p:nvSpPr>
        <p:spPr>
          <a:xfrm>
            <a:off x="6038850" y="2305050"/>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Sợ</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hãi</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Double Wave 9">
            <a:extLst>
              <a:ext uri="{FF2B5EF4-FFF2-40B4-BE49-F238E27FC236}">
                <a16:creationId xmlns:a16="http://schemas.microsoft.com/office/drawing/2014/main" id="{86871994-80AC-C239-1636-78722DAB62B0}"/>
              </a:ext>
            </a:extLst>
          </p:cNvPr>
          <p:cNvSpPr/>
          <p:nvPr/>
        </p:nvSpPr>
        <p:spPr>
          <a:xfrm>
            <a:off x="8753475" y="2276475"/>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Cảm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động</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4E22CCD8-1292-3B1F-E721-407506D0CB5B}"/>
              </a:ext>
            </a:extLst>
          </p:cNvPr>
          <p:cNvCxnSpPr>
            <a:stCxn id="7" idx="2"/>
          </p:cNvCxnSpPr>
          <p:nvPr/>
        </p:nvCxnSpPr>
        <p:spPr>
          <a:xfrm>
            <a:off x="171450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4BBE0AE-E210-AFEB-54DB-FC0A4084C085}"/>
              </a:ext>
            </a:extLst>
          </p:cNvPr>
          <p:cNvSpPr/>
          <p:nvPr/>
        </p:nvSpPr>
        <p:spPr>
          <a:xfrm>
            <a:off x="62865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vội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hối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hả</a:t>
            </a:r>
            <a:r>
              <a:rPr lang="en-US" sz="3200" b="1" dirty="0">
                <a:solidFill>
                  <a:srgbClr val="FF0000"/>
                </a:solidFill>
                <a:latin typeface="Calibri" panose="020F0502020204030204" pitchFamily="34" charset="0"/>
                <a:cs typeface="Calibri" panose="020F0502020204030204" pitchFamily="34" charset="0"/>
              </a:rPr>
              <a:t>,...</a:t>
            </a:r>
          </a:p>
        </p:txBody>
      </p:sp>
      <p:cxnSp>
        <p:nvCxnSpPr>
          <p:cNvPr id="15" name="Straight Arrow Connector 14">
            <a:extLst>
              <a:ext uri="{FF2B5EF4-FFF2-40B4-BE49-F238E27FC236}">
                <a16:creationId xmlns:a16="http://schemas.microsoft.com/office/drawing/2014/main" id="{01628AA1-C8EE-344F-D078-586F441E2126}"/>
              </a:ext>
            </a:extLst>
          </p:cNvPr>
          <p:cNvCxnSpPr/>
          <p:nvPr/>
        </p:nvCxnSpPr>
        <p:spPr>
          <a:xfrm>
            <a:off x="455295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151D8E2-CCDB-ED61-E855-566AF7EB84E1}"/>
              </a:ext>
            </a:extLst>
          </p:cNvPr>
          <p:cNvSpPr/>
          <p:nvPr/>
        </p:nvSpPr>
        <p:spPr>
          <a:xfrm>
            <a:off x="346710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cs typeface="Calibri" panose="020F0502020204030204" pitchFamily="34" charset="0"/>
              </a:rPr>
              <a:t>vui mừng, vui sướng,...</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21" name="Straight Arrow Connector 20">
            <a:extLst>
              <a:ext uri="{FF2B5EF4-FFF2-40B4-BE49-F238E27FC236}">
                <a16:creationId xmlns:a16="http://schemas.microsoft.com/office/drawing/2014/main" id="{407C6034-BFD5-F1FF-07F3-53B7D2FB5547}"/>
              </a:ext>
            </a:extLst>
          </p:cNvPr>
          <p:cNvCxnSpPr/>
          <p:nvPr/>
        </p:nvCxnSpPr>
        <p:spPr>
          <a:xfrm>
            <a:off x="7267575" y="30646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0196F0E8-9AD1-C960-E03D-D251FA611DC4}"/>
              </a:ext>
            </a:extLst>
          </p:cNvPr>
          <p:cNvSpPr/>
          <p:nvPr/>
        </p:nvSpPr>
        <p:spPr>
          <a:xfrm>
            <a:off x="6181725" y="36576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cs typeface="Calibri" panose="020F0502020204030204" pitchFamily="34" charset="0"/>
              </a:rPr>
              <a:t>sợ sệt, hoảng sợ,...</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9C7A2353-6904-80E7-F3BF-F4149F0207EA}"/>
              </a:ext>
            </a:extLst>
          </p:cNvPr>
          <p:cNvCxnSpPr/>
          <p:nvPr/>
        </p:nvCxnSpPr>
        <p:spPr>
          <a:xfrm>
            <a:off x="9963150" y="3017044"/>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2A46A6A-71F5-8728-1129-C2A26498AE13}"/>
              </a:ext>
            </a:extLst>
          </p:cNvPr>
          <p:cNvSpPr/>
          <p:nvPr/>
        </p:nvSpPr>
        <p:spPr>
          <a:xfrm>
            <a:off x="8877300" y="3609975"/>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Xúc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384815"/>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16" grpId="0" animBg="1"/>
      <p:bldP spid="22"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361368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8</a:t>
            </a:r>
          </a:p>
        </p:txBody>
      </p:sp>
      <p:sp>
        <p:nvSpPr>
          <p:cNvPr id="19" name="Rectangle 18">
            <a:extLst>
              <a:ext uri="{FF2B5EF4-FFF2-40B4-BE49-F238E27FC236}">
                <a16:creationId xmlns:a16="http://schemas.microsoft.com/office/drawing/2014/main" id="{F654E18D-20CF-11AA-9604-5BB693F80DEB}"/>
              </a:ext>
            </a:extLst>
          </p:cNvPr>
          <p:cNvSpPr/>
          <p:nvPr/>
        </p:nvSpPr>
        <p:spPr>
          <a:xfrm>
            <a:off x="2000250" y="593809"/>
            <a:ext cx="9015261" cy="2554545"/>
          </a:xfrm>
          <a:prstGeom prst="rect">
            <a:avLst/>
          </a:prstGeom>
        </p:spPr>
        <p:txBody>
          <a:bodyPr wrap="square">
            <a:spAutoFit/>
          </a:bodyPr>
          <a:lstStyle/>
          <a:p>
            <a:pPr lvl="0" algn="just"/>
            <a:r>
              <a:rPr lang="vi-VN" sz="3200" b="1" i="1" dirty="0">
                <a:solidFill>
                  <a:prstClr val="black"/>
                </a:solidFill>
                <a:latin typeface="Calibri" panose="020F0502020204030204" pitchFamily="34" charset="0"/>
                <a:cs typeface="Calibri" panose="020F0502020204030204" pitchFamily="34" charset="0"/>
              </a:rPr>
              <a:t>Tìm động từ trong mỗi câu dưới đây:</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sợ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hãi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chạy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gần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vi-VN" sz="3200" b="1" dirty="0">
                <a:solidFill>
                  <a:prstClr val="black"/>
                </a:solidFill>
                <a:latin typeface="Calibri" panose="020F0502020204030204" pitchFamily="34" charset="0"/>
                <a:cs typeface="Calibri" panose="020F0502020204030204" pitchFamily="34" charset="0"/>
              </a:rPr>
              <a:t>.</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kinh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ngạc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thấy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trong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lòng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ngọc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sáng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đẹp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thường</a:t>
            </a:r>
            <a:r>
              <a:rPr lang="en-US" sz="3200" b="1" dirty="0">
                <a:solidFill>
                  <a:prstClr val="black"/>
                </a:solidFill>
                <a:latin typeface="Calibri" panose="020F0502020204030204" pitchFamily="34" charset="0"/>
                <a:cs typeface="Calibri" panose="020F0502020204030204" pitchFamily="34" charset="0"/>
              </a:rPr>
              <a:t>.</a:t>
            </a:r>
            <a:endParaRPr lang="vi-VN" sz="3200" b="1" dirty="0">
              <a:solidFill>
                <a:prstClr val="black"/>
              </a:solidFill>
              <a:latin typeface="Calibri" panose="020F0502020204030204" pitchFamily="34" charset="0"/>
              <a:cs typeface="Calibri" panose="020F0502020204030204" pitchFamily="34" charset="0"/>
            </a:endParaRPr>
          </a:p>
          <a:p>
            <a:pPr lvl="0" algn="just"/>
            <a:r>
              <a:rPr lang="vi-VN"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Cá</a:t>
            </a:r>
            <a:r>
              <a:rPr lang="vi-VN" sz="3200" b="1" dirty="0">
                <a:solidFill>
                  <a:prstClr val="black"/>
                </a:solidFill>
                <a:latin typeface="Calibri" panose="020F0502020204030204" pitchFamily="34" charset="0"/>
                <a:cs typeface="Calibri" panose="020F0502020204030204" pitchFamily="34" charset="0"/>
              </a:rPr>
              <a:t> mực cảm động.</a:t>
            </a:r>
          </a:p>
        </p:txBody>
      </p:sp>
      <p:cxnSp>
        <p:nvCxnSpPr>
          <p:cNvPr id="8" name="Straight Connector 7">
            <a:extLst>
              <a:ext uri="{FF2B5EF4-FFF2-40B4-BE49-F238E27FC236}">
                <a16:creationId xmlns:a16="http://schemas.microsoft.com/office/drawing/2014/main" id="{CF0AAEAB-C061-6632-C85B-B1C0458B5104}"/>
              </a:ext>
            </a:extLst>
          </p:cNvPr>
          <p:cNvCxnSpPr/>
          <p:nvPr/>
        </p:nvCxnSpPr>
        <p:spPr>
          <a:xfrm>
            <a:off x="3695700" y="1590675"/>
            <a:ext cx="1009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A95CF0-9CE2-B61C-0E16-3B9910E8A118}"/>
              </a:ext>
            </a:extLst>
          </p:cNvPr>
          <p:cNvCxnSpPr>
            <a:cxnSpLocks/>
          </p:cNvCxnSpPr>
          <p:nvPr/>
        </p:nvCxnSpPr>
        <p:spPr>
          <a:xfrm>
            <a:off x="4914900" y="1552575"/>
            <a:ext cx="1181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D509FF-BC35-36F9-DB0F-AB1855413EAF}"/>
              </a:ext>
            </a:extLst>
          </p:cNvPr>
          <p:cNvCxnSpPr>
            <a:cxnSpLocks/>
          </p:cNvCxnSpPr>
          <p:nvPr/>
        </p:nvCxnSpPr>
        <p:spPr>
          <a:xfrm>
            <a:off x="3848100" y="2076450"/>
            <a:ext cx="1619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18748-16A3-2068-60D9-0D93C50BA35A}"/>
              </a:ext>
            </a:extLst>
          </p:cNvPr>
          <p:cNvCxnSpPr>
            <a:cxnSpLocks/>
          </p:cNvCxnSpPr>
          <p:nvPr/>
        </p:nvCxnSpPr>
        <p:spPr>
          <a:xfrm>
            <a:off x="3800475" y="3048000"/>
            <a:ext cx="1476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852339"/>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3" name="Picture 2">
            <a:extLst>
              <a:ext uri="{FF2B5EF4-FFF2-40B4-BE49-F238E27FC236}">
                <a16:creationId xmlns:a16="http://schemas.microsoft.com/office/drawing/2014/main" id="{953D366F-18D4-A0FA-9951-4EBD283300F1}"/>
              </a:ext>
            </a:extLst>
          </p:cNvPr>
          <p:cNvPicPr>
            <a:picLocks noChangeAspect="1"/>
          </p:cNvPicPr>
          <p:nvPr/>
        </p:nvPicPr>
        <p:blipFill>
          <a:blip r:embed="rId9"/>
          <a:stretch>
            <a:fillRect/>
          </a:stretch>
        </p:blipFill>
        <p:spPr>
          <a:xfrm>
            <a:off x="1886714" y="908112"/>
            <a:ext cx="8742422" cy="4432176"/>
          </a:xfrm>
          <a:prstGeom prst="rect">
            <a:avLst/>
          </a:prstGeom>
        </p:spPr>
      </p:pic>
    </p:spTree>
    <p:extLst>
      <p:ext uri="{BB962C8B-B14F-4D97-AF65-F5344CB8AC3E}">
        <p14:creationId xmlns:p14="http://schemas.microsoft.com/office/powerpoint/2010/main" val="4109146635"/>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653030" y="14739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Chọn 1 trong 2 đề dưới đây:</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E779907-5ECC-245A-E596-A492905BE067}"/>
              </a:ext>
            </a:extLst>
          </p:cNvPr>
          <p:cNvPicPr>
            <a:picLocks noChangeAspect="1"/>
          </p:cNvPicPr>
          <p:nvPr/>
        </p:nvPicPr>
        <p:blipFill>
          <a:blip r:embed="rId4"/>
          <a:stretch>
            <a:fillRect/>
          </a:stretch>
        </p:blipFill>
        <p:spPr>
          <a:xfrm>
            <a:off x="1400174" y="2071687"/>
            <a:ext cx="9491899" cy="2386013"/>
          </a:xfrm>
          <a:prstGeom prst="rect">
            <a:avLst/>
          </a:prstGeom>
        </p:spPr>
      </p:pic>
    </p:spTree>
    <p:extLst>
      <p:ext uri="{BB962C8B-B14F-4D97-AF65-F5344CB8AC3E}">
        <p14:creationId xmlns:p14="http://schemas.microsoft.com/office/powerpoint/2010/main" val="1955523452"/>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EFE38B8E-A0AD-8F20-4669-CDE1E453A5E8}"/>
              </a:ext>
            </a:extLst>
          </p:cNvPr>
          <p:cNvPicPr>
            <a:picLocks noChangeAspect="1"/>
          </p:cNvPicPr>
          <p:nvPr/>
        </p:nvPicPr>
        <p:blipFill>
          <a:blip r:embed="rId8"/>
          <a:stretch>
            <a:fillRect/>
          </a:stretch>
        </p:blipFill>
        <p:spPr>
          <a:xfrm>
            <a:off x="1200114" y="1598173"/>
            <a:ext cx="9620322" cy="2804403"/>
          </a:xfrm>
          <a:prstGeom prst="rect">
            <a:avLst/>
          </a:prstGeom>
        </p:spPr>
      </p:pic>
    </p:spTree>
    <p:extLst>
      <p:ext uri="{BB962C8B-B14F-4D97-AF65-F5344CB8AC3E}">
        <p14:creationId xmlns:p14="http://schemas.microsoft.com/office/powerpoint/2010/main" val="194659179"/>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17" name="Picture 16">
            <a:extLst>
              <a:ext uri="{FF2B5EF4-FFF2-40B4-BE49-F238E27FC236}">
                <a16:creationId xmlns:a16="http://schemas.microsoft.com/office/drawing/2014/main" id="{A9EBF367-4A08-78B3-CA27-3BF7CB6CBAA6}"/>
              </a:ext>
            </a:extLst>
          </p:cNvPr>
          <p:cNvPicPr>
            <a:picLocks noChangeAspect="1"/>
          </p:cNvPicPr>
          <p:nvPr/>
        </p:nvPicPr>
        <p:blipFill>
          <a:blip r:embed="rId9"/>
          <a:stretch>
            <a:fillRect/>
          </a:stretch>
        </p:blipFill>
        <p:spPr>
          <a:xfrm>
            <a:off x="2276898" y="1569178"/>
            <a:ext cx="7809653" cy="3700593"/>
          </a:xfrm>
          <a:prstGeom prst="rect">
            <a:avLst/>
          </a:prstGeom>
        </p:spPr>
      </p:pic>
    </p:spTree>
    <p:extLst>
      <p:ext uri="{BB962C8B-B14F-4D97-AF65-F5344CB8AC3E}">
        <p14:creationId xmlns:p14="http://schemas.microsoft.com/office/powerpoint/2010/main" val="3741691016"/>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lvl="0"/>
            <a:r>
              <a:rPr lang="en-US" sz="4000" dirty="0">
                <a:solidFill>
                  <a:prstClr val="black"/>
                </a:solidFill>
                <a:latin typeface="Calibri" panose="020F0502020204030204" pitchFamily="34" charset="0"/>
                <a:cs typeface="Calibri" panose="020F0502020204030204" pitchFamily="34" charset="0"/>
              </a:rPr>
              <a:t>I. </a:t>
            </a:r>
            <a:r>
              <a:rPr lang="en-US" sz="4000" dirty="0" err="1">
                <a:solidFill>
                  <a:prstClr val="black"/>
                </a:solidFill>
                <a:latin typeface="Calibri" panose="020F0502020204030204" pitchFamily="34" charset="0"/>
                <a:cs typeface="Calibri" panose="020F0502020204030204" pitchFamily="34" charset="0"/>
              </a:rPr>
              <a:t>Đọc</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thành</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tiếng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và</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trả</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lời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câu</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hỏi</a:t>
            </a:r>
            <a:r>
              <a:rPr lang="en-US" sz="4000" dirty="0">
                <a:solidFill>
                  <a:prstClr val="black"/>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8CA06C-1792-988D-B872-FD0E02B707B2}"/>
              </a:ext>
            </a:extLst>
          </p:cNvPr>
          <p:cNvPicPr>
            <a:picLocks noChangeAspect="1"/>
          </p:cNvPicPr>
          <p:nvPr/>
        </p:nvPicPr>
        <p:blipFill>
          <a:blip r:embed="rId4"/>
          <a:stretch>
            <a:fillRect/>
          </a:stretch>
        </p:blipFill>
        <p:spPr>
          <a:xfrm>
            <a:off x="2519362" y="1162050"/>
            <a:ext cx="6486525" cy="5429250"/>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32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1. Những từ ngữ nào cho thấy chim chiền chiện bay lượn giữa không gian cao rộng? </a:t>
            </a:r>
          </a:p>
        </p:txBody>
      </p:sp>
      <p:grpSp>
        <p:nvGrpSpPr>
          <p:cNvPr id="6" name="Group 5">
            <a:extLst>
              <a:ext uri="{FF2B5EF4-FFF2-40B4-BE49-F238E27FC236}">
                <a16:creationId xmlns:a16="http://schemas.microsoft.com/office/drawing/2014/main" id="{0F9CB2F8-E3D3-C8D5-70EE-B8F86BADFDC7}"/>
              </a:ext>
            </a:extLst>
          </p:cNvPr>
          <p:cNvGrpSpPr/>
          <p:nvPr/>
        </p:nvGrpSpPr>
        <p:grpSpPr>
          <a:xfrm>
            <a:off x="720129" y="371475"/>
            <a:ext cx="6756996" cy="7372349"/>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095458" y="576879"/>
              <a:ext cx="5843238" cy="3160224"/>
            </a:xfrm>
            <a:prstGeom prst="rect">
              <a:avLst/>
            </a:prstGeom>
          </p:spPr>
          <p:txBody>
            <a:bodyPr wrap="square">
              <a:spAutoFit/>
            </a:bodyPr>
            <a:lstStyle/>
            <a:p>
              <a:pPr marL="0" marR="0" algn="just">
                <a:lnSpc>
                  <a:spcPct val="120000"/>
                </a:lnSpc>
                <a:spcBef>
                  <a:spcPts val="0"/>
                </a:spcBef>
                <a:spcAft>
                  <a:spcPts val="0"/>
                </a:spcAft>
              </a:pP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Những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từ</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ngữ</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nào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thấy</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chiền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chiện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lượn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giữa</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gian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rộng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là</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Cánh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đập</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xanh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Cao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hoài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vợi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biến</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mất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rồi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endPar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8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2. Tiếng hót của chim chiền chiện được miêu tả qua những câu thơ nào? Nêu cảm nghĩ của em về tiếng chim chiền chiện trong bài thơ.</a:t>
            </a:r>
            <a:endPar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0F9CB2F8-E3D3-C8D5-70EE-B8F86BADFDC7}"/>
              </a:ext>
            </a:extLst>
          </p:cNvPr>
          <p:cNvGrpSpPr/>
          <p:nvPr/>
        </p:nvGrpSpPr>
        <p:grpSpPr>
          <a:xfrm>
            <a:off x="167679" y="-819150"/>
            <a:ext cx="6756996" cy="5534025"/>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129075" y="462579"/>
              <a:ext cx="5843238" cy="2278765"/>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miêu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tả</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long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cành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sương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chói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ngọc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còn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da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4" name="Group 3">
            <a:extLst>
              <a:ext uri="{FF2B5EF4-FFF2-40B4-BE49-F238E27FC236}">
                <a16:creationId xmlns:a16="http://schemas.microsoft.com/office/drawing/2014/main" id="{37CBA00C-E4EB-A87D-A3A5-72F363D3BC51}"/>
              </a:ext>
            </a:extLst>
          </p:cNvPr>
          <p:cNvGrpSpPr/>
          <p:nvPr/>
        </p:nvGrpSpPr>
        <p:grpSpPr>
          <a:xfrm>
            <a:off x="101004" y="2047876"/>
            <a:ext cx="6756996" cy="5943600"/>
            <a:chOff x="963296" y="-1647824"/>
            <a:chExt cx="7949254" cy="5943600"/>
          </a:xfrm>
        </p:grpSpPr>
        <p:pic>
          <p:nvPicPr>
            <p:cNvPr id="9" name="Picture 8">
              <a:extLst>
                <a:ext uri="{FF2B5EF4-FFF2-40B4-BE49-F238E27FC236}">
                  <a16:creationId xmlns:a16="http://schemas.microsoft.com/office/drawing/2014/main" id="{9F0C4DCB-FBAE-A2FA-1BBD-5F312ADBE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4"/>
              <a:ext cx="7949254" cy="5943600"/>
            </a:xfrm>
            <a:prstGeom prst="rect">
              <a:avLst/>
            </a:prstGeom>
          </p:spPr>
        </p:pic>
        <p:sp>
          <p:nvSpPr>
            <p:cNvPr id="10" name="Rectangle 9">
              <a:extLst>
                <a:ext uri="{FF2B5EF4-FFF2-40B4-BE49-F238E27FC236}">
                  <a16:creationId xmlns:a16="http://schemas.microsoft.com/office/drawing/2014/main" id="{DD3677B1-EAA8-F4F2-C581-802DEB0DA524}"/>
                </a:ext>
              </a:extLst>
            </p:cNvPr>
            <p:cNvSpPr/>
            <p:nvPr/>
          </p:nvSpPr>
          <p:spPr>
            <a:xfrm>
              <a:off x="1949784" y="-51771"/>
              <a:ext cx="5843238" cy="2721964"/>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nghĩ</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êm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dịu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hạt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sương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tươi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tuyệt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đẹp</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3429045131"/>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6" name="Picture 5">
            <a:extLst>
              <a:ext uri="{FF2B5EF4-FFF2-40B4-BE49-F238E27FC236}">
                <a16:creationId xmlns:a16="http://schemas.microsoft.com/office/drawing/2014/main" id="{5B8CA06C-1792-988D-B872-FD0E02B707B2}"/>
              </a:ext>
            </a:extLst>
          </p:cNvPr>
          <p:cNvPicPr>
            <a:picLocks noChangeAspect="1"/>
          </p:cNvPicPr>
          <p:nvPr/>
        </p:nvPicPr>
        <p:blipFill>
          <a:blip r:embed="rId4"/>
          <a:stretch>
            <a:fillRect/>
          </a:stretch>
        </p:blipFill>
        <p:spPr>
          <a:xfrm>
            <a:off x="2519362" y="1162050"/>
            <a:ext cx="6486525" cy="5429250"/>
          </a:xfrm>
          <a:prstGeom prst="rect">
            <a:avLst/>
          </a:prstGeom>
        </p:spPr>
      </p:pic>
    </p:spTree>
    <p:extLst>
      <p:ext uri="{BB962C8B-B14F-4D97-AF65-F5344CB8AC3E}">
        <p14:creationId xmlns:p14="http://schemas.microsoft.com/office/powerpoint/2010/main" val="4243589778"/>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5">
            <a:extLst>
              <a:ext uri="{FF2B5EF4-FFF2-40B4-BE49-F238E27FC236}">
                <a16:creationId xmlns:a16="http://schemas.microsoft.com/office/drawing/2014/main" id="{F0077CEC-4886-4E9D-9B96-A35D6571DA7B}"/>
              </a:ext>
            </a:extLst>
          </p:cNvPr>
          <p:cNvGrpSpPr/>
          <p:nvPr/>
        </p:nvGrpSpPr>
        <p:grpSpPr>
          <a:xfrm>
            <a:off x="100826" y="185"/>
            <a:ext cx="2556650" cy="1076139"/>
            <a:chOff x="1457541" y="1771650"/>
            <a:chExt cx="3783061" cy="2563700"/>
          </a:xfrm>
        </p:grpSpPr>
        <p:sp>
          <p:nvSpPr>
            <p:cNvPr id="4" name="矩形: 圆角 6">
              <a:extLst>
                <a:ext uri="{FF2B5EF4-FFF2-40B4-BE49-F238E27FC236}">
                  <a16:creationId xmlns:a16="http://schemas.microsoft.com/office/drawing/2014/main" id="{E239DE8A-161C-43F2-9B65-0BB296FC5B5C}"/>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5" name="矩形: 圆角 7">
              <a:extLst>
                <a:ext uri="{FF2B5EF4-FFF2-40B4-BE49-F238E27FC236}">
                  <a16:creationId xmlns:a16="http://schemas.microsoft.com/office/drawing/2014/main" id="{2C6DF0EC-8272-4D2F-9004-F8DF1E051AFB}"/>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6" name="矩形: 圆角 8">
              <a:extLst>
                <a:ext uri="{FF2B5EF4-FFF2-40B4-BE49-F238E27FC236}">
                  <a16:creationId xmlns:a16="http://schemas.microsoft.com/office/drawing/2014/main" id="{529E5C36-E793-4C20-BC58-AD095208A8D0}"/>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7" name="TextBox 12">
            <a:extLst>
              <a:ext uri="{FF2B5EF4-FFF2-40B4-BE49-F238E27FC236}">
                <a16:creationId xmlns:a16="http://schemas.microsoft.com/office/drawing/2014/main" id="{C570C4A1-1F8B-45B2-AE97-ACC3051F54FD}"/>
              </a:ext>
            </a:extLst>
          </p:cNvPr>
          <p:cNvSpPr txBox="1"/>
          <p:nvPr/>
        </p:nvSpPr>
        <p:spPr>
          <a:xfrm>
            <a:off x="-228600" y="229920"/>
            <a:ext cx="295545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II.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ADC9E226-6148-4C62-D442-45D1C68C493D}"/>
              </a:ext>
            </a:extLst>
          </p:cNvPr>
          <p:cNvSpPr txBox="1"/>
          <p:nvPr/>
        </p:nvSpPr>
        <p:spPr>
          <a:xfrm>
            <a:off x="4313582" y="506895"/>
            <a:ext cx="4492487" cy="461665"/>
          </a:xfrm>
          <a:prstGeom prst="rect">
            <a:avLst/>
          </a:prstGeom>
          <a:noFill/>
        </p:spPr>
        <p:txBody>
          <a:bodyPr wrap="square" rtlCol="0">
            <a:spAutoFit/>
          </a:bodyPr>
          <a:lstStyle/>
          <a:p>
            <a:r>
              <a:rPr lang="en-US" sz="2400" b="1" i="0" dirty="0">
                <a:solidFill>
                  <a:srgbClr val="000000"/>
                </a:solidFill>
                <a:effectLst/>
                <a:latin typeface="Calibri" panose="020F0502020204030204" pitchFamily="34" charset="0"/>
                <a:cs typeface="Calibri" panose="020F0502020204030204" pitchFamily="34" charset="0"/>
              </a:rPr>
              <a:t>TRAI NGỌC VÀ HẢI QUỲ</a:t>
            </a:r>
            <a:endParaRPr lang="en-US" sz="2400" dirty="0">
              <a:latin typeface="Calibri" panose="020F0502020204030204" pitchFamily="34" charset="0"/>
              <a:cs typeface="Calibri" panose="020F0502020204030204" pitchFamily="34" charset="0"/>
            </a:endParaRPr>
          </a:p>
        </p:txBody>
      </p:sp>
      <p:pic>
        <p:nvPicPr>
          <p:cNvPr id="1028" name="Picture 4" descr="Phần 2: Đánh giá giữa học kì 1 Tiếng Việt lớp 4 Kết nối tri thức">
            <a:extLst>
              <a:ext uri="{FF2B5EF4-FFF2-40B4-BE49-F238E27FC236}">
                <a16:creationId xmlns:a16="http://schemas.microsoft.com/office/drawing/2014/main" id="{089680BE-66D8-68AA-F6AB-5FB95BECC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376" y="4305093"/>
            <a:ext cx="5400675" cy="21240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4E6A5FE-3313-0837-8650-205312C9E19D}"/>
              </a:ext>
            </a:extLst>
          </p:cNvPr>
          <p:cNvSpPr txBox="1"/>
          <p:nvPr/>
        </p:nvSpPr>
        <p:spPr>
          <a:xfrm>
            <a:off x="974034" y="1063487"/>
            <a:ext cx="10108096" cy="5632311"/>
          </a:xfrm>
          <a:prstGeom prst="rect">
            <a:avLst/>
          </a:prstGeom>
          <a:noFill/>
        </p:spPr>
        <p:txBody>
          <a:bodyPr wrap="square" rtlCol="0">
            <a:spAutoFit/>
          </a:bodyP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tung tăng đi học trong làn nước biển xanh biếc, cái lọ mực kè kè một bên.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Bé mực đi đâu đấy? – Cô trai he hé cái vỏ sần sùi ra hỏi.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Thưa cô, cháu đi học ạ!</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lễ phép trả lời rồi vội vã bơi đi, nó hơi sợ khi nhìn thấy vỏ ngoài của cô trai. Cá mực bơi nhanh đến một bông hoa nhiều màu sắc bên kia lối đi. Bông hoa có nhiều cánh hồng hồng, tím tím, mềm mại như gọi chào. Cá mực đến gần hơn, những cánh hoa mừng rỡ múa mãi lên. Chợt tiếng cô trai gọi giật lại: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Bé mực, không được đến gần nó, nguy hiểm đấy!</a:t>
            </a:r>
          </a:p>
          <a:p>
            <a:pPr algn="just"/>
            <a:r>
              <a:rPr lang="vi-VN" b="0" i="0" dirty="0">
                <a:solidFill>
                  <a:srgbClr val="000000"/>
                </a:solidFill>
                <a:effectLst/>
                <a:latin typeface="Calibri" panose="020F0502020204030204" pitchFamily="34" charset="0"/>
                <a:cs typeface="Calibri" panose="020F0502020204030204" pitchFamily="34" charset="0"/>
              </a:rPr>
              <a:t>Cá mực ngập ngừng, không biết nên tin ai. Vừa lúc đó, một chú cá cơm bé tí bơi đến đùa nghịch với những cánh hoa mềm mại đang toả ra quây lấy chú. Cô trai lớn tiếng gọi cá cơm, nhưng không kịp, những ngón tay hoa đã khép lại. Cá mực định ném lọ mực vào bông hoa để mực loang ra, cá cơm có thể chạy trốn. </a:t>
            </a:r>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Nhưng cá cơm đã bị những cánh hoa thít chặt lấy và kéo tuột vào lòng bông hoa. Thế là mất hút chú cá cơm.</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sợ hãi, chạy lại gần cô trai. Lúc này cô trai mở to miệng nhìn cảnh tượng vừa xảy ra. Cá mực kinh ngạc thấy trong lòng cô trai có một viên ngọc sáng đẹp lạ thường.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Cô trai căn dặn: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Bông hoa đẹp để thế kia nhưng rất dữ. Đó là hải quỳ. Cháu phải tránh xa. Bé mực cảm động. Nó định nói với cô trai: “Còn cô, bên trong tấm áo xấu xí của cô là một tấm lòng bằng ngọc..</a:t>
            </a:r>
          </a:p>
          <a:p>
            <a:pPr algn="just"/>
            <a:r>
              <a:rPr lang="vi-VN" b="0" i="0" dirty="0">
                <a:solidFill>
                  <a:srgbClr val="000000"/>
                </a:solidFill>
                <a:effectLst/>
                <a:latin typeface="Calibri" panose="020F0502020204030204" pitchFamily="34" charset="0"/>
                <a:cs typeface="Calibri" panose="020F0502020204030204" pitchFamily="34" charset="0"/>
              </a:rPr>
              <a:t>H</a:t>
            </a:r>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oá ra, cái đẹp bên ngoài chưa hẳn là cái tốt, cái xấu bên ngoài chưa hẳn là cái xấu.</a:t>
            </a:r>
          </a:p>
          <a:p>
            <a:pPr algn="r"/>
            <a:r>
              <a:rPr lang="vi-VN" b="0" i="0" dirty="0">
                <a:solidFill>
                  <a:srgbClr val="000000"/>
                </a:solidFill>
                <a:effectLst/>
                <a:latin typeface="Calibri" panose="020F0502020204030204" pitchFamily="34" charset="0"/>
                <a:cs typeface="Calibri" panose="020F0502020204030204" pitchFamily="34" charset="0"/>
              </a:rPr>
              <a:t>(Theo Vân Long)</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5858401"/>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Calibri" panose="020F0502020204030204" pitchFamily="34" charset="0"/>
                <a:cs typeface="Calibri" panose="020F0502020204030204" pitchFamily="34" charset="0"/>
              </a:rPr>
              <a:t>     </a:t>
            </a:r>
            <a:endParaRPr lang="en-US" sz="2800" dirty="0">
              <a:solidFill>
                <a:schemeClr val="tx1"/>
              </a:solidFill>
              <a:latin typeface="Calibri" panose="020F0502020204030204" pitchFamily="34"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Calibri" panose="020F0502020204030204" pitchFamily="34" charset="0"/>
                <a:cs typeface="Calibri" panose="020F0502020204030204" pitchFamily="34" charset="0"/>
              </a:rPr>
              <a:t>Câu</a:t>
            </a:r>
            <a:r>
              <a:rPr lang="en-US" sz="2800" dirty="0">
                <a:solidFill>
                  <a:schemeClr val="accent4">
                    <a:lumMod val="20000"/>
                    <a:lumOff val="80000"/>
                  </a:schemeClr>
                </a:solidFill>
                <a:latin typeface="Calibri" panose="020F0502020204030204" pitchFamily="34" charset="0"/>
                <a:cs typeface="Calibri" panose="020F0502020204030204" pitchFamily="34" charset="0"/>
              </a:rPr>
              <a:t> 1</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algn="just"/>
            <a:r>
              <a:rPr lang="vi-VN" sz="3200" b="1" dirty="0">
                <a:solidFill>
                  <a:prstClr val="black"/>
                </a:solidFill>
                <a:latin typeface="Calibri" panose="020F0502020204030204" pitchFamily="34" charset="0"/>
                <a:cs typeface="Calibri" panose="020F0502020204030204" pitchFamily="34" charset="0"/>
              </a:rPr>
              <a:t>Cá mực mang gì đi học? Tìm câu trả lời đúng.</a:t>
            </a:r>
            <a:endParaRPr lang="en-US" sz="2000" dirty="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0"/>
            <a:ext cx="10580914" cy="3076575"/>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004728"/>
            </a:xfrm>
            <a:prstGeom prst="rect">
              <a:avLst/>
            </a:prstGeom>
          </p:spPr>
          <p:txBody>
            <a:bodyPr wrap="square">
              <a:spAutoFit/>
            </a:bodyPr>
            <a:lstStyle/>
            <a:p>
              <a:pPr marL="742950" indent="-742950" algn="just">
                <a:buAutoNum type="alphaUcPeriod"/>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Nước biển xanh biếc.</a:t>
              </a:r>
              <a:endParaRPr lang="en-US" sz="36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742950" indent="-742950" algn="just">
                <a:buFontTx/>
                <a:buAutoNum type="alphaUcPeriod"/>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 Những bông hoa đẹp.</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 Một cái lọ mực.</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D. Nhiều đồ dùng học tập.</a:t>
              </a:r>
            </a:p>
          </p:txBody>
        </p:sp>
      </p:grpSp>
      <p:sp>
        <p:nvSpPr>
          <p:cNvPr id="26" name="Oval 25">
            <a:extLst>
              <a:ext uri="{FF2B5EF4-FFF2-40B4-BE49-F238E27FC236}">
                <a16:creationId xmlns:a16="http://schemas.microsoft.com/office/drawing/2014/main" id="{190E945A-B8A0-A6C4-CE90-C1D6DAC62641}"/>
              </a:ext>
            </a:extLst>
          </p:cNvPr>
          <p:cNvSpPr/>
          <p:nvPr/>
        </p:nvSpPr>
        <p:spPr>
          <a:xfrm>
            <a:off x="885825" y="307657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167433"/>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2</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Khi gặp cô trai, vì sao cá mực lễ phép trả lời rồi vội vã bơi đi? Tìm câu trả lời đúng.</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1"/>
            <a:ext cx="10580914" cy="3181188"/>
            <a:chOff x="1246910" y="4160186"/>
            <a:chExt cx="10580914" cy="1384653"/>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24586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sợ muộn giờ học.</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cá mực hơi sợ khi nhìn thấy vỏ ngoài của cô trai.</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đi ngắm bông hoa đẹp.</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đi gặp cá cơm.</a:t>
              </a:r>
            </a:p>
          </p:txBody>
        </p:sp>
      </p:grpSp>
      <p:sp>
        <p:nvSpPr>
          <p:cNvPr id="26" name="Oval 25">
            <a:extLst>
              <a:ext uri="{FF2B5EF4-FFF2-40B4-BE49-F238E27FC236}">
                <a16:creationId xmlns:a16="http://schemas.microsoft.com/office/drawing/2014/main"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16790461"/>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1113</Words>
  <Application>Microsoft Office PowerPoint</Application>
  <PresentationFormat>Widescreen</PresentationFormat>
  <Paragraphs>91</Paragraphs>
  <Slides>18</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DengXian</vt:lpstr>
      <vt:lpstr>DengXian Light</vt:lpstr>
      <vt:lpstr>Microsoft YaHei</vt:lpstr>
      <vt:lpstr>Arial</vt:lpstr>
      <vt:lpstr>Calibri</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2023-08-11T09:44:33Z</dcterms:created>
  <dcterms:modified xsi:type="dcterms:W3CDTF">2023-08-11T10:24:10Z</dcterms:modified>
</cp:coreProperties>
</file>