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718" r:id="rId4"/>
  </p:sldMasterIdLst>
  <p:notesMasterIdLst>
    <p:notesMasterId r:id="rId37"/>
  </p:notesMasterIdLst>
  <p:sldIdLst>
    <p:sldId id="3907" r:id="rId5"/>
    <p:sldId id="3906" r:id="rId6"/>
    <p:sldId id="3945" r:id="rId7"/>
    <p:sldId id="3946" r:id="rId8"/>
    <p:sldId id="3949" r:id="rId9"/>
    <p:sldId id="3908" r:id="rId10"/>
    <p:sldId id="3911" r:id="rId11"/>
    <p:sldId id="3920" r:id="rId12"/>
    <p:sldId id="3919" r:id="rId13"/>
    <p:sldId id="3950" r:id="rId14"/>
    <p:sldId id="3926" r:id="rId15"/>
    <p:sldId id="3924" r:id="rId16"/>
    <p:sldId id="3928" r:id="rId17"/>
    <p:sldId id="3951" r:id="rId18"/>
    <p:sldId id="3929" r:id="rId19"/>
    <p:sldId id="3930" r:id="rId20"/>
    <p:sldId id="3933" r:id="rId21"/>
    <p:sldId id="3934" r:id="rId22"/>
    <p:sldId id="312" r:id="rId23"/>
    <p:sldId id="313" r:id="rId24"/>
    <p:sldId id="314" r:id="rId25"/>
    <p:sldId id="315" r:id="rId26"/>
    <p:sldId id="261" r:id="rId27"/>
    <p:sldId id="257" r:id="rId28"/>
    <p:sldId id="262" r:id="rId29"/>
    <p:sldId id="263" r:id="rId30"/>
    <p:sldId id="264" r:id="rId31"/>
    <p:sldId id="3943" r:id="rId32"/>
    <p:sldId id="3952" r:id="rId33"/>
    <p:sldId id="3940" r:id="rId34"/>
    <p:sldId id="11692" r:id="rId35"/>
    <p:sldId id="394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389F-E772-4274-9FCF-76EA48B8A56C}"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E3CA5-2966-4910-8499-731B72ED149F}" type="slidenum">
              <a:rPr lang="en-US" smtClean="0"/>
              <a:t>‹#›</a:t>
            </a:fld>
            <a:endParaRPr lang="en-US"/>
          </a:p>
        </p:txBody>
      </p:sp>
    </p:spTree>
    <p:extLst>
      <p:ext uri="{BB962C8B-B14F-4D97-AF65-F5344CB8AC3E}">
        <p14:creationId xmlns:p14="http://schemas.microsoft.com/office/powerpoint/2010/main" val="101011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03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784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48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152554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680969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59117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38586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655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7934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56043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60710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8/10/2023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0710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Tree>
    <p:extLst>
      <p:ext uri="{BB962C8B-B14F-4D97-AF65-F5344CB8AC3E}">
        <p14:creationId xmlns:p14="http://schemas.microsoft.com/office/powerpoint/2010/main" val="1341335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7381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8/10/2023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984646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10303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646344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4552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44123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35485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253438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5" name="Google Shape;45;p7"/>
          <p:cNvGrpSpPr/>
          <p:nvPr/>
        </p:nvGrpSpPr>
        <p:grpSpPr>
          <a:xfrm>
            <a:off x="-1600" y="5896807"/>
            <a:ext cx="12192383" cy="961207"/>
            <a:chOff x="6554556" y="4623505"/>
            <a:chExt cx="7127825" cy="720905"/>
          </a:xfrm>
        </p:grpSpPr>
        <p:sp>
          <p:nvSpPr>
            <p:cNvPr id="46" name="Google Shape;46;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10232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0066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073235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856446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067525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3224192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8" name="Google Shape;68;p13">
            <a:hlinkClick r:id="" action="ppaction://noaction"/>
          </p:cNvPr>
          <p:cNvSpPr txBox="1">
            <a:spLocks noGrp="1"/>
          </p:cNvSpPr>
          <p:nvPr>
            <p:ph type="title" idx="2"/>
          </p:nvPr>
        </p:nvSpPr>
        <p:spPr>
          <a:xfrm>
            <a:off x="961200"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69" name="Google Shape;69;p13">
            <a:hlinkClick r:id="" action="ppaction://noaction"/>
          </p:cNvPr>
          <p:cNvSpPr txBox="1">
            <a:spLocks noGrp="1"/>
          </p:cNvSpPr>
          <p:nvPr>
            <p:ph type="title" idx="3"/>
          </p:nvPr>
        </p:nvSpPr>
        <p:spPr>
          <a:xfrm>
            <a:off x="3620233"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0" name="Google Shape;70;p13">
            <a:hlinkClick r:id="" action="ppaction://noaction"/>
          </p:cNvPr>
          <p:cNvSpPr txBox="1">
            <a:spLocks noGrp="1"/>
          </p:cNvSpPr>
          <p:nvPr>
            <p:ph type="title" idx="4"/>
          </p:nvPr>
        </p:nvSpPr>
        <p:spPr>
          <a:xfrm>
            <a:off x="6279267"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1" name="Google Shape;71;p13">
            <a:hlinkClick r:id="" action="ppaction://noaction"/>
          </p:cNvPr>
          <p:cNvSpPr txBox="1">
            <a:spLocks noGrp="1"/>
          </p:cNvSpPr>
          <p:nvPr>
            <p:ph type="title" idx="5"/>
          </p:nvPr>
        </p:nvSpPr>
        <p:spPr>
          <a:xfrm>
            <a:off x="8938301"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2" name="Google Shape;72;p13">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6858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3"/>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250733" y="813000"/>
            <a:ext cx="7809200" cy="767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5" name="Google Shape;75;p14">
            <a:hlinkClick r:id="" action="ppaction://noaction"/>
          </p:cNvPr>
          <p:cNvSpPr txBox="1">
            <a:spLocks noGrp="1"/>
          </p:cNvSpPr>
          <p:nvPr>
            <p:ph type="title" idx="2"/>
          </p:nvPr>
        </p:nvSpPr>
        <p:spPr>
          <a:xfrm>
            <a:off x="3380572" y="2002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4">
            <a:hlinkClick r:id="" action="ppaction://noaction"/>
          </p:cNvPr>
          <p:cNvSpPr txBox="1">
            <a:spLocks noGrp="1"/>
          </p:cNvSpPr>
          <p:nvPr>
            <p:ph type="title" idx="3"/>
          </p:nvPr>
        </p:nvSpPr>
        <p:spPr>
          <a:xfrm>
            <a:off x="3379472" y="2929400"/>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4">
            <a:hlinkClick r:id="" action="ppaction://noaction"/>
          </p:cNvPr>
          <p:cNvSpPr txBox="1">
            <a:spLocks noGrp="1"/>
          </p:cNvSpPr>
          <p:nvPr>
            <p:ph type="title" idx="4"/>
          </p:nvPr>
        </p:nvSpPr>
        <p:spPr>
          <a:xfrm>
            <a:off x="3380572" y="3876867"/>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4">
            <a:hlinkClick r:id="" action="ppaction://noaction"/>
          </p:cNvPr>
          <p:cNvSpPr txBox="1">
            <a:spLocks noGrp="1"/>
          </p:cNvSpPr>
          <p:nvPr>
            <p:ph type="title" idx="5"/>
          </p:nvPr>
        </p:nvSpPr>
        <p:spPr>
          <a:xfrm>
            <a:off x="3380572" y="4824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9" name="Google Shape;79;p14">
            <a:hlinkClick r:id="" action="ppaction://noaction"/>
          </p:cNvPr>
          <p:cNvSpPr txBox="1">
            <a:spLocks noGrp="1"/>
          </p:cNvSpPr>
          <p:nvPr>
            <p:ph type="subTitle" idx="1"/>
          </p:nvPr>
        </p:nvSpPr>
        <p:spPr>
          <a:xfrm>
            <a:off x="3344000" y="5542233"/>
            <a:ext cx="7942400" cy="7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61868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0"/>
        <p:cNvGrpSpPr/>
        <p:nvPr/>
      </p:nvGrpSpPr>
      <p:grpSpPr>
        <a:xfrm>
          <a:off x="0" y="0"/>
          <a:ext cx="0" cy="0"/>
          <a:chOff x="0" y="0"/>
          <a:chExt cx="0" cy="0"/>
        </a:xfrm>
      </p:grpSpPr>
      <p:sp>
        <p:nvSpPr>
          <p:cNvPr id="81" name="Google Shape;81;p15"/>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5"/>
          <p:cNvSpPr txBox="1">
            <a:spLocks noGrp="1"/>
          </p:cNvSpPr>
          <p:nvPr>
            <p:ph type="title"/>
          </p:nvPr>
        </p:nvSpPr>
        <p:spPr>
          <a:xfrm>
            <a:off x="1981000" y="813000"/>
            <a:ext cx="82300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3" name="Google Shape;83;p15"/>
          <p:cNvGrpSpPr/>
          <p:nvPr/>
        </p:nvGrpSpPr>
        <p:grpSpPr>
          <a:xfrm>
            <a:off x="-1600" y="5896807"/>
            <a:ext cx="12192383" cy="961207"/>
            <a:chOff x="6554556" y="4623505"/>
            <a:chExt cx="7127825" cy="720905"/>
          </a:xfrm>
        </p:grpSpPr>
        <p:sp>
          <p:nvSpPr>
            <p:cNvPr id="84" name="Google Shape;84;p1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3948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6"/>
        <p:cNvGrpSpPr/>
        <p:nvPr/>
      </p:nvGrpSpPr>
      <p:grpSpPr>
        <a:xfrm>
          <a:off x="0" y="0"/>
          <a:ext cx="0" cy="0"/>
          <a:chOff x="0" y="0"/>
          <a:chExt cx="0" cy="0"/>
        </a:xfrm>
      </p:grpSpPr>
      <p:sp>
        <p:nvSpPr>
          <p:cNvPr id="87" name="Google Shape;87;p16"/>
          <p:cNvSpPr/>
          <p:nvPr/>
        </p:nvSpPr>
        <p:spPr>
          <a:xfrm rot="-5400000">
            <a:off x="1939667" y="1930967"/>
            <a:ext cx="12213200" cy="6369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16"/>
          <p:cNvGrpSpPr/>
          <p:nvPr/>
        </p:nvGrpSpPr>
        <p:grpSpPr>
          <a:xfrm rot="-5400000">
            <a:off x="4986272" y="3649169"/>
            <a:ext cx="12213291" cy="2933304"/>
            <a:chOff x="6554546" y="4623503"/>
            <a:chExt cx="7127825" cy="824332"/>
          </a:xfrm>
        </p:grpSpPr>
        <p:sp>
          <p:nvSpPr>
            <p:cNvPr id="89" name="Google Shape;89;p1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16"/>
          <p:cNvSpPr txBox="1">
            <a:spLocks noGrp="1"/>
          </p:cNvSpPr>
          <p:nvPr>
            <p:ph type="subTitle" idx="1"/>
          </p:nvPr>
        </p:nvSpPr>
        <p:spPr>
          <a:xfrm>
            <a:off x="4724933" y="27458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2" name="Google Shape;92;p16"/>
          <p:cNvSpPr txBox="1">
            <a:spLocks noGrp="1"/>
          </p:cNvSpPr>
          <p:nvPr>
            <p:ph type="title"/>
          </p:nvPr>
        </p:nvSpPr>
        <p:spPr>
          <a:xfrm>
            <a:off x="4724933" y="17585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248276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0"/>
        <p:cNvGrpSpPr/>
        <p:nvPr/>
      </p:nvGrpSpPr>
      <p:grpSpPr>
        <a:xfrm>
          <a:off x="0" y="0"/>
          <a:ext cx="0" cy="0"/>
          <a:chOff x="0" y="0"/>
          <a:chExt cx="0" cy="0"/>
        </a:xfrm>
      </p:grpSpPr>
      <p:sp>
        <p:nvSpPr>
          <p:cNvPr id="111" name="Google Shape;111;p19"/>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19"/>
          <p:cNvGrpSpPr/>
          <p:nvPr/>
        </p:nvGrpSpPr>
        <p:grpSpPr>
          <a:xfrm>
            <a:off x="-1600" y="5896807"/>
            <a:ext cx="12192383" cy="961207"/>
            <a:chOff x="6554556" y="4623505"/>
            <a:chExt cx="7127825" cy="720905"/>
          </a:xfrm>
        </p:grpSpPr>
        <p:sp>
          <p:nvSpPr>
            <p:cNvPr id="113" name="Google Shape;11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9">
            <a:hlinkClick r:id="" action="ppaction://noaction"/>
          </p:cNvPr>
          <p:cNvSpPr txBox="1">
            <a:spLocks noGrp="1"/>
          </p:cNvSpPr>
          <p:nvPr>
            <p:ph type="title"/>
          </p:nvPr>
        </p:nvSpPr>
        <p:spPr>
          <a:xfrm>
            <a:off x="6616800" y="2856000"/>
            <a:ext cx="3280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19"/>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31837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9649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19" name="Google Shape;119;p20"/>
          <p:cNvSpPr txBox="1">
            <a:spLocks noGrp="1"/>
          </p:cNvSpPr>
          <p:nvPr>
            <p:ph type="subTitle" idx="1"/>
          </p:nvPr>
        </p:nvSpPr>
        <p:spPr>
          <a:xfrm>
            <a:off x="965104"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0" name="Google Shape;120;p20"/>
          <p:cNvSpPr txBox="1">
            <a:spLocks noGrp="1"/>
          </p:cNvSpPr>
          <p:nvPr>
            <p:ph type="title" idx="2"/>
          </p:nvPr>
        </p:nvSpPr>
        <p:spPr>
          <a:xfrm>
            <a:off x="36434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1" name="Google Shape;121;p20"/>
          <p:cNvSpPr txBox="1">
            <a:spLocks noGrp="1"/>
          </p:cNvSpPr>
          <p:nvPr>
            <p:ph type="subTitle" idx="3"/>
          </p:nvPr>
        </p:nvSpPr>
        <p:spPr>
          <a:xfrm>
            <a:off x="3643443"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2" name="Google Shape;122;p20"/>
          <p:cNvSpPr txBox="1">
            <a:spLocks noGrp="1"/>
          </p:cNvSpPr>
          <p:nvPr>
            <p:ph type="title" idx="4"/>
          </p:nvPr>
        </p:nvSpPr>
        <p:spPr>
          <a:xfrm>
            <a:off x="6321767"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3" name="Google Shape;123;p20"/>
          <p:cNvSpPr txBox="1">
            <a:spLocks noGrp="1"/>
          </p:cNvSpPr>
          <p:nvPr>
            <p:ph type="subTitle" idx="5"/>
          </p:nvPr>
        </p:nvSpPr>
        <p:spPr>
          <a:xfrm>
            <a:off x="6321769"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4" name="Google Shape;124;p20"/>
          <p:cNvSpPr txBox="1">
            <a:spLocks noGrp="1"/>
          </p:cNvSpPr>
          <p:nvPr>
            <p:ph type="title" idx="6"/>
          </p:nvPr>
        </p:nvSpPr>
        <p:spPr>
          <a:xfrm>
            <a:off x="9000100"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5" name="Google Shape;125;p20"/>
          <p:cNvSpPr txBox="1">
            <a:spLocks noGrp="1"/>
          </p:cNvSpPr>
          <p:nvPr>
            <p:ph type="subTitle" idx="7"/>
          </p:nvPr>
        </p:nvSpPr>
        <p:spPr>
          <a:xfrm>
            <a:off x="9000096"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6" name="Google Shape;126;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0"/>
          <p:cNvSpPr txBox="1">
            <a:spLocks noGrp="1"/>
          </p:cNvSpPr>
          <p:nvPr>
            <p:ph type="title" idx="8"/>
          </p:nvPr>
        </p:nvSpPr>
        <p:spPr>
          <a:xfrm>
            <a:off x="1742600" y="813000"/>
            <a:ext cx="8706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28" name="Google Shape;128;p20"/>
          <p:cNvGrpSpPr/>
          <p:nvPr/>
        </p:nvGrpSpPr>
        <p:grpSpPr>
          <a:xfrm>
            <a:off x="-1600" y="5896807"/>
            <a:ext cx="12192383" cy="961207"/>
            <a:chOff x="6554556" y="4623505"/>
            <a:chExt cx="7127825" cy="720905"/>
          </a:xfrm>
        </p:grpSpPr>
        <p:sp>
          <p:nvSpPr>
            <p:cNvPr id="129" name="Google Shape;129;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2903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sp>
        <p:nvSpPr>
          <p:cNvPr id="132" name="Google Shape;132;p21"/>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21"/>
          <p:cNvGrpSpPr/>
          <p:nvPr/>
        </p:nvGrpSpPr>
        <p:grpSpPr>
          <a:xfrm>
            <a:off x="-2044" y="5896843"/>
            <a:ext cx="12200936" cy="961207"/>
            <a:chOff x="6554556" y="4623505"/>
            <a:chExt cx="7127825" cy="720905"/>
          </a:xfrm>
        </p:grpSpPr>
        <p:sp>
          <p:nvSpPr>
            <p:cNvPr id="134" name="Google Shape;134;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7" name="Google Shape;137;p21"/>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14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2023/8/10</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1814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38"/>
        <p:cNvGrpSpPr/>
        <p:nvPr/>
      </p:nvGrpSpPr>
      <p:grpSpPr>
        <a:xfrm>
          <a:off x="0" y="0"/>
          <a:ext cx="0" cy="0"/>
          <a:chOff x="0" y="0"/>
          <a:chExt cx="0" cy="0"/>
        </a:xfrm>
      </p:grpSpPr>
      <p:sp>
        <p:nvSpPr>
          <p:cNvPr id="139" name="Google Shape;139;p22"/>
          <p:cNvSpPr/>
          <p:nvPr/>
        </p:nvSpPr>
        <p:spPr>
          <a:xfrm rot="5400000" flipH="1">
            <a:off x="-2116632" y="1930967"/>
            <a:ext cx="12213200" cy="636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 name="Google Shape;140;p22"/>
          <p:cNvGrpSpPr/>
          <p:nvPr/>
        </p:nvGrpSpPr>
        <p:grpSpPr>
          <a:xfrm rot="5400000" flipH="1">
            <a:off x="-5597252" y="4082729"/>
            <a:ext cx="12213291" cy="2065887"/>
            <a:chOff x="6554546" y="4623503"/>
            <a:chExt cx="7127825" cy="824332"/>
          </a:xfrm>
        </p:grpSpPr>
        <p:sp>
          <p:nvSpPr>
            <p:cNvPr id="141" name="Google Shape;141;p22"/>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2"/>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 name="Google Shape;143;p22"/>
          <p:cNvSpPr txBox="1">
            <a:spLocks noGrp="1"/>
          </p:cNvSpPr>
          <p:nvPr>
            <p:ph type="subTitle" idx="1"/>
          </p:nvPr>
        </p:nvSpPr>
        <p:spPr>
          <a:xfrm>
            <a:off x="1509600" y="14625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44" name="Google Shape;144;p22"/>
          <p:cNvSpPr txBox="1">
            <a:spLocks noGrp="1"/>
          </p:cNvSpPr>
          <p:nvPr>
            <p:ph type="title"/>
          </p:nvPr>
        </p:nvSpPr>
        <p:spPr>
          <a:xfrm>
            <a:off x="1509600" y="4752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72147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5"/>
        <p:cNvGrpSpPr/>
        <p:nvPr/>
      </p:nvGrpSpPr>
      <p:grpSpPr>
        <a:xfrm>
          <a:off x="0" y="0"/>
          <a:ext cx="0" cy="0"/>
          <a:chOff x="0" y="0"/>
          <a:chExt cx="0" cy="0"/>
        </a:xfrm>
      </p:grpSpPr>
      <p:sp>
        <p:nvSpPr>
          <p:cNvPr id="166" name="Google Shape;166;p26"/>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 name="Google Shape;167;p26"/>
          <p:cNvGrpSpPr/>
          <p:nvPr/>
        </p:nvGrpSpPr>
        <p:grpSpPr>
          <a:xfrm>
            <a:off x="-1600" y="5896807"/>
            <a:ext cx="12192383" cy="961207"/>
            <a:chOff x="6554556" y="4623505"/>
            <a:chExt cx="7127825" cy="720905"/>
          </a:xfrm>
        </p:grpSpPr>
        <p:sp>
          <p:nvSpPr>
            <p:cNvPr id="168" name="Google Shape;168;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26">
            <a:hlinkClick r:id="" action="ppaction://noaction"/>
          </p:cNvPr>
          <p:cNvSpPr txBox="1">
            <a:spLocks noGrp="1"/>
          </p:cNvSpPr>
          <p:nvPr>
            <p:ph type="title"/>
          </p:nvPr>
        </p:nvSpPr>
        <p:spPr>
          <a:xfrm>
            <a:off x="8282367"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6"/>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72" name="Google Shape;172;p26">
            <a:hlinkClick r:id="" action="ppaction://noaction"/>
          </p:cNvPr>
          <p:cNvSpPr txBox="1">
            <a:spLocks noGrp="1"/>
          </p:cNvSpPr>
          <p:nvPr>
            <p:ph type="title" idx="2"/>
          </p:nvPr>
        </p:nvSpPr>
        <p:spPr>
          <a:xfrm>
            <a:off x="1108500"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69295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27"/>
          <p:cNvSpPr txBox="1">
            <a:spLocks noGrp="1"/>
          </p:cNvSpPr>
          <p:nvPr>
            <p:ph type="title" hasCustomPrompt="1"/>
          </p:nvPr>
        </p:nvSpPr>
        <p:spPr>
          <a:xfrm>
            <a:off x="4222095" y="2281981"/>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5" name="Google Shape;175;p27"/>
          <p:cNvSpPr txBox="1">
            <a:spLocks noGrp="1"/>
          </p:cNvSpPr>
          <p:nvPr>
            <p:ph type="subTitle" idx="1"/>
          </p:nvPr>
        </p:nvSpPr>
        <p:spPr>
          <a:xfrm>
            <a:off x="6485027" y="2397500"/>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6" name="Google Shape;176;p27"/>
          <p:cNvSpPr txBox="1">
            <a:spLocks noGrp="1"/>
          </p:cNvSpPr>
          <p:nvPr>
            <p:ph type="title" idx="2" hasCustomPrompt="1"/>
          </p:nvPr>
        </p:nvSpPr>
        <p:spPr>
          <a:xfrm>
            <a:off x="4222095" y="3433164"/>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7" name="Google Shape;177;p27"/>
          <p:cNvSpPr txBox="1">
            <a:spLocks noGrp="1"/>
          </p:cNvSpPr>
          <p:nvPr>
            <p:ph type="subTitle" idx="3"/>
          </p:nvPr>
        </p:nvSpPr>
        <p:spPr>
          <a:xfrm>
            <a:off x="6485027" y="3548667"/>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8" name="Google Shape;178;p27"/>
          <p:cNvSpPr txBox="1">
            <a:spLocks noGrp="1"/>
          </p:cNvSpPr>
          <p:nvPr>
            <p:ph type="title" idx="4" hasCustomPrompt="1"/>
          </p:nvPr>
        </p:nvSpPr>
        <p:spPr>
          <a:xfrm>
            <a:off x="4222095" y="4584347"/>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9" name="Google Shape;179;p27"/>
          <p:cNvSpPr txBox="1">
            <a:spLocks noGrp="1"/>
          </p:cNvSpPr>
          <p:nvPr>
            <p:ph type="subTitle" idx="5"/>
          </p:nvPr>
        </p:nvSpPr>
        <p:spPr>
          <a:xfrm>
            <a:off x="6485027" y="4699867"/>
            <a:ext cx="25952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80" name="Google Shape;180;p27"/>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7"/>
          <p:cNvSpPr txBox="1">
            <a:spLocks noGrp="1"/>
          </p:cNvSpPr>
          <p:nvPr>
            <p:ph type="title" idx="6"/>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82" name="Google Shape;182;p27"/>
          <p:cNvGrpSpPr/>
          <p:nvPr/>
        </p:nvGrpSpPr>
        <p:grpSpPr>
          <a:xfrm>
            <a:off x="-1600" y="5896807"/>
            <a:ext cx="12192383" cy="961207"/>
            <a:chOff x="6554556" y="4623505"/>
            <a:chExt cx="7127825" cy="720905"/>
          </a:xfrm>
        </p:grpSpPr>
        <p:sp>
          <p:nvSpPr>
            <p:cNvPr id="183" name="Google Shape;183;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80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85"/>
        <p:cNvGrpSpPr/>
        <p:nvPr/>
      </p:nvGrpSpPr>
      <p:grpSpPr>
        <a:xfrm>
          <a:off x="0" y="0"/>
          <a:ext cx="0" cy="0"/>
          <a:chOff x="0" y="0"/>
          <a:chExt cx="0" cy="0"/>
        </a:xfrm>
      </p:grpSpPr>
      <p:sp>
        <p:nvSpPr>
          <p:cNvPr id="186" name="Google Shape;186;p28"/>
          <p:cNvSpPr/>
          <p:nvPr/>
        </p:nvSpPr>
        <p:spPr>
          <a:xfrm rot="5400000" flipH="1">
            <a:off x="4035" y="1497267"/>
            <a:ext cx="12213200" cy="6369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 name="Google Shape;187;p28"/>
          <p:cNvGrpSpPr/>
          <p:nvPr/>
        </p:nvGrpSpPr>
        <p:grpSpPr>
          <a:xfrm rot="5400000" flipH="1">
            <a:off x="-4508371" y="2661563"/>
            <a:ext cx="13521333" cy="1513608"/>
            <a:chOff x="6554537" y="4843884"/>
            <a:chExt cx="7891215" cy="603961"/>
          </a:xfrm>
        </p:grpSpPr>
        <p:sp>
          <p:nvSpPr>
            <p:cNvPr id="188" name="Google Shape;188;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28"/>
          <p:cNvSpPr txBox="1">
            <a:spLocks noGrp="1"/>
          </p:cNvSpPr>
          <p:nvPr>
            <p:ph type="subTitle" idx="1"/>
          </p:nvPr>
        </p:nvSpPr>
        <p:spPr>
          <a:xfrm>
            <a:off x="3659500" y="14841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91" name="Google Shape;191;p28"/>
          <p:cNvSpPr txBox="1">
            <a:spLocks noGrp="1"/>
          </p:cNvSpPr>
          <p:nvPr>
            <p:ph type="title"/>
          </p:nvPr>
        </p:nvSpPr>
        <p:spPr>
          <a:xfrm>
            <a:off x="3659500" y="4968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92" name="Google Shape;192;p28"/>
          <p:cNvGrpSpPr/>
          <p:nvPr/>
        </p:nvGrpSpPr>
        <p:grpSpPr>
          <a:xfrm rot="5400000" flipH="1">
            <a:off x="3026163" y="-515771"/>
            <a:ext cx="13521333" cy="1513608"/>
            <a:chOff x="6554537" y="4843884"/>
            <a:chExt cx="7891215" cy="603961"/>
          </a:xfrm>
        </p:grpSpPr>
        <p:sp>
          <p:nvSpPr>
            <p:cNvPr id="193" name="Google Shape;193;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2805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229"/>
        <p:cNvGrpSpPr/>
        <p:nvPr/>
      </p:nvGrpSpPr>
      <p:grpSpPr>
        <a:xfrm>
          <a:off x="0" y="0"/>
          <a:ext cx="0" cy="0"/>
          <a:chOff x="0" y="0"/>
          <a:chExt cx="0" cy="0"/>
        </a:xfrm>
      </p:grpSpPr>
      <p:sp>
        <p:nvSpPr>
          <p:cNvPr id="230" name="Google Shape;230;p34"/>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32" name="Google Shape;232;p34"/>
          <p:cNvSpPr txBox="1">
            <a:spLocks noGrp="1"/>
          </p:cNvSpPr>
          <p:nvPr>
            <p:ph type="title" idx="2"/>
          </p:nvPr>
        </p:nvSpPr>
        <p:spPr>
          <a:xfrm>
            <a:off x="3247600" y="2863384"/>
            <a:ext cx="57120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 name="Google Shape;233;p34"/>
          <p:cNvGrpSpPr/>
          <p:nvPr/>
        </p:nvGrpSpPr>
        <p:grpSpPr>
          <a:xfrm>
            <a:off x="-1600" y="5896807"/>
            <a:ext cx="12192383" cy="961207"/>
            <a:chOff x="6554556" y="4623505"/>
            <a:chExt cx="7127825" cy="720905"/>
          </a:xfrm>
        </p:grpSpPr>
        <p:sp>
          <p:nvSpPr>
            <p:cNvPr id="234" name="Google Shape;234;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7798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7">
  <p:cSld name="Section header 7">
    <p:spTree>
      <p:nvGrpSpPr>
        <p:cNvPr id="1" name="Shape 243"/>
        <p:cNvGrpSpPr/>
        <p:nvPr/>
      </p:nvGrpSpPr>
      <p:grpSpPr>
        <a:xfrm>
          <a:off x="0" y="0"/>
          <a:ext cx="0" cy="0"/>
          <a:chOff x="0" y="0"/>
          <a:chExt cx="0" cy="0"/>
        </a:xfrm>
      </p:grpSpPr>
      <p:sp>
        <p:nvSpPr>
          <p:cNvPr id="244" name="Google Shape;244;p36"/>
          <p:cNvSpPr/>
          <p:nvPr/>
        </p:nvSpPr>
        <p:spPr>
          <a:xfrm rot="-5400000">
            <a:off x="1939667" y="1930967"/>
            <a:ext cx="12213200" cy="63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36"/>
          <p:cNvGrpSpPr/>
          <p:nvPr/>
        </p:nvGrpSpPr>
        <p:grpSpPr>
          <a:xfrm rot="-5400000">
            <a:off x="5385432" y="2891891"/>
            <a:ext cx="12213291" cy="1885963"/>
            <a:chOff x="6554546" y="4623503"/>
            <a:chExt cx="7127825" cy="824332"/>
          </a:xfrm>
        </p:grpSpPr>
        <p:sp>
          <p:nvSpPr>
            <p:cNvPr id="246" name="Google Shape;246;p3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36"/>
          <p:cNvSpPr txBox="1">
            <a:spLocks noGrp="1"/>
          </p:cNvSpPr>
          <p:nvPr>
            <p:ph type="subTitle" idx="1"/>
          </p:nvPr>
        </p:nvSpPr>
        <p:spPr>
          <a:xfrm>
            <a:off x="5130633" y="20653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49" name="Google Shape;249;p36"/>
          <p:cNvSpPr txBox="1">
            <a:spLocks noGrp="1"/>
          </p:cNvSpPr>
          <p:nvPr>
            <p:ph type="title"/>
          </p:nvPr>
        </p:nvSpPr>
        <p:spPr>
          <a:xfrm>
            <a:off x="5130633" y="10780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7222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257"/>
        <p:cNvGrpSpPr/>
        <p:nvPr/>
      </p:nvGrpSpPr>
      <p:grpSpPr>
        <a:xfrm>
          <a:off x="0" y="0"/>
          <a:ext cx="0" cy="0"/>
          <a:chOff x="0" y="0"/>
          <a:chExt cx="0" cy="0"/>
        </a:xfrm>
      </p:grpSpPr>
      <p:sp>
        <p:nvSpPr>
          <p:cNvPr id="258" name="Google Shape;258;p38"/>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 name="Google Shape;259;p38"/>
          <p:cNvGrpSpPr/>
          <p:nvPr/>
        </p:nvGrpSpPr>
        <p:grpSpPr>
          <a:xfrm>
            <a:off x="-1600" y="5896807"/>
            <a:ext cx="12192383" cy="961207"/>
            <a:chOff x="6554556" y="4623505"/>
            <a:chExt cx="7127825" cy="720905"/>
          </a:xfrm>
        </p:grpSpPr>
        <p:sp>
          <p:nvSpPr>
            <p:cNvPr id="260" name="Google Shape;260;p3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38">
            <a:hlinkClick r:id="" action="ppaction://noaction"/>
          </p:cNvPr>
          <p:cNvSpPr txBox="1">
            <a:spLocks noGrp="1"/>
          </p:cNvSpPr>
          <p:nvPr>
            <p:ph type="title"/>
          </p:nvPr>
        </p:nvSpPr>
        <p:spPr>
          <a:xfrm>
            <a:off x="7112500" y="3002467"/>
            <a:ext cx="2776000" cy="151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AutoNum type="arabicPeriod"/>
              <a:defRPr sz="2933" b="1"/>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
        <p:nvSpPr>
          <p:cNvPr id="263" name="Google Shape;263;p38"/>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16060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93"/>
        <p:cNvGrpSpPr/>
        <p:nvPr/>
      </p:nvGrpSpPr>
      <p:grpSpPr>
        <a:xfrm>
          <a:off x="0" y="0"/>
          <a:ext cx="0" cy="0"/>
          <a:chOff x="0" y="0"/>
          <a:chExt cx="0" cy="0"/>
        </a:xfrm>
      </p:grpSpPr>
      <p:sp>
        <p:nvSpPr>
          <p:cNvPr id="294" name="Google Shape;294;p43"/>
          <p:cNvSpPr/>
          <p:nvPr/>
        </p:nvSpPr>
        <p:spPr>
          <a:xfrm>
            <a:off x="785233" y="2720933"/>
            <a:ext cx="5962800" cy="6079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 name="Google Shape;295;p43"/>
          <p:cNvGrpSpPr/>
          <p:nvPr/>
        </p:nvGrpSpPr>
        <p:grpSpPr>
          <a:xfrm>
            <a:off x="-2044" y="5896843"/>
            <a:ext cx="12200936" cy="961207"/>
            <a:chOff x="6554556" y="4623505"/>
            <a:chExt cx="7127825" cy="720905"/>
          </a:xfrm>
        </p:grpSpPr>
        <p:sp>
          <p:nvSpPr>
            <p:cNvPr id="296" name="Google Shape;296;p4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43"/>
          <p:cNvSpPr txBox="1">
            <a:spLocks noGrp="1"/>
          </p:cNvSpPr>
          <p:nvPr>
            <p:ph type="title"/>
          </p:nvPr>
        </p:nvSpPr>
        <p:spPr>
          <a:xfrm>
            <a:off x="6298567" y="1007133"/>
            <a:ext cx="51452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99" name="Google Shape;299;p43"/>
          <p:cNvSpPr txBox="1">
            <a:spLocks noGrp="1"/>
          </p:cNvSpPr>
          <p:nvPr>
            <p:ph type="subTitle" idx="1"/>
          </p:nvPr>
        </p:nvSpPr>
        <p:spPr>
          <a:xfrm>
            <a:off x="7134367" y="50303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300" name="Google Shape;300;p43"/>
          <p:cNvSpPr txBox="1">
            <a:spLocks noGrp="1"/>
          </p:cNvSpPr>
          <p:nvPr>
            <p:ph type="subTitle" idx="2"/>
          </p:nvPr>
        </p:nvSpPr>
        <p:spPr>
          <a:xfrm>
            <a:off x="6298567" y="1864400"/>
            <a:ext cx="5145200" cy="15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301" name="Google Shape;301;p43"/>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3"/>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3"/>
          <p:cNvSpPr txBox="1"/>
          <p:nvPr/>
        </p:nvSpPr>
        <p:spPr>
          <a:xfrm>
            <a:off x="6878767" y="4342217"/>
            <a:ext cx="3984800" cy="6420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None/>
            </a:pPr>
            <a:r>
              <a:rPr lang="en" sz="1600">
                <a:solidFill>
                  <a:schemeClr val="dk1"/>
                </a:solidFill>
                <a:latin typeface="Lato"/>
                <a:ea typeface="Lato"/>
                <a:cs typeface="Lato"/>
                <a:sym typeface="Lato"/>
              </a:rPr>
              <a:t>CREDITS: This presentation template was created by</a:t>
            </a:r>
            <a:r>
              <a:rPr lang="en" sz="1600" b="1">
                <a:solidFill>
                  <a:schemeClr val="dk1"/>
                </a:solidFill>
                <a:latin typeface="Lato"/>
                <a:ea typeface="Lato"/>
                <a:cs typeface="Lato"/>
                <a:sym typeface="Lato"/>
              </a:rPr>
              <a:t> </a:t>
            </a:r>
            <a:r>
              <a:rPr lang="en" sz="16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600" b="1">
                <a:solidFill>
                  <a:schemeClr val="dk1"/>
                </a:solidFill>
                <a:latin typeface="Lato"/>
                <a:ea typeface="Lato"/>
                <a:cs typeface="Lato"/>
                <a:sym typeface="Lato"/>
              </a:rPr>
              <a:t>,</a:t>
            </a:r>
            <a:r>
              <a:rPr lang="en" sz="1600">
                <a:solidFill>
                  <a:schemeClr val="dk1"/>
                </a:solidFill>
                <a:latin typeface="Lato"/>
                <a:ea typeface="Lato"/>
                <a:cs typeface="Lato"/>
                <a:sym typeface="Lato"/>
              </a:rPr>
              <a:t> including icons by </a:t>
            </a:r>
            <a:r>
              <a:rPr lang="en" sz="16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600" b="1">
                <a:solidFill>
                  <a:schemeClr val="dk1"/>
                </a:solidFill>
                <a:latin typeface="Lato"/>
                <a:ea typeface="Lato"/>
                <a:cs typeface="Lato"/>
                <a:sym typeface="Lato"/>
              </a:rPr>
              <a:t>, </a:t>
            </a:r>
            <a:r>
              <a:rPr lang="en" sz="1600">
                <a:solidFill>
                  <a:schemeClr val="dk1"/>
                </a:solidFill>
                <a:latin typeface="Lato"/>
                <a:ea typeface="Lato"/>
                <a:cs typeface="Lato"/>
                <a:sym typeface="Lato"/>
              </a:rPr>
              <a:t>infographics &amp; images by </a:t>
            </a:r>
            <a:r>
              <a:rPr lang="en" sz="16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r>
              <a:rPr lang="en" sz="1600" b="1">
                <a:solidFill>
                  <a:schemeClr val="dk1"/>
                </a:solidFill>
                <a:latin typeface="Lato"/>
                <a:ea typeface="Lato"/>
                <a:cs typeface="Lato"/>
                <a:sym typeface="Lato"/>
              </a:rPr>
              <a:t> </a:t>
            </a:r>
            <a:endParaRPr sz="1333">
              <a:solidFill>
                <a:schemeClr val="dk1"/>
              </a:solidFill>
              <a:latin typeface="Lato"/>
              <a:ea typeface="Lato"/>
              <a:cs typeface="Lato"/>
              <a:sym typeface="Lato"/>
            </a:endParaRPr>
          </a:p>
        </p:txBody>
      </p:sp>
    </p:spTree>
    <p:extLst>
      <p:ext uri="{BB962C8B-B14F-4D97-AF65-F5344CB8AC3E}">
        <p14:creationId xmlns:p14="http://schemas.microsoft.com/office/powerpoint/2010/main" val="3477297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90774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39617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2023/8/10</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60721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306"/>
        <p:cNvGrpSpPr/>
        <p:nvPr/>
      </p:nvGrpSpPr>
      <p:grpSpPr>
        <a:xfrm>
          <a:off x="0" y="0"/>
          <a:ext cx="0" cy="0"/>
          <a:chOff x="0" y="0"/>
          <a:chExt cx="0" cy="0"/>
        </a:xfrm>
      </p:grpSpPr>
    </p:spTree>
    <p:extLst>
      <p:ext uri="{BB962C8B-B14F-4D97-AF65-F5344CB8AC3E}">
        <p14:creationId xmlns:p14="http://schemas.microsoft.com/office/powerpoint/2010/main" val="3243105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07"/>
        <p:cNvGrpSpPr/>
        <p:nvPr/>
      </p:nvGrpSpPr>
      <p:grpSpPr>
        <a:xfrm>
          <a:off x="0" y="0"/>
          <a:ext cx="0" cy="0"/>
          <a:chOff x="0" y="0"/>
          <a:chExt cx="0" cy="0"/>
        </a:xfrm>
      </p:grpSpPr>
    </p:spTree>
    <p:extLst>
      <p:ext uri="{BB962C8B-B14F-4D97-AF65-F5344CB8AC3E}">
        <p14:creationId xmlns:p14="http://schemas.microsoft.com/office/powerpoint/2010/main" val="302181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308"/>
        <p:cNvGrpSpPr/>
        <p:nvPr/>
      </p:nvGrpSpPr>
      <p:grpSpPr>
        <a:xfrm>
          <a:off x="0" y="0"/>
          <a:ext cx="0" cy="0"/>
          <a:chOff x="0" y="0"/>
          <a:chExt cx="0" cy="0"/>
        </a:xfrm>
      </p:grpSpPr>
    </p:spTree>
    <p:extLst>
      <p:ext uri="{BB962C8B-B14F-4D97-AF65-F5344CB8AC3E}">
        <p14:creationId xmlns:p14="http://schemas.microsoft.com/office/powerpoint/2010/main" val="3975267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 name="Google Shape;60;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2" name="Google Shape;62;p11"/>
          <p:cNvGrpSpPr/>
          <p:nvPr/>
        </p:nvGrpSpPr>
        <p:grpSpPr>
          <a:xfrm>
            <a:off x="-1600" y="5896807"/>
            <a:ext cx="12192383" cy="961207"/>
            <a:chOff x="6554556" y="4623505"/>
            <a:chExt cx="7127825" cy="720905"/>
          </a:xfrm>
        </p:grpSpPr>
        <p:sp>
          <p:nvSpPr>
            <p:cNvPr id="63" name="Google Shape;63;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43552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6"/>
        <p:cNvGrpSpPr/>
        <p:nvPr/>
      </p:nvGrpSpPr>
      <p:grpSpPr>
        <a:xfrm>
          <a:off x="0" y="0"/>
          <a:ext cx="0" cy="0"/>
          <a:chOff x="0" y="0"/>
          <a:chExt cx="0" cy="0"/>
        </a:xfrm>
      </p:grpSpPr>
      <p:sp>
        <p:nvSpPr>
          <p:cNvPr id="237" name="Google Shape;237;p35"/>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8" name="Google Shape;238;p35"/>
          <p:cNvGrpSpPr/>
          <p:nvPr/>
        </p:nvGrpSpPr>
        <p:grpSpPr>
          <a:xfrm>
            <a:off x="-2044" y="5896843"/>
            <a:ext cx="12200936" cy="961207"/>
            <a:chOff x="6554556" y="4623505"/>
            <a:chExt cx="7127825" cy="720905"/>
          </a:xfrm>
        </p:grpSpPr>
        <p:sp>
          <p:nvSpPr>
            <p:cNvPr id="239" name="Google Shape;239;p3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35"/>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2" name="Google Shape;242;p35"/>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7883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FFF3-2B2F-4462-A3B8-D8049F6A6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35C07-0825-42FF-B0B8-322510D4C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46B06-4FB3-4676-9E47-21BAD6295BAF}"/>
              </a:ext>
            </a:extLst>
          </p:cNvPr>
          <p:cNvSpPr>
            <a:spLocks noGrp="1"/>
          </p:cNvSpPr>
          <p:nvPr>
            <p:ph type="dt" sz="half" idx="10"/>
          </p:nvPr>
        </p:nvSpPr>
        <p:spPr/>
        <p:txBody>
          <a:bodyPr/>
          <a:lstStyle/>
          <a:p>
            <a:fld id="{3D9B8DC1-9081-4B8A-AB81-DC13AA855068}" type="datetimeFigureOut">
              <a:rPr lang="en-US" smtClean="0"/>
              <a:t>8/10/2023</a:t>
            </a:fld>
            <a:endParaRPr lang="en-US"/>
          </a:p>
        </p:txBody>
      </p:sp>
      <p:sp>
        <p:nvSpPr>
          <p:cNvPr id="5" name="Footer Placeholder 4">
            <a:extLst>
              <a:ext uri="{FF2B5EF4-FFF2-40B4-BE49-F238E27FC236}">
                <a16:creationId xmlns:a16="http://schemas.microsoft.com/office/drawing/2014/main" id="{3C116EDE-201A-421A-817C-D6BBF0C71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BE160-A6BD-44F6-B10B-AA6CEFE2CC62}"/>
              </a:ext>
            </a:extLst>
          </p:cNvPr>
          <p:cNvSpPr>
            <a:spLocks noGrp="1"/>
          </p:cNvSpPr>
          <p:nvPr>
            <p:ph type="sldNum" sz="quarter" idx="12"/>
          </p:nvPr>
        </p:nvSpPr>
        <p:spPr/>
        <p:txBody>
          <a:bodyPr/>
          <a:lstStyle/>
          <a:p>
            <a:fld id="{782BEF64-560A-4F52-B147-254DF150A9E2}" type="slidenum">
              <a:rPr lang="en-US" smtClean="0"/>
              <a:t>‹#›</a:t>
            </a:fld>
            <a:endParaRPr lang="en-US"/>
          </a:p>
        </p:txBody>
      </p:sp>
    </p:spTree>
    <p:extLst>
      <p:ext uri="{BB962C8B-B14F-4D97-AF65-F5344CB8AC3E}">
        <p14:creationId xmlns:p14="http://schemas.microsoft.com/office/powerpoint/2010/main" val="29411505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9235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509134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569734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923939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2023/8/10</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91998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320843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628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503205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294543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793061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866258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27915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2474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1286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2023/8/10</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08219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2023/8/10</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68249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1.jp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4.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2B970E04-E9AC-4B5F-231A-55BB8BE31DF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46073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7D3394F4-B99F-5C0A-50D8-C556BE830A4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12205617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pic>
        <p:nvPicPr>
          <p:cNvPr id="2" name="Picture 1" descr="A pink background with white leaves and black text&#10;&#10;Description automatically generated">
            <a:extLst>
              <a:ext uri="{FF2B5EF4-FFF2-40B4-BE49-F238E27FC236}">
                <a16:creationId xmlns:a16="http://schemas.microsoft.com/office/drawing/2014/main" id="{08F8BFEE-E3C5-D32B-6EED-B3DBC1E53A98}"/>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226361291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2023/8/10</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1583155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5.png"/><Relationship Id="rId2" Type="http://schemas.openxmlformats.org/officeDocument/2006/relationships/image" Target="../media/image26.gif"/><Relationship Id="rId16" Type="http://schemas.openxmlformats.org/officeDocument/2006/relationships/image" Target="../media/image34.png"/><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microsoft.com/office/2007/relationships/hdphoto" Target="../media/hdphoto8.wdp"/><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0.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5.wdp"/><Relationship Id="rId3" Type="http://schemas.openxmlformats.org/officeDocument/2006/relationships/image" Target="../media/image27.png"/><Relationship Id="rId7" Type="http://schemas.microsoft.com/office/2007/relationships/hdphoto" Target="../media/hdphoto6.wdp"/><Relationship Id="rId12" Type="http://schemas.openxmlformats.org/officeDocument/2006/relationships/image" Target="../media/image29.png"/><Relationship Id="rId2" Type="http://schemas.openxmlformats.org/officeDocument/2006/relationships/image" Target="../media/image26.gif"/><Relationship Id="rId1" Type="http://schemas.openxmlformats.org/officeDocument/2006/relationships/slideLayout" Target="../slideLayouts/slideLayout55.xml"/><Relationship Id="rId6" Type="http://schemas.openxmlformats.org/officeDocument/2006/relationships/image" Target="../media/image30.png"/><Relationship Id="rId11" Type="http://schemas.microsoft.com/office/2007/relationships/hdphoto" Target="../media/hdphoto4.wdp"/><Relationship Id="rId5" Type="http://schemas.openxmlformats.org/officeDocument/2006/relationships/image" Target="../media/image35.png"/><Relationship Id="rId10" Type="http://schemas.openxmlformats.org/officeDocument/2006/relationships/image" Target="../media/image28.png"/><Relationship Id="rId4" Type="http://schemas.microsoft.com/office/2007/relationships/hdphoto" Target="../media/hdphoto3.wdp"/><Relationship Id="rId9" Type="http://schemas.microsoft.com/office/2007/relationships/hdphoto" Target="../media/hdphoto8.wdp"/><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5.png"/><Relationship Id="rId2" Type="http://schemas.openxmlformats.org/officeDocument/2006/relationships/image" Target="../media/image26.gif"/><Relationship Id="rId16" Type="http://schemas.openxmlformats.org/officeDocument/2006/relationships/image" Target="../media/image34.png"/><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microsoft.com/office/2007/relationships/hdphoto" Target="../media/hdphoto8.wdp"/><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0.png"/><Relationship Id="rId1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gif"/><Relationship Id="rId1" Type="http://schemas.openxmlformats.org/officeDocument/2006/relationships/slideLayout" Target="../slideLayouts/slideLayout55.xml"/><Relationship Id="rId6" Type="http://schemas.microsoft.com/office/2007/relationships/hdphoto" Target="../media/hdphoto4.wdp"/><Relationship Id="rId5" Type="http://schemas.openxmlformats.org/officeDocument/2006/relationships/image" Target="../media/image28.png"/><Relationship Id="rId10" Type="http://schemas.microsoft.com/office/2007/relationships/hdphoto" Target="../media/hdphoto7.wdp"/><Relationship Id="rId4" Type="http://schemas.microsoft.com/office/2007/relationships/hdphoto" Target="../media/hdphoto3.wdp"/><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2" Type="http://schemas.openxmlformats.org/officeDocument/2006/relationships/image" Target="../media/image26.gif"/><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32.png"/><Relationship Id="rId5" Type="http://schemas.openxmlformats.org/officeDocument/2006/relationships/image" Target="../media/image28.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1.png"/><Relationship Id="rId14" Type="http://schemas.microsoft.com/office/2007/relationships/hdphoto" Target="../media/hdphoto8.wdp"/></Relationships>
</file>

<file path=ppt/slides/_rels/slide2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image" Target="../media/image26.gif"/><Relationship Id="rId1" Type="http://schemas.openxmlformats.org/officeDocument/2006/relationships/slideLayout" Target="../slideLayouts/slideLayout55.xml"/><Relationship Id="rId6" Type="http://schemas.microsoft.com/office/2007/relationships/hdphoto" Target="../media/hdphoto8.wdp"/><Relationship Id="rId11" Type="http://schemas.openxmlformats.org/officeDocument/2006/relationships/image" Target="../media/image37.png"/><Relationship Id="rId5" Type="http://schemas.openxmlformats.org/officeDocument/2006/relationships/image" Target="../media/image34.pn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8.wdp"/><Relationship Id="rId2" Type="http://schemas.openxmlformats.org/officeDocument/2006/relationships/image" Target="../media/image26.gif"/><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34.png"/><Relationship Id="rId5" Type="http://schemas.openxmlformats.org/officeDocument/2006/relationships/image" Target="../media/image28.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gif"/><Relationship Id="rId1" Type="http://schemas.openxmlformats.org/officeDocument/2006/relationships/slideLayout" Target="../slideLayouts/slideLayout55.xml"/><Relationship Id="rId6" Type="http://schemas.microsoft.com/office/2007/relationships/hdphoto" Target="../media/hdphoto4.wdp"/><Relationship Id="rId5" Type="http://schemas.openxmlformats.org/officeDocument/2006/relationships/image" Target="../media/image28.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gif"/><Relationship Id="rId1" Type="http://schemas.openxmlformats.org/officeDocument/2006/relationships/slideLayout" Target="../slideLayouts/slideLayout26.xml"/><Relationship Id="rId6" Type="http://schemas.microsoft.com/office/2007/relationships/hdphoto" Target="../media/hdphoto4.wdp"/><Relationship Id="rId5" Type="http://schemas.openxmlformats.org/officeDocument/2006/relationships/image" Target="../media/image28.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0.pn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0.pn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5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www.facebook.com/huongthaoGAD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447" y="0"/>
            <a:ext cx="2200789" cy="20124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349" y="-786978"/>
            <a:ext cx="4989888" cy="2937584"/>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29462"/>
          <a:stretch/>
        </p:blipFill>
        <p:spPr>
          <a:xfrm>
            <a:off x="-58111" y="1880035"/>
            <a:ext cx="12191999" cy="553926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858" y="-70384"/>
            <a:ext cx="5664435" cy="68508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3122" y="3981450"/>
            <a:ext cx="3303852" cy="2798974"/>
          </a:xfrm>
          <a:prstGeom prst="rect">
            <a:avLst/>
          </a:prstGeom>
        </p:spPr>
      </p:pic>
      <p:pic>
        <p:nvPicPr>
          <p:cNvPr id="10" name="Picture 9">
            <a:extLst>
              <a:ext uri="{FF2B5EF4-FFF2-40B4-BE49-F238E27FC236}">
                <a16:creationId xmlns:a16="http://schemas.microsoft.com/office/drawing/2014/main" id="{127A0780-3F62-DC38-17EC-232BDC8FDB1D}"/>
              </a:ext>
            </a:extLst>
          </p:cNvPr>
          <p:cNvPicPr>
            <a:picLocks noChangeAspect="1"/>
          </p:cNvPicPr>
          <p:nvPr/>
        </p:nvPicPr>
        <p:blipFill>
          <a:blip r:embed="rId8"/>
          <a:stretch>
            <a:fillRect/>
          </a:stretch>
        </p:blipFill>
        <p:spPr>
          <a:xfrm>
            <a:off x="4590865" y="66675"/>
            <a:ext cx="4602118" cy="2470254"/>
          </a:xfrm>
          <a:prstGeom prst="rect">
            <a:avLst/>
          </a:prstGeom>
        </p:spPr>
      </p:pic>
      <p:pic>
        <p:nvPicPr>
          <p:cNvPr id="12" name="Picture 11">
            <a:extLst>
              <a:ext uri="{FF2B5EF4-FFF2-40B4-BE49-F238E27FC236}">
                <a16:creationId xmlns:a16="http://schemas.microsoft.com/office/drawing/2014/main" id="{A7683CC3-649F-5781-4C9F-00B2DA64F58A}"/>
              </a:ext>
            </a:extLst>
          </p:cNvPr>
          <p:cNvPicPr>
            <a:picLocks noChangeAspect="1"/>
          </p:cNvPicPr>
          <p:nvPr/>
        </p:nvPicPr>
        <p:blipFill>
          <a:blip r:embed="rId9"/>
          <a:stretch>
            <a:fillRect/>
          </a:stretch>
        </p:blipFill>
        <p:spPr>
          <a:xfrm>
            <a:off x="977938" y="1984156"/>
            <a:ext cx="10845724" cy="2127688"/>
          </a:xfrm>
          <a:prstGeom prst="rect">
            <a:avLst/>
          </a:prstGeom>
        </p:spPr>
      </p:pic>
      <p:pic>
        <p:nvPicPr>
          <p:cNvPr id="14" name="Picture 13">
            <a:extLst>
              <a:ext uri="{FF2B5EF4-FFF2-40B4-BE49-F238E27FC236}">
                <a16:creationId xmlns:a16="http://schemas.microsoft.com/office/drawing/2014/main" id="{1F7D9915-D080-0F70-3977-8E81B0E5FD9F}"/>
              </a:ext>
            </a:extLst>
          </p:cNvPr>
          <p:cNvPicPr>
            <a:picLocks noChangeAspect="1"/>
          </p:cNvPicPr>
          <p:nvPr/>
        </p:nvPicPr>
        <p:blipFill>
          <a:blip r:embed="rId10"/>
          <a:stretch>
            <a:fillRect/>
          </a:stretch>
        </p:blipFill>
        <p:spPr>
          <a:xfrm>
            <a:off x="4942609" y="3920838"/>
            <a:ext cx="2402032" cy="749873"/>
          </a:xfrm>
          <a:prstGeom prst="rect">
            <a:avLst/>
          </a:prstGeom>
        </p:spPr>
      </p:pic>
    </p:spTree>
    <p:extLst>
      <p:ext uri="{BB962C8B-B14F-4D97-AF65-F5344CB8AC3E}">
        <p14:creationId xmlns:p14="http://schemas.microsoft.com/office/powerpoint/2010/main" val="340320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6FF7F4-BB5C-A984-43DA-CE96D053403A}"/>
              </a:ext>
            </a:extLst>
          </p:cNvPr>
          <p:cNvGraphicFramePr>
            <a:graphicFrameLocks noGrp="1"/>
          </p:cNvGraphicFramePr>
          <p:nvPr>
            <p:extLst>
              <p:ext uri="{D42A27DB-BD31-4B8C-83A1-F6EECF244321}">
                <p14:modId xmlns:p14="http://schemas.microsoft.com/office/powerpoint/2010/main" val="615217666"/>
              </p:ext>
            </p:extLst>
          </p:nvPr>
        </p:nvGraphicFramePr>
        <p:xfrm>
          <a:off x="442705" y="988943"/>
          <a:ext cx="10882520" cy="3783082"/>
        </p:xfrm>
        <a:graphic>
          <a:graphicData uri="http://schemas.openxmlformats.org/drawingml/2006/table">
            <a:tbl>
              <a:tblPr firstRow="1" firstCol="1" bandRow="1">
                <a:tableStyleId>{5C22544A-7EE6-4342-B048-85BDC9FD1C3A}</a:tableStyleId>
              </a:tblPr>
              <a:tblGrid>
                <a:gridCol w="1934538">
                  <a:extLst>
                    <a:ext uri="{9D8B030D-6E8A-4147-A177-3AD203B41FA5}">
                      <a16:colId xmlns:a16="http://schemas.microsoft.com/office/drawing/2014/main" val="143287913"/>
                    </a:ext>
                  </a:extLst>
                </a:gridCol>
                <a:gridCol w="2802982">
                  <a:extLst>
                    <a:ext uri="{9D8B030D-6E8A-4147-A177-3AD203B41FA5}">
                      <a16:colId xmlns:a16="http://schemas.microsoft.com/office/drawing/2014/main" val="374679602"/>
                    </a:ext>
                  </a:extLst>
                </a:gridCol>
                <a:gridCol w="3018597">
                  <a:extLst>
                    <a:ext uri="{9D8B030D-6E8A-4147-A177-3AD203B41FA5}">
                      <a16:colId xmlns:a16="http://schemas.microsoft.com/office/drawing/2014/main" val="2331647636"/>
                    </a:ext>
                  </a:extLst>
                </a:gridCol>
                <a:gridCol w="3126403">
                  <a:extLst>
                    <a:ext uri="{9D8B030D-6E8A-4147-A177-3AD203B41FA5}">
                      <a16:colId xmlns:a16="http://schemas.microsoft.com/office/drawing/2014/main" val="3676016799"/>
                    </a:ext>
                  </a:extLst>
                </a:gridCol>
              </a:tblGrid>
              <a:tr h="1305831">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bìa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cứng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trong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4234792932"/>
                  </a:ext>
                </a:extLst>
              </a:tr>
              <a:tr h="2477251">
                <a:tc>
                  <a:txBody>
                    <a:bodyPr/>
                    <a:lstStyle/>
                    <a:p>
                      <a:pPr marL="0" marR="0" algn="ctr">
                        <a:lnSpc>
                          <a:spcPct val="115000"/>
                        </a:lnSpc>
                        <a:spcBef>
                          <a:spcPts val="0"/>
                        </a:spcBef>
                        <a:spcAft>
                          <a:spcPts val="0"/>
                        </a:spcAft>
                      </a:pPr>
                      <a:endParaRPr lang="en-US" sz="3200" dirty="0">
                        <a:solidFill>
                          <a:srgbClr val="002060"/>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Kết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quả</a:t>
                      </a:r>
                      <a:r>
                        <a:rPr lang="en-US" sz="3200" dirty="0">
                          <a:solidFill>
                            <a:srgbClr val="002060"/>
                          </a:solidFill>
                          <a:effectLst/>
                          <a:latin typeface="Calibri" panose="020F0502020204030204" pitchFamily="34" charset="0"/>
                          <a:cs typeface="Calibri" panose="020F0502020204030204" pitchFamily="34" charset="0"/>
                        </a:rPr>
                        <a:t> TN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04564"/>
                  </a:ext>
                </a:extLst>
              </a:tr>
            </a:tbl>
          </a:graphicData>
        </a:graphic>
      </p:graphicFrame>
      <p:sp>
        <p:nvSpPr>
          <p:cNvPr id="7" name="TextBox 6">
            <a:extLst>
              <a:ext uri="{FF2B5EF4-FFF2-40B4-BE49-F238E27FC236}">
                <a16:creationId xmlns:a16="http://schemas.microsoft.com/office/drawing/2014/main" id="{BA47DE8A-98E7-BF9F-34BC-2E16CED222C3}"/>
              </a:ext>
            </a:extLst>
          </p:cNvPr>
          <p:cNvSpPr txBox="1"/>
          <p:nvPr/>
        </p:nvSpPr>
        <p:spPr>
          <a:xfrm>
            <a:off x="2457450" y="2505075"/>
            <a:ext cx="2514600" cy="1938992"/>
          </a:xfrm>
          <a:prstGeom prst="rect">
            <a:avLst/>
          </a:prstGeom>
          <a:noFill/>
        </p:spPr>
        <p:txBody>
          <a:bodyPr wrap="square" rtlCol="0">
            <a:spAutoFit/>
          </a:bodyPr>
          <a:lstStyle/>
          <a:p>
            <a:pPr algn="ctr"/>
            <a:r>
              <a:rPr lang="en-US" sz="4000" b="0" i="0" dirty="0" err="1">
                <a:solidFill>
                  <a:srgbClr val="002060"/>
                </a:solidFill>
                <a:effectLst/>
                <a:latin typeface="Calibri" panose="020F0502020204030204" pitchFamily="34" charset="0"/>
                <a:cs typeface="Calibri" panose="020F0502020204030204" pitchFamily="34" charset="0"/>
              </a:rPr>
              <a:t>Không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cho</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ánh</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sáng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truyền</a:t>
            </a:r>
            <a:r>
              <a:rPr lang="en-US" sz="4000" b="0" i="0" dirty="0">
                <a:solidFill>
                  <a:srgbClr val="002060"/>
                </a:solidFill>
                <a:effectLst/>
                <a:latin typeface="Calibri" panose="020F0502020204030204" pitchFamily="34" charset="0"/>
                <a:cs typeface="Calibri" panose="020F0502020204030204" pitchFamily="34" charset="0"/>
              </a:rPr>
              <a:t> qua</a:t>
            </a:r>
            <a:endParaRPr lang="en-US" sz="40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EC5E4CF-B1EA-2472-E103-3D6C1C081A93}"/>
              </a:ext>
            </a:extLst>
          </p:cNvPr>
          <p:cNvSpPr txBox="1"/>
          <p:nvPr/>
        </p:nvSpPr>
        <p:spPr>
          <a:xfrm>
            <a:off x="5353050" y="2486025"/>
            <a:ext cx="2514600" cy="1938992"/>
          </a:xfrm>
          <a:prstGeom prst="rect">
            <a:avLst/>
          </a:prstGeom>
          <a:noFill/>
        </p:spPr>
        <p:txBody>
          <a:bodyPr wrap="square" rtlCol="0">
            <a:spAutoFit/>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cho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
        <p:nvSpPr>
          <p:cNvPr id="9" name="TextBox 8">
            <a:extLst>
              <a:ext uri="{FF2B5EF4-FFF2-40B4-BE49-F238E27FC236}">
                <a16:creationId xmlns:a16="http://schemas.microsoft.com/office/drawing/2014/main" id="{916C735D-5B4B-9D50-FF44-B1ACFAC5F38D}"/>
              </a:ext>
            </a:extLst>
          </p:cNvPr>
          <p:cNvSpPr txBox="1"/>
          <p:nvPr/>
        </p:nvSpPr>
        <p:spPr>
          <a:xfrm>
            <a:off x="8477250" y="2409825"/>
            <a:ext cx="2476500" cy="1938992"/>
          </a:xfrm>
          <a:prstGeom prst="rect">
            <a:avLst/>
          </a:prstGeom>
          <a:noFill/>
        </p:spPr>
        <p:txBody>
          <a:bodyPr wrap="square" rtlCol="0">
            <a:spAutoFit/>
          </a:bodyPr>
          <a:lstStyle/>
          <a:p>
            <a:pPr algn="ctr"/>
            <a:r>
              <a:rPr lang="en-US" sz="4000" dirty="0">
                <a:solidFill>
                  <a:srgbClr val="002060"/>
                </a:solidFill>
                <a:latin typeface="Calibri" panose="020F0502020204030204" pitchFamily="34" charset="0"/>
                <a:cs typeface="Calibri" panose="020F0502020204030204" pitchFamily="34" charset="0"/>
              </a:rPr>
              <a:t>Cho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268407" y="1877657"/>
            <a:ext cx="8704393" cy="2554545"/>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4BD583A6-295C-CD15-4736-F4A47A1FE8F5}"/>
              </a:ext>
            </a:extLst>
          </p:cNvPr>
          <p:cNvPicPr>
            <a:picLocks noChangeAspect="1"/>
          </p:cNvPicPr>
          <p:nvPr/>
        </p:nvPicPr>
        <p:blipFill>
          <a:blip r:embed="rId5"/>
          <a:stretch>
            <a:fillRect/>
          </a:stretch>
        </p:blipFill>
        <p:spPr>
          <a:xfrm>
            <a:off x="4624055" y="0"/>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387875" y="1455008"/>
            <a:ext cx="11428205" cy="2585323"/>
          </a:xfrm>
          <a:prstGeom prst="rect">
            <a:avLst/>
          </a:prstGeom>
          <a:noFill/>
        </p:spPr>
        <p:txBody>
          <a:bodyPr wrap="square" rtlCol="0">
            <a:spAutoFit/>
          </a:bodyPr>
          <a:lstStyle/>
          <a:p>
            <a:pPr lvl="0" algn="ctr" defTabSz="685800">
              <a:defRPr/>
            </a:pP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2</a:t>
            </a:r>
            <a:r>
              <a:rPr lang="en-US" sz="5400" b="1" kern="0" dirty="0">
                <a:solidFill>
                  <a:srgbClr val="00BC55"/>
                </a:solidFill>
                <a:latin typeface="Cambria" panose="02040503050406030204" pitchFamily="18" charset="0"/>
                <a:ea typeface="Cambria" panose="02040503050406030204" pitchFamily="18" charset="0"/>
                <a:cs typeface="Times New Roman" pitchFamily="18" charset="0"/>
              </a:rPr>
              <a:t>.</a:t>
            </a: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 Tìm hiểu nguyên nhân có bóng của vật và sự thay đổi kích thước của vật</a:t>
            </a:r>
            <a:endParaRPr kumimoji="0" lang="en-US" sz="54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Nêu</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kết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luận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về</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nguyên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nhân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bóng</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323439"/>
          </a:xfrm>
          <a:custGeom>
            <a:avLst/>
            <a:gdLst>
              <a:gd name="connsiteX0" fmla="*/ 0 w 9067801"/>
              <a:gd name="connsiteY0" fmla="*/ 0 h 1323439"/>
              <a:gd name="connsiteX1" fmla="*/ 9067801 w 9067801"/>
              <a:gd name="connsiteY1" fmla="*/ 0 h 1323439"/>
              <a:gd name="connsiteX2" fmla="*/ 9067801 w 9067801"/>
              <a:gd name="connsiteY2" fmla="*/ 1323439 h 1323439"/>
              <a:gd name="connsiteX3" fmla="*/ 0 w 9067801"/>
              <a:gd name="connsiteY3" fmla="*/ 1323439 h 1323439"/>
              <a:gd name="connsiteX4" fmla="*/ 0 w 906780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323439" fill="none" extrusionOk="0">
                <a:moveTo>
                  <a:pt x="0" y="0"/>
                </a:moveTo>
                <a:cubicBezTo>
                  <a:pt x="3092645" y="5222"/>
                  <a:pt x="6746454" y="24918"/>
                  <a:pt x="9067801" y="0"/>
                </a:cubicBezTo>
                <a:cubicBezTo>
                  <a:pt x="9005207" y="502581"/>
                  <a:pt x="9030843" y="742429"/>
                  <a:pt x="9067801" y="1323439"/>
                </a:cubicBezTo>
                <a:cubicBezTo>
                  <a:pt x="5411813" y="1158678"/>
                  <a:pt x="3000387" y="1441589"/>
                  <a:pt x="0" y="1323439"/>
                </a:cubicBezTo>
                <a:cubicBezTo>
                  <a:pt x="-52747" y="826522"/>
                  <a:pt x="-93581" y="659507"/>
                  <a:pt x="0" y="0"/>
                </a:cubicBezTo>
                <a:close/>
              </a:path>
              <a:path w="9067801" h="1323439" stroke="0" extrusionOk="0">
                <a:moveTo>
                  <a:pt x="0" y="0"/>
                </a:moveTo>
                <a:cubicBezTo>
                  <a:pt x="1459972" y="11849"/>
                  <a:pt x="7479221" y="-161459"/>
                  <a:pt x="9067801" y="0"/>
                </a:cubicBezTo>
                <a:cubicBezTo>
                  <a:pt x="9053141" y="501774"/>
                  <a:pt x="8987866" y="1007572"/>
                  <a:pt x="9067801" y="1323439"/>
                </a:cubicBezTo>
                <a:cubicBezTo>
                  <a:pt x="7483198" y="1177579"/>
                  <a:pt x="1382021"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Khi được chiếu sáng thì phía sau của vật cản ánh sáng có bóng của vật đó.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4400" b="1" kern="0">
                <a:solidFill>
                  <a:srgbClr val="FF0000"/>
                </a:solidFill>
                <a:latin typeface="Cambria" panose="02040503050406030204" pitchFamily="18" charset="0"/>
                <a:ea typeface="Cambria" panose="02040503050406030204" pitchFamily="18" charset="0"/>
                <a:cs typeface="Times New Roman" pitchFamily="18" charset="0"/>
              </a:rPr>
              <a:t>Kích thước của bóng phụ thuộc vào yếu tố nào và phụ thuộc như thế nào?</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938992"/>
          </a:xfrm>
          <a:custGeom>
            <a:avLst/>
            <a:gdLst>
              <a:gd name="connsiteX0" fmla="*/ 0 w 9067801"/>
              <a:gd name="connsiteY0" fmla="*/ 0 h 1938992"/>
              <a:gd name="connsiteX1" fmla="*/ 9067801 w 9067801"/>
              <a:gd name="connsiteY1" fmla="*/ 0 h 1938992"/>
              <a:gd name="connsiteX2" fmla="*/ 9067801 w 9067801"/>
              <a:gd name="connsiteY2" fmla="*/ 1938992 h 1938992"/>
              <a:gd name="connsiteX3" fmla="*/ 0 w 9067801"/>
              <a:gd name="connsiteY3" fmla="*/ 1938992 h 1938992"/>
              <a:gd name="connsiteX4" fmla="*/ 0 w 906780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938992" fill="none" extrusionOk="0">
                <a:moveTo>
                  <a:pt x="0" y="0"/>
                </a:moveTo>
                <a:cubicBezTo>
                  <a:pt x="3092645" y="5222"/>
                  <a:pt x="6746454" y="24918"/>
                  <a:pt x="9067801" y="0"/>
                </a:cubicBezTo>
                <a:cubicBezTo>
                  <a:pt x="8906556" y="738305"/>
                  <a:pt x="9024041" y="1407801"/>
                  <a:pt x="9067801" y="1938992"/>
                </a:cubicBezTo>
                <a:cubicBezTo>
                  <a:pt x="5411813" y="1774231"/>
                  <a:pt x="3000387" y="2057142"/>
                  <a:pt x="0" y="1938992"/>
                </a:cubicBezTo>
                <a:cubicBezTo>
                  <a:pt x="-55725" y="1490404"/>
                  <a:pt x="17072" y="314236"/>
                  <a:pt x="0" y="0"/>
                </a:cubicBezTo>
                <a:close/>
              </a:path>
              <a:path w="9067801" h="1938992" stroke="0" extrusionOk="0">
                <a:moveTo>
                  <a:pt x="0" y="0"/>
                </a:moveTo>
                <a:cubicBezTo>
                  <a:pt x="1459972" y="11849"/>
                  <a:pt x="7479221" y="-161459"/>
                  <a:pt x="9067801" y="0"/>
                </a:cubicBezTo>
                <a:cubicBezTo>
                  <a:pt x="9070931" y="920782"/>
                  <a:pt x="8966625" y="1107979"/>
                  <a:pt x="9067801" y="1938992"/>
                </a:cubicBezTo>
                <a:cubicBezTo>
                  <a:pt x="7483198" y="1793132"/>
                  <a:pt x="1382021"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Ngôi sao nhựa đen không cho ánh sáng truyền qua nên trên tấm nhựa trắng có bóng của ngôi sao nhựa đen.</a:t>
            </a: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F23905-7C5F-4581-9C1E-959A657A2D2D}"/>
              </a:ext>
            </a:extLst>
          </p:cNvPr>
          <p:cNvSpPr/>
          <p:nvPr/>
        </p:nvSpPr>
        <p:spPr>
          <a:xfrm>
            <a:off x="809418" y="888874"/>
            <a:ext cx="10868132" cy="3785652"/>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4000" b="1" kern="0" dirty="0">
                <a:solidFill>
                  <a:srgbClr val="002060"/>
                </a:solidFill>
                <a:latin typeface="Cambria" panose="02040503050406030204" pitchFamily="18" charset="0"/>
                <a:ea typeface="Cambria" panose="02040503050406030204" pitchFamily="18" charset="0"/>
                <a:cs typeface="Times New Roman" pitchFamily="18" charset="0"/>
              </a:rPr>
              <a:t>Dự đoán sự thay đổi kích thước bóng của ngôi sao khi:</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lại gần ngôi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xa ngoi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lại gần tấm nhựa trắng.</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ra xa tấm nhựa trắng</a:t>
            </a:r>
          </a:p>
        </p:txBody>
      </p:sp>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1659858" cy="2722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CF93C4F-7040-1E97-5279-F2CEB2BD41C1}"/>
              </a:ext>
            </a:extLst>
          </p:cNvPr>
          <p:cNvSpPr/>
          <p:nvPr/>
        </p:nvSpPr>
        <p:spPr>
          <a:xfrm>
            <a:off x="2339290" y="61414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id="{89ADD779-8D2D-2255-2731-FE820D5089A9}"/>
              </a:ext>
            </a:extLst>
          </p:cNvPr>
          <p:cNvSpPr txBox="1"/>
          <p:nvPr/>
        </p:nvSpPr>
        <p:spPr>
          <a:xfrm>
            <a:off x="2241970" y="69051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967ECF61-4B88-29F9-01A6-50A0BC64DE18}"/>
              </a:ext>
            </a:extLst>
          </p:cNvPr>
          <p:cNvSpPr/>
          <p:nvPr/>
        </p:nvSpPr>
        <p:spPr>
          <a:xfrm>
            <a:off x="2386915" y="1938117"/>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2" name="Rectangle: Rounded Corners 4">
            <a:extLst>
              <a:ext uri="{FF2B5EF4-FFF2-40B4-BE49-F238E27FC236}">
                <a16:creationId xmlns:a16="http://schemas.microsoft.com/office/drawing/2014/main" id="{9675B512-35D7-41F9-8010-39B13EF0B97A}"/>
              </a:ext>
            </a:extLst>
          </p:cNvPr>
          <p:cNvSpPr txBox="1"/>
          <p:nvPr/>
        </p:nvSpPr>
        <p:spPr>
          <a:xfrm>
            <a:off x="2289595" y="2014490"/>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EDE3180D-CC15-06BA-6597-6D3293488AA9}"/>
              </a:ext>
            </a:extLst>
          </p:cNvPr>
          <p:cNvSpPr/>
          <p:nvPr/>
        </p:nvSpPr>
        <p:spPr>
          <a:xfrm>
            <a:off x="2415490" y="32620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4" name="Rectangle: Rounded Corners 4">
            <a:extLst>
              <a:ext uri="{FF2B5EF4-FFF2-40B4-BE49-F238E27FC236}">
                <a16:creationId xmlns:a16="http://schemas.microsoft.com/office/drawing/2014/main" id="{85674922-715F-ACC1-3640-233FEBA984DB}"/>
              </a:ext>
            </a:extLst>
          </p:cNvPr>
          <p:cNvSpPr txBox="1"/>
          <p:nvPr/>
        </p:nvSpPr>
        <p:spPr>
          <a:xfrm>
            <a:off x="2318170" y="33384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CA445AD0-F294-8647-6A01-E88D668D59D5}"/>
              </a:ext>
            </a:extLst>
          </p:cNvPr>
          <p:cNvSpPr/>
          <p:nvPr/>
        </p:nvSpPr>
        <p:spPr>
          <a:xfrm>
            <a:off x="2415490" y="45574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6" name="Rectangle: Rounded Corners 4">
            <a:extLst>
              <a:ext uri="{FF2B5EF4-FFF2-40B4-BE49-F238E27FC236}">
                <a16:creationId xmlns:a16="http://schemas.microsoft.com/office/drawing/2014/main" id="{2379F216-6829-D08E-6CD8-ED974A0EC5B5}"/>
              </a:ext>
            </a:extLst>
          </p:cNvPr>
          <p:cNvSpPr txBox="1"/>
          <p:nvPr/>
        </p:nvSpPr>
        <p:spPr>
          <a:xfrm>
            <a:off x="2318170" y="46338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2600" y="2260791"/>
            <a:ext cx="9390380" cy="2308324"/>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Khi được chiếu sáng thì phía sau vật cản sáng có bóng của vật đó. Bóng của một vật thay đổi kích thước khi vị trí của vật hoặc vị trí của vật phát sáng thay đổi.</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id="{2B8075FB-CC11-41C6-892F-DBCE6CA63AB1}"/>
              </a:ext>
            </a:extLst>
          </p:cNvPr>
          <p:cNvSpPr txBox="1"/>
          <p:nvPr/>
        </p:nvSpPr>
        <p:spPr>
          <a:xfrm>
            <a:off x="325286" y="1749783"/>
            <a:ext cx="11668432" cy="1877437"/>
          </a:xfrm>
          <a:prstGeom prst="rect">
            <a:avLst/>
          </a:prstGeom>
          <a:noFill/>
        </p:spPr>
        <p:txBody>
          <a:bodyPr wrap="square" rtlCol="0">
            <a:spAutoFit/>
          </a:bodyPr>
          <a:lstStyle/>
          <a:p>
            <a:pPr lvl="0" algn="ctr" defTabSz="685800">
              <a:defRPr/>
            </a:pPr>
            <a:r>
              <a:rPr lang="en-US" sz="5800" b="1" kern="0" dirty="0">
                <a:solidFill>
                  <a:srgbClr val="0070C0"/>
                </a:solidFill>
                <a:latin typeface="Cambria" panose="02040503050406030204" pitchFamily="18" charset="0"/>
                <a:ea typeface="Cambria" panose="02040503050406030204" pitchFamily="18" charset="0"/>
                <a:cs typeface="Times New Roman" pitchFamily="18" charset="0"/>
              </a:rPr>
              <a:t>3. </a:t>
            </a:r>
            <a:r>
              <a:rPr lang="vi-VN" sz="5800" b="1" kern="0" dirty="0">
                <a:solidFill>
                  <a:srgbClr val="0070C0"/>
                </a:solidFill>
                <a:latin typeface="Cambria" panose="02040503050406030204" pitchFamily="18" charset="0"/>
                <a:ea typeface="Cambria" panose="02040503050406030204" pitchFamily="18" charset="0"/>
                <a:cs typeface="Times New Roman" pitchFamily="18" charset="0"/>
              </a:rPr>
              <a:t>Trò chơi: “Ai trả lời đúng nhanh nhất”</a:t>
            </a:r>
            <a:endParaRPr kumimoji="0" lang="en-US" sz="5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8093207" y="250726"/>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79B3AF-17C1-4C34-860E-F81A391D29CE}"/>
              </a:ext>
            </a:extLst>
          </p:cNvPr>
          <p:cNvSpPr/>
          <p:nvPr/>
        </p:nvSpPr>
        <p:spPr>
          <a:xfrm>
            <a:off x="1654159" y="113929"/>
            <a:ext cx="8965484" cy="923331"/>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LÀM SẠCH DÒNG </a:t>
            </a:r>
            <a:r>
              <a:rPr lang="en-US"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SÔNG</a:t>
            </a:r>
          </a:p>
        </p:txBody>
      </p:sp>
    </p:spTree>
    <p:extLst>
      <p:ext uri="{BB962C8B-B14F-4D97-AF65-F5344CB8AC3E}">
        <p14:creationId xmlns:p14="http://schemas.microsoft.com/office/powerpoint/2010/main" val="5850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63" presetClass="path" presetSubtype="0" accel="50000" decel="50000" fill="hold" nodeType="withEffect">
                                  <p:stCondLst>
                                    <p:cond delay="0"/>
                                  </p:stCondLst>
                                  <p:childTnLst>
                                    <p:animMotion origin="layout" path="M -1.25E-6 0 L 0.65156 0 " pathEditMode="relative" rAng="0" ptsTypes="AA">
                                      <p:cBhvr>
                                        <p:cTn id="42" dur="3000" fill="hold"/>
                                        <p:tgtEl>
                                          <p:spTgt spid="8"/>
                                        </p:tgtEl>
                                        <p:attrNameLst>
                                          <p:attrName>ppt_x</p:attrName>
                                          <p:attrName>ppt_y</p:attrName>
                                        </p:attrNameLst>
                                      </p:cBhvr>
                                      <p:rCtr x="32578" y="0"/>
                                    </p:animMotion>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131C84C3-F3D3-54FE-3287-46CD709B8A04}"/>
              </a:ext>
            </a:extLst>
          </p:cNvPr>
          <p:cNvPicPr>
            <a:picLocks noChangeAspect="1"/>
          </p:cNvPicPr>
          <p:nvPr/>
        </p:nvPicPr>
        <p:blipFill>
          <a:blip r:embed="rId6"/>
          <a:stretch>
            <a:fillRect/>
          </a:stretch>
        </p:blipFill>
        <p:spPr>
          <a:xfrm>
            <a:off x="1469260" y="560983"/>
            <a:ext cx="5919729" cy="5297883"/>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361950" y="85726"/>
            <a:ext cx="11496675" cy="6419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pic>
        <p:nvPicPr>
          <p:cNvPr id="12" name="Picture 26" descr="Plastic Bag Background clipart - Bag, Illustration, Hat, transparent clip  art">
            <a:extLst>
              <a:ext uri="{FF2B5EF4-FFF2-40B4-BE49-F238E27FC236}">
                <a16:creationId xmlns:a16="http://schemas.microsoft.com/office/drawing/2014/main" id="{9A7C03D3-8724-4CD5-AA7A-402DD5309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6248" y="4713533"/>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9C6D77A-7DA9-4D69-9EF0-9008ABE08F3F}"/>
              </a:ext>
            </a:extLst>
          </p:cNvPr>
          <p:cNvSpPr txBox="1"/>
          <p:nvPr/>
        </p:nvSpPr>
        <p:spPr>
          <a:xfrm>
            <a:off x="984093" y="207104"/>
            <a:ext cx="10162563" cy="1384995"/>
          </a:xfrm>
          <a:prstGeom prst="rect">
            <a:avLst/>
          </a:prstGeom>
          <a:noFill/>
        </p:spPr>
        <p:txBody>
          <a:bodyPr wrap="square">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a:sym typeface="Arial"/>
              </a:rPr>
              <a:t>1. Quan sát hình 7. Chỉ ra một bộ phận của đồ vật ở mỗi hình cho ánh sáng truyền qua? Vì sao không sử dụng các bộ phận đó bằng vật cản ánh sáng?</a:t>
            </a:r>
            <a:endParaRPr lang="vi-VN" sz="2800"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 name="Picture 16" descr="1,076,305 BEST Rubbish IMAGES, STOCK PHOTOS &amp;amp; VECTORS | Adobe Stock">
            <a:extLst>
              <a:ext uri="{FF2B5EF4-FFF2-40B4-BE49-F238E27FC236}">
                <a16:creationId xmlns:a16="http://schemas.microsoft.com/office/drawing/2014/main" id="{F3806E1B-22F1-4F87-990C-9C1BC8D0F0F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9456726" y="5518817"/>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aper Recycling Symbol Recycling Bin PNG, Clipart, Brand, Can, Cartoon  Trash, Clip Art, Design Free PNG">
            <a:extLst>
              <a:ext uri="{FF2B5EF4-FFF2-40B4-BE49-F238E27FC236}">
                <a16:creationId xmlns:a16="http://schemas.microsoft.com/office/drawing/2014/main" id="{E7EDBA12-8D4E-4F47-98EA-D4B1EF25B0F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07480">
            <a:off x="11359352" y="493662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2446D8EE-43EB-417E-90DD-909A37BECA02}"/>
              </a:ext>
            </a:extLst>
          </p:cNvPr>
          <p:cNvGrpSpPr/>
          <p:nvPr/>
        </p:nvGrpSpPr>
        <p:grpSpPr>
          <a:xfrm rot="475935">
            <a:off x="-1874491" y="3290098"/>
            <a:ext cx="4520704" cy="3651598"/>
            <a:chOff x="-1947231" y="-266157"/>
            <a:chExt cx="8191500" cy="7247793"/>
          </a:xfrm>
        </p:grpSpPr>
        <p:pic>
          <p:nvPicPr>
            <p:cNvPr id="19" name="Picture 30" descr="Cargo Ship Png - Cartoon Ship Image Png, Transparent Png , Transparent Png  Image - PNGitem">
              <a:extLst>
                <a:ext uri="{FF2B5EF4-FFF2-40B4-BE49-F238E27FC236}">
                  <a16:creationId xmlns:a16="http://schemas.microsoft.com/office/drawing/2014/main" id="{E564CFA3-29E0-4DA9-B7E3-24CC64A4D75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FBBF63B-BC7A-453D-A995-C68F2CB49FA9}"/>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8" name="Picture 7">
            <a:extLst>
              <a:ext uri="{FF2B5EF4-FFF2-40B4-BE49-F238E27FC236}">
                <a16:creationId xmlns:a16="http://schemas.microsoft.com/office/drawing/2014/main" id="{1D78C822-197F-9837-A358-F3C4A9B6288E}"/>
              </a:ext>
            </a:extLst>
          </p:cNvPr>
          <p:cNvPicPr>
            <a:picLocks noChangeAspect="1"/>
          </p:cNvPicPr>
          <p:nvPr/>
        </p:nvPicPr>
        <p:blipFill>
          <a:blip r:embed="rId14"/>
          <a:stretch>
            <a:fillRect/>
          </a:stretch>
        </p:blipFill>
        <p:spPr>
          <a:xfrm>
            <a:off x="8124825" y="1357313"/>
            <a:ext cx="3572027" cy="3252788"/>
          </a:xfrm>
          <a:prstGeom prst="rect">
            <a:avLst/>
          </a:prstGeom>
        </p:spPr>
      </p:pic>
      <p:sp>
        <p:nvSpPr>
          <p:cNvPr id="9" name="TextBox 8">
            <a:extLst>
              <a:ext uri="{FF2B5EF4-FFF2-40B4-BE49-F238E27FC236}">
                <a16:creationId xmlns:a16="http://schemas.microsoft.com/office/drawing/2014/main" id="{0BDDCEFF-D05B-B975-10DF-8839491996D2}"/>
              </a:ext>
            </a:extLst>
          </p:cNvPr>
          <p:cNvSpPr txBox="1"/>
          <p:nvPr/>
        </p:nvSpPr>
        <p:spPr>
          <a:xfrm>
            <a:off x="2038349" y="1810422"/>
            <a:ext cx="5762626" cy="2554545"/>
          </a:xfrm>
          <a:custGeom>
            <a:avLst/>
            <a:gdLst>
              <a:gd name="connsiteX0" fmla="*/ 0 w 5762626"/>
              <a:gd name="connsiteY0" fmla="*/ 0 h 2554545"/>
              <a:gd name="connsiteX1" fmla="*/ 5762626 w 5762626"/>
              <a:gd name="connsiteY1" fmla="*/ 0 h 2554545"/>
              <a:gd name="connsiteX2" fmla="*/ 5762626 w 5762626"/>
              <a:gd name="connsiteY2" fmla="*/ 2554545 h 2554545"/>
              <a:gd name="connsiteX3" fmla="*/ 0 w 5762626"/>
              <a:gd name="connsiteY3" fmla="*/ 2554545 h 2554545"/>
              <a:gd name="connsiteX4" fmla="*/ 0 w 5762626"/>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626" h="2554545" fill="none" extrusionOk="0">
                <a:moveTo>
                  <a:pt x="0" y="0"/>
                </a:moveTo>
                <a:cubicBezTo>
                  <a:pt x="2075954" y="5222"/>
                  <a:pt x="4464509" y="24918"/>
                  <a:pt x="5762626" y="0"/>
                </a:cubicBezTo>
                <a:cubicBezTo>
                  <a:pt x="5601381" y="837733"/>
                  <a:pt x="5718866" y="1383476"/>
                  <a:pt x="5762626" y="2554545"/>
                </a:cubicBezTo>
                <a:cubicBezTo>
                  <a:pt x="4834280" y="2389784"/>
                  <a:pt x="2129316" y="2672695"/>
                  <a:pt x="0" y="2554545"/>
                </a:cubicBezTo>
                <a:cubicBezTo>
                  <a:pt x="-55725" y="1859262"/>
                  <a:pt x="17072" y="437056"/>
                  <a:pt x="0" y="0"/>
                </a:cubicBezTo>
                <a:close/>
              </a:path>
              <a:path w="5762626" h="2554545" stroke="0" extrusionOk="0">
                <a:moveTo>
                  <a:pt x="0" y="0"/>
                </a:moveTo>
                <a:cubicBezTo>
                  <a:pt x="828406" y="11849"/>
                  <a:pt x="4587668" y="-161459"/>
                  <a:pt x="5762626" y="0"/>
                </a:cubicBezTo>
                <a:cubicBezTo>
                  <a:pt x="5765756" y="1191849"/>
                  <a:pt x="5661450" y="1724527"/>
                  <a:pt x="5762626" y="2554545"/>
                </a:cubicBezTo>
                <a:cubicBezTo>
                  <a:pt x="3064840" y="2408685"/>
                  <a:pt x="1524460" y="2476221"/>
                  <a:pt x="0" y="2554545"/>
                </a:cubicBezTo>
                <a:cubicBezTo>
                  <a:pt x="74291" y="1310571"/>
                  <a:pt x="168006" y="119988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Bộ phận đồ vật ở hình 7 cho ánh sáng truyền qua là: bóng đèn, mặt đồng hồ, các tấm kính ở bốn mặt bên của bể cá</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tấm kính ở mặt trước của khung tranh.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0C80C89-5DFF-5AF2-BD22-B8F93C9D8E3A}"/>
              </a:ext>
            </a:extLst>
          </p:cNvPr>
          <p:cNvSpPr txBox="1"/>
          <p:nvPr/>
        </p:nvSpPr>
        <p:spPr>
          <a:xfrm>
            <a:off x="1838324" y="1734222"/>
            <a:ext cx="6029326" cy="2677656"/>
          </a:xfrm>
          <a:custGeom>
            <a:avLst/>
            <a:gdLst>
              <a:gd name="connsiteX0" fmla="*/ 0 w 6029326"/>
              <a:gd name="connsiteY0" fmla="*/ 0 h 2677656"/>
              <a:gd name="connsiteX1" fmla="*/ 6029326 w 6029326"/>
              <a:gd name="connsiteY1" fmla="*/ 0 h 2677656"/>
              <a:gd name="connsiteX2" fmla="*/ 6029326 w 6029326"/>
              <a:gd name="connsiteY2" fmla="*/ 2677656 h 2677656"/>
              <a:gd name="connsiteX3" fmla="*/ 0 w 6029326"/>
              <a:gd name="connsiteY3" fmla="*/ 2677656 h 2677656"/>
              <a:gd name="connsiteX4" fmla="*/ 0 w 6029326"/>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6" h="2677656" fill="none" extrusionOk="0">
                <a:moveTo>
                  <a:pt x="0" y="0"/>
                </a:moveTo>
                <a:cubicBezTo>
                  <a:pt x="1188269" y="5222"/>
                  <a:pt x="3961674" y="24918"/>
                  <a:pt x="6029326" y="0"/>
                </a:cubicBezTo>
                <a:cubicBezTo>
                  <a:pt x="5868081" y="443471"/>
                  <a:pt x="5985566" y="2294398"/>
                  <a:pt x="6029326" y="2677656"/>
                </a:cubicBezTo>
                <a:cubicBezTo>
                  <a:pt x="4818963" y="2512895"/>
                  <a:pt x="780519" y="2795806"/>
                  <a:pt x="0" y="2677656"/>
                </a:cubicBezTo>
                <a:cubicBezTo>
                  <a:pt x="-55725" y="2302615"/>
                  <a:pt x="17072" y="757238"/>
                  <a:pt x="0" y="0"/>
                </a:cubicBezTo>
                <a:close/>
              </a:path>
              <a:path w="6029326" h="2677656" stroke="0" extrusionOk="0">
                <a:moveTo>
                  <a:pt x="0" y="0"/>
                </a:moveTo>
                <a:cubicBezTo>
                  <a:pt x="645533" y="11849"/>
                  <a:pt x="4789684" y="-161459"/>
                  <a:pt x="6029326" y="0"/>
                </a:cubicBezTo>
                <a:cubicBezTo>
                  <a:pt x="6032456" y="477733"/>
                  <a:pt x="5928150" y="1625713"/>
                  <a:pt x="6029326" y="2677656"/>
                </a:cubicBezTo>
                <a:cubicBezTo>
                  <a:pt x="3712505" y="2531796"/>
                  <a:pt x="983377" y="2599332"/>
                  <a:pt x="0" y="2677656"/>
                </a:cubicBezTo>
                <a:cubicBezTo>
                  <a:pt x="74291" y="1655518"/>
                  <a:pt x="168006" y="129867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2800" b="1" dirty="0">
                <a:latin typeface="Cambria" panose="02040503050406030204" pitchFamily="18" charset="0"/>
                <a:ea typeface="Cambria" panose="02040503050406030204" pitchFamily="18" charset="0"/>
              </a:rPr>
              <a:t>Không dùng các bộ phận đó bằng vật cản sáng vì chúng ta sẽ không quan sát được ánh sáng từ đèn, số chỉ đồng hồ, cá cảnh hay bức tranh do không có ánh sáng chiếu đến vật làm phản xạ lại truyền đến mắt ta.</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56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1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2.91667E-6 -3.7037E-7 L -0.23594 0.2963 " pathEditMode="relative" rAng="0" ptsTypes="AA">
                                      <p:cBhvr>
                                        <p:cTn id="50" dur="2000" fill="hold"/>
                                        <p:tgtEl>
                                          <p:spTgt spid="1050"/>
                                        </p:tgtEl>
                                        <p:attrNameLst>
                                          <p:attrName>ppt_x</p:attrName>
                                          <p:attrName>ppt_y</p:attrName>
                                        </p:attrNameLst>
                                      </p:cBhvr>
                                      <p:rCtr x="-11797" y="14815"/>
                                    </p:animMotion>
                                  </p:childTnLst>
                                </p:cTn>
                              </p:par>
                            </p:childTnLst>
                          </p:cTn>
                        </p:par>
                        <p:par>
                          <p:cTn id="51" fill="hold">
                            <p:stCondLst>
                              <p:cond delay="2000"/>
                            </p:stCondLst>
                            <p:childTnLst>
                              <p:par>
                                <p:cTn id="52" presetID="10" presetClass="exit" presetSubtype="0" fill="hold" nodeType="afterEffect">
                                  <p:stCondLst>
                                    <p:cond delay="0"/>
                                  </p:stCondLst>
                                  <p:childTnLst>
                                    <p:animEffect transition="out" filter="fade">
                                      <p:cBhvr>
                                        <p:cTn id="53" dur="500"/>
                                        <p:tgtEl>
                                          <p:spTgt spid="1050"/>
                                        </p:tgtEl>
                                      </p:cBhvr>
                                    </p:animEffect>
                                    <p:set>
                                      <p:cBhvr>
                                        <p:cTn id="54" dur="1" fill="hold">
                                          <p:stCondLst>
                                            <p:cond delay="499"/>
                                          </p:stCondLst>
                                        </p:cTn>
                                        <p:tgtEl>
                                          <p:spTgt spid="10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875E-6 3.33333E-6 L -0.16159 0.13541 " pathEditMode="relative" rAng="0" ptsTypes="AA">
                                      <p:cBhvr>
                                        <p:cTn id="58" dur="2000" fill="hold"/>
                                        <p:tgtEl>
                                          <p:spTgt spid="1046"/>
                                        </p:tgtEl>
                                        <p:attrNameLst>
                                          <p:attrName>ppt_x</p:attrName>
                                          <p:attrName>ppt_y</p:attrName>
                                        </p:attrNameLst>
                                      </p:cBhvr>
                                      <p:rCtr x="-8086" y="6759"/>
                                    </p:animMotion>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1046"/>
                                        </p:tgtEl>
                                      </p:cBhvr>
                                    </p:animEffect>
                                    <p:set>
                                      <p:cBhvr>
                                        <p:cTn id="62" dur="1" fill="hold">
                                          <p:stCondLst>
                                            <p:cond delay="499"/>
                                          </p:stCondLst>
                                        </p:cTn>
                                        <p:tgtEl>
                                          <p:spTgt spid="10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08333E-7 -4.81481E-6 L -0.20013 -0.05023 " pathEditMode="relative" rAng="0" ptsTypes="AA">
                                      <p:cBhvr>
                                        <p:cTn id="66" dur="2000" fill="hold"/>
                                        <p:tgtEl>
                                          <p:spTgt spid="1040"/>
                                        </p:tgtEl>
                                        <p:attrNameLst>
                                          <p:attrName>ppt_x</p:attrName>
                                          <p:attrName>ppt_y</p:attrName>
                                        </p:attrNameLst>
                                      </p:cBhvr>
                                      <p:rCtr x="-10013" y="-2523"/>
                                    </p:animMotion>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1040"/>
                                        </p:tgtEl>
                                      </p:cBhvr>
                                    </p:animEffect>
                                    <p:set>
                                      <p:cBhvr>
                                        <p:cTn id="70" dur="1" fill="hold">
                                          <p:stCondLst>
                                            <p:cond delay="4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grpSp>
        <p:nvGrpSpPr>
          <p:cNvPr id="9" name="Group 8">
            <a:extLst>
              <a:ext uri="{FF2B5EF4-FFF2-40B4-BE49-F238E27FC236}">
                <a16:creationId xmlns:a16="http://schemas.microsoft.com/office/drawing/2014/main" id="{6A94B67D-8969-4B7B-BC78-0E28A1004665}"/>
              </a:ext>
            </a:extLst>
          </p:cNvPr>
          <p:cNvGrpSpPr/>
          <p:nvPr/>
        </p:nvGrpSpPr>
        <p:grpSpPr>
          <a:xfrm rot="475935">
            <a:off x="-1860602" y="3089771"/>
            <a:ext cx="4340431" cy="3840389"/>
            <a:chOff x="-1947231" y="-266157"/>
            <a:chExt cx="8191500" cy="7247793"/>
          </a:xfrm>
        </p:grpSpPr>
        <p:pic>
          <p:nvPicPr>
            <p:cNvPr id="10" name="Picture 30" descr="Cargo Ship Png - Cartoon Ship Image Png, Transparent Png , Transparent Png  Image - PNGitem">
              <a:extLst>
                <a:ext uri="{FF2B5EF4-FFF2-40B4-BE49-F238E27FC236}">
                  <a16:creationId xmlns:a16="http://schemas.microsoft.com/office/drawing/2014/main" id="{F34AE564-3CE9-4D54-8A8B-1D5C8C0C8FC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EB0123-78F0-44A9-A912-96C11789354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sp>
        <p:nvSpPr>
          <p:cNvPr id="13" name="TextBox 12">
            <a:extLst>
              <a:ext uri="{FF2B5EF4-FFF2-40B4-BE49-F238E27FC236}">
                <a16:creationId xmlns:a16="http://schemas.microsoft.com/office/drawing/2014/main" id="{19C6D77A-7DA9-4D69-9EF0-9008ABE08F3F}"/>
              </a:ext>
            </a:extLst>
          </p:cNvPr>
          <p:cNvSpPr txBox="1"/>
          <p:nvPr/>
        </p:nvSpPr>
        <p:spPr>
          <a:xfrm>
            <a:off x="876242" y="883730"/>
            <a:ext cx="10439516" cy="1200329"/>
          </a:xfrm>
          <a:prstGeom prst="rect">
            <a:avLst/>
          </a:prstGeom>
          <a:noFill/>
        </p:spPr>
        <p:txBody>
          <a:bodyPr wrap="square">
            <a:spAutoFit/>
          </a:bodyPr>
          <a:lstStyle/>
          <a:p>
            <a:pPr algn="just" defTabSz="1219170">
              <a:buClr>
                <a:srgbClr val="000000"/>
              </a:buClr>
            </a:pPr>
            <a:r>
              <a:rPr lang="vi-VN" sz="3600" b="1" kern="0" dirty="0">
                <a:solidFill>
                  <a:srgbClr val="FF0000"/>
                </a:solidFill>
                <a:latin typeface="Cambria" panose="02040503050406030204" pitchFamily="18" charset="0"/>
                <a:ea typeface="Cambria" panose="02040503050406030204" pitchFamily="18" charset="0"/>
                <a:cs typeface="Arial"/>
                <a:sym typeface="Arial"/>
              </a:rPr>
              <a:t>2. Lấy ví dụ về vật cản ánh sáng có ứng dụng trong đời sống hằng ngày mà em biết. </a:t>
            </a:r>
          </a:p>
        </p:txBody>
      </p:sp>
      <p:pic>
        <p:nvPicPr>
          <p:cNvPr id="18" name="Picture 20" descr="Trash and garbage icons set, cartoon style - Stock Illustration [28783798]  - PIXTA">
            <a:extLst>
              <a:ext uri="{FF2B5EF4-FFF2-40B4-BE49-F238E27FC236}">
                <a16:creationId xmlns:a16="http://schemas.microsoft.com/office/drawing/2014/main" id="{FF0633D8-58C4-4271-BD72-85313B69E00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110361" y="5205831"/>
            <a:ext cx="1772027" cy="1649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0D156C-9354-7E5B-95A9-4FBC5683F15B}"/>
              </a:ext>
            </a:extLst>
          </p:cNvPr>
          <p:cNvSpPr txBox="1"/>
          <p:nvPr/>
        </p:nvSpPr>
        <p:spPr>
          <a:xfrm>
            <a:off x="2619373" y="2858172"/>
            <a:ext cx="8058151" cy="1200329"/>
          </a:xfrm>
          <a:custGeom>
            <a:avLst/>
            <a:gdLst>
              <a:gd name="connsiteX0" fmla="*/ 0 w 8058151"/>
              <a:gd name="connsiteY0" fmla="*/ 0 h 1200329"/>
              <a:gd name="connsiteX1" fmla="*/ 8058151 w 8058151"/>
              <a:gd name="connsiteY1" fmla="*/ 0 h 1200329"/>
              <a:gd name="connsiteX2" fmla="*/ 8058151 w 8058151"/>
              <a:gd name="connsiteY2" fmla="*/ 1200329 h 1200329"/>
              <a:gd name="connsiteX3" fmla="*/ 0 w 8058151"/>
              <a:gd name="connsiteY3" fmla="*/ 1200329 h 1200329"/>
              <a:gd name="connsiteX4" fmla="*/ 0 w 80581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151" h="1200329" fill="none" extrusionOk="0">
                <a:moveTo>
                  <a:pt x="0" y="0"/>
                </a:moveTo>
                <a:cubicBezTo>
                  <a:pt x="3837419" y="5222"/>
                  <a:pt x="7079675" y="24918"/>
                  <a:pt x="8058151" y="0"/>
                </a:cubicBezTo>
                <a:cubicBezTo>
                  <a:pt x="8124885" y="180425"/>
                  <a:pt x="8111168" y="1037242"/>
                  <a:pt x="8058151" y="1200329"/>
                </a:cubicBezTo>
                <a:cubicBezTo>
                  <a:pt x="5364327" y="1035568"/>
                  <a:pt x="3554845" y="1318479"/>
                  <a:pt x="0" y="1200329"/>
                </a:cubicBezTo>
                <a:cubicBezTo>
                  <a:pt x="40680" y="790633"/>
                  <a:pt x="-39089" y="241570"/>
                  <a:pt x="0" y="0"/>
                </a:cubicBezTo>
                <a:close/>
              </a:path>
              <a:path w="8058151" h="1200329" stroke="0" extrusionOk="0">
                <a:moveTo>
                  <a:pt x="0" y="0"/>
                </a:moveTo>
                <a:cubicBezTo>
                  <a:pt x="1831434" y="11849"/>
                  <a:pt x="5404519" y="-161459"/>
                  <a:pt x="8058151" y="0"/>
                </a:cubicBezTo>
                <a:cubicBezTo>
                  <a:pt x="7983109" y="255061"/>
                  <a:pt x="8128673" y="845340"/>
                  <a:pt x="8058151" y="1200329"/>
                </a:cubicBezTo>
                <a:cubicBezTo>
                  <a:pt x="5423956" y="1054469"/>
                  <a:pt x="2683250"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nl-NL" sz="3600" b="1" dirty="0">
                <a:latin typeface="Cambria" panose="02040503050406030204" pitchFamily="18" charset="0"/>
                <a:ea typeface="Cambria" panose="02040503050406030204" pitchFamily="18" charset="0"/>
              </a:rPr>
              <a:t>Một số vật cản sáng: rèm che, tấm chắn nắng ở ô tô, bịt mắt,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21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0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044"/>
                                        </p:tgtEl>
                                        <p:attrNameLst>
                                          <p:attrName>r</p:attrName>
                                        </p:attrNameLst>
                                      </p:cBhvr>
                                    </p:animRot>
                                    <p:animRot by="-240000">
                                      <p:cBhvr>
                                        <p:cTn id="19" dur="200" fill="hold">
                                          <p:stCondLst>
                                            <p:cond delay="200"/>
                                          </p:stCondLst>
                                        </p:cTn>
                                        <p:tgtEl>
                                          <p:spTgt spid="1044"/>
                                        </p:tgtEl>
                                        <p:attrNameLst>
                                          <p:attrName>r</p:attrName>
                                        </p:attrNameLst>
                                      </p:cBhvr>
                                    </p:animRot>
                                    <p:animRot by="240000">
                                      <p:cBhvr>
                                        <p:cTn id="20" dur="200" fill="hold">
                                          <p:stCondLst>
                                            <p:cond delay="400"/>
                                          </p:stCondLst>
                                        </p:cTn>
                                        <p:tgtEl>
                                          <p:spTgt spid="1044"/>
                                        </p:tgtEl>
                                        <p:attrNameLst>
                                          <p:attrName>r</p:attrName>
                                        </p:attrNameLst>
                                      </p:cBhvr>
                                    </p:animRot>
                                    <p:animRot by="-240000">
                                      <p:cBhvr>
                                        <p:cTn id="21" dur="200" fill="hold">
                                          <p:stCondLst>
                                            <p:cond delay="600"/>
                                          </p:stCondLst>
                                        </p:cTn>
                                        <p:tgtEl>
                                          <p:spTgt spid="1044"/>
                                        </p:tgtEl>
                                        <p:attrNameLst>
                                          <p:attrName>r</p:attrName>
                                        </p:attrNameLst>
                                      </p:cBhvr>
                                    </p:animRot>
                                    <p:animRot by="120000">
                                      <p:cBhvr>
                                        <p:cTn id="22" dur="200" fill="hold">
                                          <p:stCondLst>
                                            <p:cond delay="800"/>
                                          </p:stCondLst>
                                        </p:cTn>
                                        <p:tgtEl>
                                          <p:spTgt spid="104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11022E-16 3.33333E-6 L -0.4332 0.28102 " pathEditMode="relative" rAng="0" ptsTypes="AA">
                                      <p:cBhvr>
                                        <p:cTn id="32" dur="2000" fill="hold"/>
                                        <p:tgtEl>
                                          <p:spTgt spid="1044"/>
                                        </p:tgtEl>
                                        <p:attrNameLst>
                                          <p:attrName>ppt_x</p:attrName>
                                          <p:attrName>ppt_y</p:attrName>
                                        </p:attrNameLst>
                                      </p:cBhvr>
                                      <p:rCtr x="-21667" y="14051"/>
                                    </p:animMotion>
                                  </p:childTnLst>
                                </p:cTn>
                              </p:par>
                            </p:childTnLst>
                          </p:cTn>
                        </p:par>
                        <p:par>
                          <p:cTn id="33" fill="hold">
                            <p:stCondLst>
                              <p:cond delay="2000"/>
                            </p:stCondLst>
                            <p:childTnLst>
                              <p:par>
                                <p:cTn id="34" presetID="10" presetClass="exit" presetSubtype="0" fill="hold" nodeType="afterEffect">
                                  <p:stCondLst>
                                    <p:cond delay="0"/>
                                  </p:stCondLst>
                                  <p:childTnLst>
                                    <p:animEffect transition="out" filter="fade">
                                      <p:cBhvr>
                                        <p:cTn id="35" dur="500"/>
                                        <p:tgtEl>
                                          <p:spTgt spid="1044"/>
                                        </p:tgtEl>
                                      </p:cBhvr>
                                    </p:animEffect>
                                    <p:set>
                                      <p:cBhvr>
                                        <p:cTn id="36" dur="1" fill="hold">
                                          <p:stCondLst>
                                            <p:cond delay="499"/>
                                          </p:stCondLst>
                                        </p:cTn>
                                        <p:tgtEl>
                                          <p:spTgt spid="1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57192" y="978980"/>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3. </a:t>
            </a:r>
            <a:r>
              <a:rPr lang="vi-VN" sz="3200" b="1" kern="0" dirty="0">
                <a:solidFill>
                  <a:srgbClr val="002060"/>
                </a:solidFill>
                <a:latin typeface="Cambria" panose="02040503050406030204" pitchFamily="18" charset="0"/>
                <a:ea typeface="Cambria" panose="02040503050406030204" pitchFamily="18" charset="0"/>
                <a:cs typeface="Arial"/>
                <a:sym typeface="Arial"/>
              </a:rPr>
              <a:t>Vì sao khi ánh sáng mặt trời chiếu sau lưng em (hình 8) thì em thấy bóng của mình đổ về phái trước mặt?</a:t>
            </a:r>
          </a:p>
        </p:txBody>
      </p:sp>
      <p:pic>
        <p:nvPicPr>
          <p:cNvPr id="16" name="Picture 22" descr="Paper Recycling Symbol Recycling Bin PNG, Clipart, Brand, Can, Cartoon  Trash, Clip Art, Design Free PNG">
            <a:extLst>
              <a:ext uri="{FF2B5EF4-FFF2-40B4-BE49-F238E27FC236}">
                <a16:creationId xmlns:a16="http://schemas.microsoft.com/office/drawing/2014/main" id="{D190B5A5-CF99-434A-A5A8-41D02851A6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1971471">
            <a:off x="10942027" y="494690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3" name="Picture 2">
            <a:extLst>
              <a:ext uri="{FF2B5EF4-FFF2-40B4-BE49-F238E27FC236}">
                <a16:creationId xmlns:a16="http://schemas.microsoft.com/office/drawing/2014/main" id="{4B26C4F1-19C2-C5FE-F64D-BBC5DAC0186B}"/>
              </a:ext>
            </a:extLst>
          </p:cNvPr>
          <p:cNvPicPr>
            <a:picLocks noChangeAspect="1"/>
          </p:cNvPicPr>
          <p:nvPr/>
        </p:nvPicPr>
        <p:blipFill>
          <a:blip r:embed="rId11"/>
          <a:stretch>
            <a:fillRect/>
          </a:stretch>
        </p:blipFill>
        <p:spPr>
          <a:xfrm>
            <a:off x="9167812" y="2276475"/>
            <a:ext cx="2124075" cy="2990850"/>
          </a:xfrm>
          <a:prstGeom prst="rect">
            <a:avLst/>
          </a:prstGeom>
        </p:spPr>
      </p:pic>
      <p:sp>
        <p:nvSpPr>
          <p:cNvPr id="8" name="TextBox 7">
            <a:extLst>
              <a:ext uri="{FF2B5EF4-FFF2-40B4-BE49-F238E27FC236}">
                <a16:creationId xmlns:a16="http://schemas.microsoft.com/office/drawing/2014/main" id="{BE73F2FE-1EDF-376D-1061-69CB7626245C}"/>
              </a:ext>
            </a:extLst>
          </p:cNvPr>
          <p:cNvSpPr txBox="1"/>
          <p:nvPr/>
        </p:nvSpPr>
        <p:spPr>
          <a:xfrm>
            <a:off x="3152774" y="2515272"/>
            <a:ext cx="5848352" cy="2862322"/>
          </a:xfrm>
          <a:custGeom>
            <a:avLst/>
            <a:gdLst>
              <a:gd name="connsiteX0" fmla="*/ 0 w 5848352"/>
              <a:gd name="connsiteY0" fmla="*/ 0 h 2862322"/>
              <a:gd name="connsiteX1" fmla="*/ 5848352 w 5848352"/>
              <a:gd name="connsiteY1" fmla="*/ 0 h 2862322"/>
              <a:gd name="connsiteX2" fmla="*/ 5848352 w 5848352"/>
              <a:gd name="connsiteY2" fmla="*/ 2862322 h 2862322"/>
              <a:gd name="connsiteX3" fmla="*/ 0 w 5848352"/>
              <a:gd name="connsiteY3" fmla="*/ 2862322 h 2862322"/>
              <a:gd name="connsiteX4" fmla="*/ 0 w 5848352"/>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352" h="2862322" fill="none" extrusionOk="0">
                <a:moveTo>
                  <a:pt x="0" y="0"/>
                </a:moveTo>
                <a:cubicBezTo>
                  <a:pt x="2716713" y="5222"/>
                  <a:pt x="3802004" y="24918"/>
                  <a:pt x="5848352" y="0"/>
                </a:cubicBezTo>
                <a:cubicBezTo>
                  <a:pt x="5687107" y="942177"/>
                  <a:pt x="5804592" y="1869700"/>
                  <a:pt x="5848352" y="2862322"/>
                </a:cubicBezTo>
                <a:cubicBezTo>
                  <a:pt x="3018325" y="2697561"/>
                  <a:pt x="728529" y="2980472"/>
                  <a:pt x="0" y="2862322"/>
                </a:cubicBezTo>
                <a:cubicBezTo>
                  <a:pt x="-55725" y="1471564"/>
                  <a:pt x="17072" y="1108071"/>
                  <a:pt x="0" y="0"/>
                </a:cubicBezTo>
                <a:close/>
              </a:path>
              <a:path w="5848352" h="2862322" stroke="0" extrusionOk="0">
                <a:moveTo>
                  <a:pt x="0" y="0"/>
                </a:moveTo>
                <a:cubicBezTo>
                  <a:pt x="1572266" y="11849"/>
                  <a:pt x="3376516" y="-161459"/>
                  <a:pt x="5848352" y="0"/>
                </a:cubicBezTo>
                <a:cubicBezTo>
                  <a:pt x="5851482" y="1124090"/>
                  <a:pt x="5747176" y="1755093"/>
                  <a:pt x="5848352" y="2862322"/>
                </a:cubicBezTo>
                <a:cubicBezTo>
                  <a:pt x="3938497" y="2716462"/>
                  <a:pt x="1144791" y="2783998"/>
                  <a:pt x="0" y="2862322"/>
                </a:cubicBezTo>
                <a:cubicBezTo>
                  <a:pt x="74291" y="2043234"/>
                  <a:pt x="168006" y="726102"/>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Khi ánh sáng mặt trời chiếu sau lưng em thì em thấy bóng của mình đổ về phía trước mặt vì em là vật cản ánh sáng mặt trời.</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77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11022E-16 -3.33333E-6 L -0.33763 0.12639 " pathEditMode="relative" rAng="0" ptsTypes="AA">
                                      <p:cBhvr>
                                        <p:cTn id="26" dur="2000" fill="hold"/>
                                        <p:tgtEl>
                                          <p:spTgt spid="25"/>
                                        </p:tgtEl>
                                        <p:attrNameLst>
                                          <p:attrName>ppt_x</p:attrName>
                                          <p:attrName>ppt_y</p:attrName>
                                        </p:attrNameLst>
                                      </p:cBhvr>
                                      <p:rCtr x="-16888" y="6319"/>
                                    </p:animMotion>
                                  </p:childTnLst>
                                </p:cTn>
                              </p:par>
                            </p:childTnLst>
                          </p:cTn>
                        </p:par>
                        <p:par>
                          <p:cTn id="27" fill="hold">
                            <p:stCondLst>
                              <p:cond delay="2000"/>
                            </p:stCondLst>
                            <p:childTnLst>
                              <p:par>
                                <p:cTn id="28" presetID="10" presetClass="exit" presetSubtype="0" fill="hold" nodeType="after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95292" y="950405"/>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4.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Vì</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có</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ngày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trời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đang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bỗng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tối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sầm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ít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phút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lại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thấy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endParaRPr lang="vi-VN"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2" name="Picture 16" descr="1,076,305 BEST Rubbish IMAGES, STOCK PHOTOS &amp;amp; VECTORS | Adobe Stock">
            <a:extLst>
              <a:ext uri="{FF2B5EF4-FFF2-40B4-BE49-F238E27FC236}">
                <a16:creationId xmlns:a16="http://schemas.microsoft.com/office/drawing/2014/main" id="{5364A8A6-02D0-4E05-9A2E-2BF8ABBA2C7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7E363-0041-9533-A433-0CA8C3397941}"/>
              </a:ext>
            </a:extLst>
          </p:cNvPr>
          <p:cNvSpPr txBox="1"/>
          <p:nvPr/>
        </p:nvSpPr>
        <p:spPr>
          <a:xfrm>
            <a:off x="3152773" y="2515272"/>
            <a:ext cx="7277101" cy="2308324"/>
          </a:xfrm>
          <a:custGeom>
            <a:avLst/>
            <a:gdLst>
              <a:gd name="connsiteX0" fmla="*/ 0 w 7277101"/>
              <a:gd name="connsiteY0" fmla="*/ 0 h 2308324"/>
              <a:gd name="connsiteX1" fmla="*/ 7277101 w 7277101"/>
              <a:gd name="connsiteY1" fmla="*/ 0 h 2308324"/>
              <a:gd name="connsiteX2" fmla="*/ 7277101 w 7277101"/>
              <a:gd name="connsiteY2" fmla="*/ 2308324 h 2308324"/>
              <a:gd name="connsiteX3" fmla="*/ 0 w 7277101"/>
              <a:gd name="connsiteY3" fmla="*/ 2308324 h 2308324"/>
              <a:gd name="connsiteX4" fmla="*/ 0 w 7277101"/>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1" h="2308324" fill="none" extrusionOk="0">
                <a:moveTo>
                  <a:pt x="0" y="0"/>
                </a:moveTo>
                <a:cubicBezTo>
                  <a:pt x="1237014" y="5222"/>
                  <a:pt x="4524920" y="24918"/>
                  <a:pt x="7277101" y="0"/>
                </a:cubicBezTo>
                <a:cubicBezTo>
                  <a:pt x="7115856" y="295473"/>
                  <a:pt x="7233341" y="1186317"/>
                  <a:pt x="7277101" y="2308324"/>
                </a:cubicBezTo>
                <a:cubicBezTo>
                  <a:pt x="4074775" y="2143563"/>
                  <a:pt x="2912958" y="2426474"/>
                  <a:pt x="0" y="2308324"/>
                </a:cubicBezTo>
                <a:cubicBezTo>
                  <a:pt x="-55725" y="1490219"/>
                  <a:pt x="17072" y="609588"/>
                  <a:pt x="0" y="0"/>
                </a:cubicBezTo>
                <a:close/>
              </a:path>
              <a:path w="7277101" h="2308324" stroke="0" extrusionOk="0">
                <a:moveTo>
                  <a:pt x="0" y="0"/>
                </a:moveTo>
                <a:cubicBezTo>
                  <a:pt x="1174197" y="11849"/>
                  <a:pt x="3687963" y="-161459"/>
                  <a:pt x="7277101" y="0"/>
                </a:cubicBezTo>
                <a:cubicBezTo>
                  <a:pt x="7280231" y="699270"/>
                  <a:pt x="7175925" y="2031698"/>
                  <a:pt x="7277101" y="2308324"/>
                </a:cubicBezTo>
                <a:cubicBezTo>
                  <a:pt x="5643092" y="2162464"/>
                  <a:pt x="3458694" y="2230000"/>
                  <a:pt x="0" y="2308324"/>
                </a:cubicBezTo>
                <a:cubicBezTo>
                  <a:pt x="74291" y="1581858"/>
                  <a:pt x="168006" y="1077334"/>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Có những ngày trời đang nắng bỗng tối sầm lại là do có đám mây cản ánh sáng mặt trời chiếu xuống mặt đất.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E5FAD6C-C1AF-4ED5-88BA-01AF7F7A13DC}"/>
              </a:ext>
            </a:extLst>
          </p:cNvPr>
          <p:cNvSpPr/>
          <p:nvPr/>
        </p:nvSpPr>
        <p:spPr>
          <a:xfrm>
            <a:off x="1329542" y="3714327"/>
            <a:ext cx="9532917" cy="1452820"/>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DÒNG </a:t>
            </a:r>
            <a:r>
              <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SÔNG </a:t>
            </a: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MÃI XANH</a:t>
            </a:r>
            <a:endPar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228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4.44444E-6 L -0.42123 0.0125 " pathEditMode="relative" rAng="0" ptsTypes="AA">
                                      <p:cBhvr>
                                        <p:cTn id="20" dur="2000" fill="hold"/>
                                        <p:tgtEl>
                                          <p:spTgt spid="20"/>
                                        </p:tgtEl>
                                        <p:attrNameLst>
                                          <p:attrName>ppt_x</p:attrName>
                                          <p:attrName>ppt_y</p:attrName>
                                        </p:attrNameLst>
                                      </p:cBhvr>
                                      <p:rCtr x="-21068" y="625"/>
                                    </p:animMotion>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0 L 1.04518 0 " pathEditMode="relative" rAng="0" ptsTypes="AA">
                                      <p:cBhvr>
                                        <p:cTn id="28" dur="3000" fill="hold"/>
                                        <p:tgtEl>
                                          <p:spTgt spid="8"/>
                                        </p:tgtEl>
                                        <p:attrNameLst>
                                          <p:attrName>ppt_x</p:attrName>
                                          <p:attrName>ppt_y</p:attrName>
                                        </p:attrNameLst>
                                      </p:cBhvr>
                                      <p:rCtr x="52253" y="0"/>
                                    </p:animMotion>
                                  </p:childTnLst>
                                </p:cTn>
                              </p:par>
                            </p:childTnLst>
                          </p:cTn>
                        </p:par>
                        <p:par>
                          <p:cTn id="29" fill="hold">
                            <p:stCondLst>
                              <p:cond delay="3000"/>
                            </p:stCondLst>
                            <p:childTnLst>
                              <p:par>
                                <p:cTn id="30" presetID="14" presetClass="entr" presetSubtype="10" fill="hold" grpId="0" nodeType="afterEffect">
                                  <p:stCondLst>
                                    <p:cond delay="0"/>
                                  </p:stCondLst>
                                  <p:iterate type="lt">
                                    <p:tmPct val="0"/>
                                  </p:iterate>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2" dur="500"/>
                                        <p:tgtEl>
                                          <p:spTgt spid="10">
                                            <p:txEl>
                                              <p:pRg st="0" end="0"/>
                                            </p:txEl>
                                          </p:spTgt>
                                        </p:tgtEl>
                                      </p:cBhvr>
                                    </p:animEffect>
                                  </p:childTnLst>
                                </p:cTn>
                              </p:par>
                            </p:childTnLst>
                          </p:cTn>
                        </p:par>
                        <p:par>
                          <p:cTn id="33" fill="hold">
                            <p:stCondLst>
                              <p:cond delay="3500"/>
                            </p:stCondLst>
                            <p:childTnLst>
                              <p:par>
                                <p:cTn id="34" presetID="34" presetClass="emph" presetSubtype="0" repeatCount="5000" fill="hold" grpId="1" nodeType="afterEffect">
                                  <p:stCondLst>
                                    <p:cond delay="0"/>
                                  </p:stCondLst>
                                  <p:iterate type="lt">
                                    <p:tmPct val="10000"/>
                                  </p:iterate>
                                  <p:childTnLst>
                                    <p:animMotion origin="layout" path="M -2.77778E-6 -3.33333E-6 L -2.77778E-6 -0.07222 " pathEditMode="relative" rAng="0" ptsTypes="AA">
                                      <p:cBhvr>
                                        <p:cTn id="35" dur="250" accel="50000" decel="50000" autoRev="1" fill="hold">
                                          <p:stCondLst>
                                            <p:cond delay="0"/>
                                          </p:stCondLst>
                                        </p:cTn>
                                        <p:tgtEl>
                                          <p:spTgt spid="10">
                                            <p:txEl>
                                              <p:pRg st="0" end="0"/>
                                            </p:txEl>
                                          </p:spTgt>
                                        </p:tgtEl>
                                        <p:attrNameLst>
                                          <p:attrName>ppt_x</p:attrName>
                                          <p:attrName>ppt_y</p:attrName>
                                        </p:attrNameLst>
                                      </p:cBhvr>
                                      <p:rCtr x="0" y="-3611"/>
                                    </p:animMotion>
                                    <p:animRot by="1500000">
                                      <p:cBhvr>
                                        <p:cTn id="36" dur="125" fill="hold">
                                          <p:stCondLst>
                                            <p:cond delay="0"/>
                                          </p:stCondLst>
                                        </p:cTn>
                                        <p:tgtEl>
                                          <p:spTgt spid="10">
                                            <p:txEl>
                                              <p:pRg st="0" end="0"/>
                                            </p:txEl>
                                          </p:spTgt>
                                        </p:tgtEl>
                                        <p:attrNameLst>
                                          <p:attrName>r</p:attrName>
                                        </p:attrNameLst>
                                      </p:cBhvr>
                                    </p:animRot>
                                    <p:animRot by="-1500000">
                                      <p:cBhvr>
                                        <p:cTn id="37" dur="125" fill="hold">
                                          <p:stCondLst>
                                            <p:cond delay="125"/>
                                          </p:stCondLst>
                                        </p:cTn>
                                        <p:tgtEl>
                                          <p:spTgt spid="10">
                                            <p:txEl>
                                              <p:pRg st="0" end="0"/>
                                            </p:txEl>
                                          </p:spTgt>
                                        </p:tgtEl>
                                        <p:attrNameLst>
                                          <p:attrName>r</p:attrName>
                                        </p:attrNameLst>
                                      </p:cBhvr>
                                    </p:animRot>
                                    <p:animRot by="-1500000">
                                      <p:cBhvr>
                                        <p:cTn id="38" dur="125" fill="hold">
                                          <p:stCondLst>
                                            <p:cond delay="250"/>
                                          </p:stCondLst>
                                        </p:cTn>
                                        <p:tgtEl>
                                          <p:spTgt spid="10">
                                            <p:txEl>
                                              <p:pRg st="0" end="0"/>
                                            </p:txEl>
                                          </p:spTgt>
                                        </p:tgtEl>
                                        <p:attrNameLst>
                                          <p:attrName>r</p:attrName>
                                        </p:attrNameLst>
                                      </p:cBhvr>
                                    </p:animRot>
                                    <p:animRot by="1500000">
                                      <p:cBhvr>
                                        <p:cTn id="39" dur="125" fill="hold">
                                          <p:stCondLst>
                                            <p:cond delay="375"/>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0" grpI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buổi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mọi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phòng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tắt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đèn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2914650" y="4258347"/>
            <a:ext cx="8086725" cy="646331"/>
          </a:xfrm>
          <a:custGeom>
            <a:avLst/>
            <a:gdLst>
              <a:gd name="connsiteX0" fmla="*/ 0 w 8086725"/>
              <a:gd name="connsiteY0" fmla="*/ 0 h 646331"/>
              <a:gd name="connsiteX1" fmla="*/ 8086725 w 8086725"/>
              <a:gd name="connsiteY1" fmla="*/ 0 h 646331"/>
              <a:gd name="connsiteX2" fmla="*/ 8086725 w 8086725"/>
              <a:gd name="connsiteY2" fmla="*/ 646331 h 646331"/>
              <a:gd name="connsiteX3" fmla="*/ 0 w 8086725"/>
              <a:gd name="connsiteY3" fmla="*/ 646331 h 646331"/>
              <a:gd name="connsiteX4" fmla="*/ 0 w 808672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646331" fill="none" extrusionOk="0">
                <a:moveTo>
                  <a:pt x="0" y="0"/>
                </a:moveTo>
                <a:cubicBezTo>
                  <a:pt x="1097287" y="5222"/>
                  <a:pt x="5482731" y="24918"/>
                  <a:pt x="8086725" y="0"/>
                </a:cubicBezTo>
                <a:cubicBezTo>
                  <a:pt x="8086979" y="82799"/>
                  <a:pt x="8106503" y="500035"/>
                  <a:pt x="8086725" y="646331"/>
                </a:cubicBezTo>
                <a:cubicBezTo>
                  <a:pt x="5824026" y="481570"/>
                  <a:pt x="1328588" y="764481"/>
                  <a:pt x="0" y="646331"/>
                </a:cubicBezTo>
                <a:cubicBezTo>
                  <a:pt x="-25800" y="331639"/>
                  <a:pt x="10771" y="187809"/>
                  <a:pt x="0" y="0"/>
                </a:cubicBezTo>
                <a:close/>
              </a:path>
              <a:path w="8086725" h="646331" stroke="0" extrusionOk="0">
                <a:moveTo>
                  <a:pt x="0" y="0"/>
                </a:moveTo>
                <a:cubicBezTo>
                  <a:pt x="897065" y="11849"/>
                  <a:pt x="6905111" y="-161459"/>
                  <a:pt x="8086725" y="0"/>
                </a:cubicBezTo>
                <a:cubicBezTo>
                  <a:pt x="8061543" y="272270"/>
                  <a:pt x="8140627" y="451941"/>
                  <a:pt x="8086725" y="646331"/>
                </a:cubicBezTo>
                <a:cubicBezTo>
                  <a:pt x="6866829" y="500471"/>
                  <a:pt x="1257065" y="568007"/>
                  <a:pt x="0" y="646331"/>
                </a:cubicBezTo>
                <a:cubicBezTo>
                  <a:pt x="45562" y="351981"/>
                  <a:pt x="-52553" y="181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Vì không thấy ánh sáng chiếu tới các vật.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81956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vi-VN"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Vì sao từ sáng đến trưa em thấy chiều dài bóng cột cờ ở sân trường thay đổi?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3086100" y="4144047"/>
            <a:ext cx="8086725" cy="1200329"/>
          </a:xfrm>
          <a:custGeom>
            <a:avLst/>
            <a:gdLst>
              <a:gd name="connsiteX0" fmla="*/ 0 w 8086725"/>
              <a:gd name="connsiteY0" fmla="*/ 0 h 1200329"/>
              <a:gd name="connsiteX1" fmla="*/ 8086725 w 8086725"/>
              <a:gd name="connsiteY1" fmla="*/ 0 h 1200329"/>
              <a:gd name="connsiteX2" fmla="*/ 8086725 w 8086725"/>
              <a:gd name="connsiteY2" fmla="*/ 1200329 h 1200329"/>
              <a:gd name="connsiteX3" fmla="*/ 0 w 8086725"/>
              <a:gd name="connsiteY3" fmla="*/ 1200329 h 1200329"/>
              <a:gd name="connsiteX4" fmla="*/ 0 w 808672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1200329" fill="none" extrusionOk="0">
                <a:moveTo>
                  <a:pt x="0" y="0"/>
                </a:moveTo>
                <a:cubicBezTo>
                  <a:pt x="1097287" y="5222"/>
                  <a:pt x="5482731" y="24918"/>
                  <a:pt x="8086725" y="0"/>
                </a:cubicBezTo>
                <a:cubicBezTo>
                  <a:pt x="8153459" y="180425"/>
                  <a:pt x="8139742" y="1037242"/>
                  <a:pt x="8086725" y="1200329"/>
                </a:cubicBezTo>
                <a:cubicBezTo>
                  <a:pt x="5824026" y="1035568"/>
                  <a:pt x="1328588" y="1318479"/>
                  <a:pt x="0" y="1200329"/>
                </a:cubicBezTo>
                <a:cubicBezTo>
                  <a:pt x="40680" y="790633"/>
                  <a:pt x="-39089" y="241570"/>
                  <a:pt x="0" y="0"/>
                </a:cubicBezTo>
                <a:close/>
              </a:path>
              <a:path w="8086725" h="1200329" stroke="0" extrusionOk="0">
                <a:moveTo>
                  <a:pt x="0" y="0"/>
                </a:moveTo>
                <a:cubicBezTo>
                  <a:pt x="897065" y="11849"/>
                  <a:pt x="6905111" y="-161459"/>
                  <a:pt x="8086725" y="0"/>
                </a:cubicBezTo>
                <a:cubicBezTo>
                  <a:pt x="8011683" y="255061"/>
                  <a:pt x="8157247" y="845340"/>
                  <a:pt x="8086725" y="1200329"/>
                </a:cubicBezTo>
                <a:cubicBezTo>
                  <a:pt x="6866829" y="1054469"/>
                  <a:pt x="1257065"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Mặt trời di chuyển làm hướng ánh sáng chiếu tới c</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ộ</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 cờ thay đổi.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25731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 Trong </a:t>
            </a: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khí</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ánh</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sáng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truyền</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theo</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đường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gì</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a:t>
            </a:r>
            <a:endParaRPr kumimoji="0" lang="en-US" sz="6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233AD00C-0021-4E52-A3D5-806651D7BC7B}"/>
              </a:ext>
            </a:extLst>
          </p:cNvPr>
          <p:cNvSpPr/>
          <p:nvPr/>
        </p:nvSpPr>
        <p:spPr>
          <a:xfrm>
            <a:off x="2714625" y="3383453"/>
            <a:ext cx="5350510" cy="769441"/>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D60093"/>
                </a:solidFill>
                <a:latin typeface="Times New Roman" panose="02020603050405020304" pitchFamily="18" charset="0"/>
              </a:rPr>
              <a:t>Đường</a:t>
            </a:r>
            <a:r>
              <a:rPr lang="en-US" sz="4400" dirty="0">
                <a:solidFill>
                  <a:srgbClr val="D60093"/>
                </a:solidFill>
                <a:latin typeface="Times New Roman" panose="02020603050405020304" pitchFamily="18" charset="0"/>
              </a:rPr>
              <a:t> </a:t>
            </a:r>
            <a:r>
              <a:rPr lang="en-US" sz="4400" dirty="0" err="1">
                <a:solidFill>
                  <a:srgbClr val="D60093"/>
                </a:solidFill>
                <a:latin typeface="Times New Roman" panose="02020603050405020304" pitchFamily="18" charset="0"/>
              </a:rPr>
              <a:t>thẳng</a:t>
            </a:r>
            <a:endParaRPr kumimoji="0" lang="vi-VN" sz="54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3826851" y="1595851"/>
            <a:ext cx="4381533" cy="122988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Dặn</a:t>
            </a:r>
            <a:r>
              <a:rPr kumimoji="0" lang="en-US" altLang="zh-CN"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dò</a:t>
            </a:r>
            <a:endParaRPr kumimoji="0" lang="zh-CN" altLang="en-US"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a:t>
            </a: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học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Cambria" panose="02040503050406030204" pitchFamily="18" charset="0"/>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4333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4" y="101296"/>
            <a:ext cx="11312648" cy="2566008"/>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190625" y="2400515"/>
            <a:ext cx="9944100"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Liên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hệ</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id="{7E14EC30-9C2F-2CF3-A4FC-DD3563B74B0D}"/>
              </a:ext>
            </a:extLst>
          </p:cNvPr>
          <p:cNvPicPr>
            <a:picLocks noChangeAspect="1"/>
          </p:cNvPicPr>
          <p:nvPr/>
        </p:nvPicPr>
        <p:blipFill>
          <a:blip r:embed="rId5"/>
          <a:stretch>
            <a:fillRect/>
          </a:stretch>
        </p:blipFill>
        <p:spPr>
          <a:xfrm>
            <a:off x="1917151" y="110773"/>
            <a:ext cx="8503200" cy="1983548"/>
          </a:xfrm>
          <a:prstGeom prst="rect">
            <a:avLst/>
          </a:prstGeom>
        </p:spPr>
      </p:pic>
      <p:pic>
        <p:nvPicPr>
          <p:cNvPr id="7" name="Picture 6" descr="Logo, company name&#10;&#10;Description automatically generated">
            <a:extLst>
              <a:ext uri="{FF2B5EF4-FFF2-40B4-BE49-F238E27FC236}">
                <a16:creationId xmlns:a16="http://schemas.microsoft.com/office/drawing/2014/main" id="{F0C1CCA4-F917-3D5D-8761-971EC051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80" y="-228480"/>
            <a:ext cx="1923810" cy="1923810"/>
          </a:xfrm>
          <a:prstGeom prst="rect">
            <a:avLst/>
          </a:prstGeom>
        </p:spPr>
      </p:pic>
      <p:pic>
        <p:nvPicPr>
          <p:cNvPr id="8" name="Picture 7">
            <a:extLst>
              <a:ext uri="{FF2B5EF4-FFF2-40B4-BE49-F238E27FC236}">
                <a16:creationId xmlns:a16="http://schemas.microsoft.com/office/drawing/2014/main" id="{8E18A5BD-4EB2-FC54-3F9C-6CFAF96B25E1}"/>
              </a:ext>
            </a:extLst>
          </p:cNvPr>
          <p:cNvPicPr>
            <a:picLocks noChangeAspect="1"/>
          </p:cNvPicPr>
          <p:nvPr/>
        </p:nvPicPr>
        <p:blipFill>
          <a:blip r:embed="rId7"/>
          <a:stretch>
            <a:fillRect/>
          </a:stretch>
        </p:blipFill>
        <p:spPr>
          <a:xfrm>
            <a:off x="405545" y="3616637"/>
            <a:ext cx="10998137" cy="3090940"/>
          </a:xfrm>
          <a:prstGeom prst="rect">
            <a:avLst/>
          </a:prstGeom>
        </p:spPr>
      </p:pic>
    </p:spTree>
    <p:extLst>
      <p:ext uri="{BB962C8B-B14F-4D97-AF65-F5344CB8AC3E}">
        <p14:creationId xmlns:p14="http://schemas.microsoft.com/office/powerpoint/2010/main" val="336066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pic>
        <p:nvPicPr>
          <p:cNvPr id="3" name="Picture 2">
            <a:extLst>
              <a:ext uri="{FF2B5EF4-FFF2-40B4-BE49-F238E27FC236}">
                <a16:creationId xmlns:a16="http://schemas.microsoft.com/office/drawing/2014/main" id="{9EDAD760-FF96-1C47-2056-676D0C8BA5D3}"/>
              </a:ext>
            </a:extLst>
          </p:cNvPr>
          <p:cNvPicPr>
            <a:picLocks noChangeAspect="1"/>
          </p:cNvPicPr>
          <p:nvPr/>
        </p:nvPicPr>
        <p:blipFill>
          <a:blip r:embed="rId5"/>
          <a:stretch>
            <a:fillRect/>
          </a:stretch>
        </p:blipFill>
        <p:spPr>
          <a:xfrm>
            <a:off x="794294" y="1936016"/>
            <a:ext cx="10126334" cy="2926334"/>
          </a:xfrm>
          <a:prstGeom prst="rect">
            <a:avLst/>
          </a:prstGeom>
        </p:spPr>
      </p:pic>
    </p:spTree>
    <p:extLst>
      <p:ext uri="{BB962C8B-B14F-4D97-AF65-F5344CB8AC3E}">
        <p14:creationId xmlns:p14="http://schemas.microsoft.com/office/powerpoint/2010/main" val="14353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2: </a:t>
            </a:r>
            <a:r>
              <a:rPr lang="en-US" sz="4800" b="1" dirty="0" err="1">
                <a:solidFill>
                  <a:prstClr val="white"/>
                </a:solidFill>
                <a:latin typeface="Times New Roman" pitchFamily="18" charset="0"/>
                <a:cs typeface="Times New Roman" pitchFamily="18" charset="0"/>
              </a:rPr>
              <a:t>Tại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sao</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Mặt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trăng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không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phải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659137" y="2787304"/>
            <a:ext cx="11004511" cy="1708160"/>
          </a:xfrm>
          <a:prstGeom prst="rect">
            <a:avLst/>
          </a:prstGeom>
          <a:solidFill>
            <a:schemeClr val="bg1"/>
          </a:solidFill>
          <a:ln w="57150">
            <a:solidFill>
              <a:srgbClr val="002060"/>
            </a:solidFill>
            <a:prstDash val="dashDot"/>
          </a:ln>
        </p:spPr>
        <p:txBody>
          <a:bodyPr wrap="square">
            <a:spAutoFit/>
          </a:bodyPr>
          <a:lstStyle/>
          <a:p>
            <a:pPr lvl="0" algn="just"/>
            <a:r>
              <a:rPr lang="vi-VN" sz="3500" dirty="0">
                <a:solidFill>
                  <a:srgbClr val="C93B90"/>
                </a:solidFill>
                <a:latin typeface="Times New Roman" panose="02020603050405020304" pitchFamily="18" charset="0"/>
              </a:rPr>
              <a:t>Mặt trăng không phải là vật tự phát sáng vì bản thân nó không tự phát ra ánh sáng. Nó chỉ nhận ánh sáng từ Mặt trời rồi phản chiếu lại.</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3: Ban </a:t>
            </a:r>
            <a:r>
              <a:rPr lang="en-US" sz="4800" b="1" dirty="0" err="1">
                <a:solidFill>
                  <a:prstClr val="white"/>
                </a:solidFill>
                <a:latin typeface="Times New Roman" pitchFamily="18" charset="0"/>
                <a:cs typeface="Times New Roman" pitchFamily="18" charset="0"/>
              </a:rPr>
              <a:t>ngày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duy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nhất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nào</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4792987" y="2701579"/>
            <a:ext cx="2998463" cy="923330"/>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93B90"/>
                </a:solidFill>
                <a:effectLst/>
                <a:uLnTx/>
                <a:uFillTx/>
                <a:latin typeface="Times New Roman" panose="02020603050405020304" pitchFamily="18" charset="0"/>
                <a:ea typeface="+mn-ea"/>
                <a:cs typeface="+mn-cs"/>
              </a:rPr>
              <a:t>Mặt</a:t>
            </a:r>
            <a:r>
              <a:rPr kumimoji="0" lang="en-US" sz="5400" b="0" i="0" u="none" strike="noStrike" kern="1200" cap="none" spc="0" normalizeH="0" noProof="0" dirty="0">
                <a:ln>
                  <a:noFill/>
                </a:ln>
                <a:solidFill>
                  <a:srgbClr val="C93B9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err="1">
                <a:ln>
                  <a:noFill/>
                </a:ln>
                <a:solidFill>
                  <a:srgbClr val="C93B90"/>
                </a:solidFill>
                <a:effectLst/>
                <a:uLnTx/>
                <a:uFillTx/>
                <a:latin typeface="Times New Roman" panose="02020603050405020304" pitchFamily="18" charset="0"/>
                <a:ea typeface="+mn-ea"/>
                <a:cs typeface="+mn-cs"/>
              </a:rPr>
              <a:t>trời</a:t>
            </a:r>
            <a:endParaRPr kumimoji="0" lang="vi-VN" sz="5400" b="0" i="0" u="none" strike="noStrike" kern="1200" cap="none" spc="0" normalizeH="0" baseline="0" noProof="0" dirty="0">
              <a:ln>
                <a:noFill/>
              </a:ln>
              <a:solidFill>
                <a:srgbClr val="C93B9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026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86984758-E705-63D6-0320-A8872733D18C}"/>
              </a:ext>
            </a:extLst>
          </p:cNvPr>
          <p:cNvPicPr>
            <a:picLocks noChangeAspect="1"/>
          </p:cNvPicPr>
          <p:nvPr/>
        </p:nvPicPr>
        <p:blipFill>
          <a:blip r:embed="rId6"/>
          <a:stretch>
            <a:fillRect/>
          </a:stretch>
        </p:blipFill>
        <p:spPr>
          <a:xfrm>
            <a:off x="1781175" y="791105"/>
            <a:ext cx="5141089" cy="460103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en-US" sz="4800" b="1" kern="0" dirty="0">
                <a:solidFill>
                  <a:srgbClr val="00B050"/>
                </a:solidFill>
                <a:latin typeface="Times New Roman" pitchFamily="18" charset="0"/>
                <a:cs typeface="Times New Roman" pitchFamily="18" charset="0"/>
              </a:rPr>
              <a:t>1. </a:t>
            </a:r>
            <a:r>
              <a:rPr lang="en-US" sz="4800" b="1" kern="0" dirty="0" err="1">
                <a:solidFill>
                  <a:srgbClr val="00B050"/>
                </a:solidFill>
                <a:latin typeface="Times New Roman" pitchFamily="18" charset="0"/>
                <a:cs typeface="Times New Roman" pitchFamily="18" charset="0"/>
              </a:rPr>
              <a:t>Làm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thí</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nghiệm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tìm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hiểu</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xem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ánh</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sáng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có</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thể</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truyền</a:t>
            </a:r>
            <a:r>
              <a:rPr lang="en-US" sz="4800" b="1" kern="0" dirty="0">
                <a:solidFill>
                  <a:srgbClr val="00B050"/>
                </a:solidFill>
                <a:latin typeface="Times New Roman" pitchFamily="18" charset="0"/>
                <a:cs typeface="Times New Roman" pitchFamily="18" charset="0"/>
              </a:rPr>
              <a:t> qua </a:t>
            </a:r>
            <a:r>
              <a:rPr lang="en-US" sz="4800" b="1" kern="0" dirty="0" err="1">
                <a:solidFill>
                  <a:srgbClr val="00B050"/>
                </a:solidFill>
                <a:latin typeface="Times New Roman" pitchFamily="18" charset="0"/>
                <a:cs typeface="Times New Roman" pitchFamily="18" charset="0"/>
              </a:rPr>
              <a:t>những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vật</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nào</a:t>
            </a:r>
            <a:endParaRPr kumimoji="0" lang="en-US" sz="4800" b="1"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huẩn bị: 3 ngôi sao bằng nhựa trong, nhựa đen, bìa cứng, đèn pin, tấm nhựa trắng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4F2B5A-6E33-AC1E-269E-7DAA28DCE2D1}"/>
              </a:ext>
            </a:extLst>
          </p:cNvPr>
          <p:cNvPicPr>
            <a:picLocks noChangeAspect="1"/>
          </p:cNvPicPr>
          <p:nvPr/>
        </p:nvPicPr>
        <p:blipFill>
          <a:blip r:embed="rId4"/>
          <a:stretch>
            <a:fillRect/>
          </a:stretch>
        </p:blipFill>
        <p:spPr>
          <a:xfrm>
            <a:off x="5667375" y="1826728"/>
            <a:ext cx="6323825" cy="223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18285B18-B79E-E664-9297-2BB890066AF2}"/>
              </a:ext>
            </a:extLst>
          </p:cNvPr>
          <p:cNvGrpSpPr/>
          <p:nvPr/>
        </p:nvGrpSpPr>
        <p:grpSpPr>
          <a:xfrm>
            <a:off x="-1" y="1819275"/>
            <a:ext cx="5467351" cy="4305300"/>
            <a:chOff x="-104125" y="231366"/>
            <a:chExt cx="2965666" cy="2460685"/>
          </a:xfrm>
          <a:solidFill>
            <a:srgbClr val="FFCC99"/>
          </a:solidFill>
          <a:scene3d>
            <a:camera prst="orthographicFront">
              <a:rot lat="0" lon="0" rev="0"/>
            </a:camera>
            <a:lightRig rig="glow" dir="t">
              <a:rot lat="0" lon="0" rev="4800000"/>
            </a:lightRig>
          </a:scene3d>
        </p:grpSpPr>
        <p:sp>
          <p:nvSpPr>
            <p:cNvPr id="10" name="Rectangle: Rounded Corners 9">
              <a:extLst>
                <a:ext uri="{FF2B5EF4-FFF2-40B4-BE49-F238E27FC236}">
                  <a16:creationId xmlns:a16="http://schemas.microsoft.com/office/drawing/2014/main" id="{18261594-57B8-0935-14D6-D37162037D52}"/>
                </a:ext>
              </a:extLst>
            </p:cNvPr>
            <p:cNvSpPr/>
            <p:nvPr/>
          </p:nvSpPr>
          <p:spPr>
            <a:xfrm>
              <a:off x="9542" y="231366"/>
              <a:ext cx="2851999" cy="2460685"/>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sp>
          <p:nvSpPr>
            <p:cNvPr id="11" name="Rectangle: Rounded Corners 4">
              <a:extLst>
                <a:ext uri="{FF2B5EF4-FFF2-40B4-BE49-F238E27FC236}">
                  <a16:creationId xmlns:a16="http://schemas.microsoft.com/office/drawing/2014/main" id="{351EE51D-7DB7-63D4-E194-3B67670DE652}"/>
                </a:ext>
              </a:extLst>
            </p:cNvPr>
            <p:cNvSpPr txBox="1"/>
            <p:nvPr/>
          </p:nvSpPr>
          <p:spPr>
            <a:xfrm>
              <a:off x="-104125" y="303437"/>
              <a:ext cx="2934666" cy="231654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Hãy thảo luận cách làm thí nghiệm và dự đoán ánh sáng từ đèn pin có thể truyền qua những ngôi sao nào.</a:t>
              </a:r>
              <a:endParaRPr lang="en-US" sz="2800" b="1" dirty="0">
                <a:solidFill>
                  <a:srgbClr val="002060"/>
                </a:solidFill>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Đặt lần lượt các ngôi sao vào khoảng giữa đèn pin và tấm nhựa trắng. Bật đèn pin.</a:t>
              </a:r>
              <a:endParaRPr lang="en-US" sz="28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860617" y="192885"/>
            <a:ext cx="8609263" cy="707886"/>
          </a:xfrm>
          <a:prstGeom prst="rect">
            <a:avLst/>
          </a:prstGeom>
          <a:solidFill>
            <a:schemeClr val="bg1">
              <a:alpha val="76000"/>
            </a:schemeClr>
          </a:solidFill>
          <a:ln w="47625">
            <a:solidFill>
              <a:srgbClr val="00B0F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Hoàn</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phiếu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học</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tập</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sau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đây</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89168" y="-345903"/>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id="{92242DA1-DFEF-306A-3DFA-4AB78A7AB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173" y="1150122"/>
            <a:ext cx="3995531" cy="5651388"/>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of Course Jeopardy XL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886</Words>
  <Application>Microsoft Office PowerPoint</Application>
  <PresentationFormat>Widescreen</PresentationFormat>
  <Paragraphs>65</Paragraphs>
  <Slides>32</Slides>
  <Notes>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32</vt:i4>
      </vt:variant>
    </vt:vector>
  </HeadingPairs>
  <TitlesOfParts>
    <vt:vector size="47" baseType="lpstr">
      <vt:lpstr>等线</vt:lpstr>
      <vt:lpstr>等线 Light</vt:lpstr>
      <vt:lpstr>微软雅黑</vt:lpstr>
      <vt:lpstr>Algerian</vt:lpstr>
      <vt:lpstr>Arial</vt:lpstr>
      <vt:lpstr>Calibri</vt:lpstr>
      <vt:lpstr>Calibri Light</vt:lpstr>
      <vt:lpstr>Cambria</vt:lpstr>
      <vt:lpstr>Lato</vt:lpstr>
      <vt:lpstr>Patrick Hand</vt:lpstr>
      <vt:lpstr>Times New Roman</vt:lpstr>
      <vt:lpstr>千图网海量PPT模板www.58pic.com ​​</vt:lpstr>
      <vt:lpstr>Custom Design</vt:lpstr>
      <vt:lpstr>End of Course Jeopardy XL by Slidesgo</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39</cp:revision>
  <dcterms:created xsi:type="dcterms:W3CDTF">2023-08-09T10:06:45Z</dcterms:created>
  <dcterms:modified xsi:type="dcterms:W3CDTF">2023-08-10T08:32:19Z</dcterms:modified>
</cp:coreProperties>
</file>