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 snapToGrid="0">
      <p:cViewPr>
        <p:scale>
          <a:sx n="55" d="100"/>
          <a:sy n="55" d="100"/>
        </p:scale>
        <p:origin x="74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BC47-26BA-4769-931A-B888D66C196C}" type="datetimeFigureOut">
              <a:rPr lang="vi-VN" smtClean="0"/>
              <a:t>20/01/2021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DBD9-0189-4080-B2E4-308A8D477D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54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BC47-26BA-4769-931A-B888D66C196C}" type="datetimeFigureOut">
              <a:rPr lang="vi-VN" smtClean="0"/>
              <a:t>20/01/2021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DBD9-0189-4080-B2E4-308A8D477D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040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BC47-26BA-4769-931A-B888D66C196C}" type="datetimeFigureOut">
              <a:rPr lang="vi-VN" smtClean="0"/>
              <a:t>20/01/2021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DBD9-0189-4080-B2E4-308A8D477D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396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BC47-26BA-4769-931A-B888D66C196C}" type="datetimeFigureOut">
              <a:rPr lang="vi-VN" smtClean="0"/>
              <a:t>20/01/2021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DBD9-0189-4080-B2E4-308A8D477D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41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BC47-26BA-4769-931A-B888D66C196C}" type="datetimeFigureOut">
              <a:rPr lang="vi-VN" smtClean="0"/>
              <a:t>20/01/2021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DBD9-0189-4080-B2E4-308A8D477D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769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BC47-26BA-4769-931A-B888D66C196C}" type="datetimeFigureOut">
              <a:rPr lang="vi-VN" smtClean="0"/>
              <a:t>20/01/2021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DBD9-0189-4080-B2E4-308A8D477D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1861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BC47-26BA-4769-931A-B888D66C196C}" type="datetimeFigureOut">
              <a:rPr lang="vi-VN" smtClean="0"/>
              <a:t>20/01/2021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DBD9-0189-4080-B2E4-308A8D477D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940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BC47-26BA-4769-931A-B888D66C196C}" type="datetimeFigureOut">
              <a:rPr lang="vi-VN" smtClean="0"/>
              <a:t>20/01/2021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DBD9-0189-4080-B2E4-308A8D477D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065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BC47-26BA-4769-931A-B888D66C196C}" type="datetimeFigureOut">
              <a:rPr lang="vi-VN" smtClean="0"/>
              <a:t>20/01/2021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DBD9-0189-4080-B2E4-308A8D477D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7025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BC47-26BA-4769-931A-B888D66C196C}" type="datetimeFigureOut">
              <a:rPr lang="vi-VN" smtClean="0"/>
              <a:t>20/01/2021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DBD9-0189-4080-B2E4-308A8D477D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711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BC47-26BA-4769-931A-B888D66C196C}" type="datetimeFigureOut">
              <a:rPr lang="vi-VN" smtClean="0"/>
              <a:t>20/01/2021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DBD9-0189-4080-B2E4-308A8D477D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4008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BBC47-26BA-4769-931A-B888D66C196C}" type="datetimeFigureOut">
              <a:rPr lang="vi-VN" smtClean="0"/>
              <a:t>20/01/2021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2DBD9-0189-4080-B2E4-308A8D477D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39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 mẫu câu chào hỏi tiếng anh cho trẻ em thông dụng dễ nh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73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1" t="1708" r="14286" b="3681"/>
          <a:stretch/>
        </p:blipFill>
        <p:spPr>
          <a:xfrm rot="5400000">
            <a:off x="2666997" y="-2666999"/>
            <a:ext cx="6858001" cy="1219200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87765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9" r="2179" b="10256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928206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 t="19744" r="4488" b="13333"/>
          <a:stretch/>
        </p:blipFill>
        <p:spPr>
          <a:xfrm>
            <a:off x="0" y="0"/>
            <a:ext cx="12191999" cy="685799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850370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t="18717" r="4102" b="6667"/>
          <a:stretch/>
        </p:blipFill>
        <p:spPr>
          <a:xfrm>
            <a:off x="0" y="1"/>
            <a:ext cx="12192000" cy="685800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527476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0059" y="6014394"/>
            <a:ext cx="5022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rán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1" t="1708" r="14286" b="3681"/>
          <a:stretch/>
        </p:blipFill>
        <p:spPr>
          <a:xfrm rot="5400000">
            <a:off x="3215012" y="-2517117"/>
            <a:ext cx="5879209" cy="1118381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280452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224" y="5943800"/>
            <a:ext cx="11857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nịnh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rán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ngốc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nghếch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9" r="2179" b="10256"/>
          <a:stretch/>
        </p:blipFill>
        <p:spPr>
          <a:xfrm>
            <a:off x="779306" y="123092"/>
            <a:ext cx="10762061" cy="575017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004979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0830" y="6063823"/>
            <a:ext cx="6829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rán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 t="19744" r="4488" b="13333"/>
          <a:stretch/>
        </p:blipFill>
        <p:spPr>
          <a:xfrm>
            <a:off x="545123" y="156540"/>
            <a:ext cx="11224845" cy="587211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162996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6223" y="6133674"/>
            <a:ext cx="8538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t="18717" r="4102" b="6667"/>
          <a:stretch/>
        </p:blipFill>
        <p:spPr>
          <a:xfrm>
            <a:off x="527538" y="96698"/>
            <a:ext cx="11306907" cy="598422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557375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1" t="1708" r="14286" b="3681"/>
          <a:stretch/>
        </p:blipFill>
        <p:spPr>
          <a:xfrm rot="5400000">
            <a:off x="2164164" y="-191978"/>
            <a:ext cx="2778366" cy="513721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9" r="2179" b="10256"/>
          <a:stretch/>
        </p:blipFill>
        <p:spPr>
          <a:xfrm>
            <a:off x="6435126" y="987444"/>
            <a:ext cx="5137219" cy="277836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 t="19744" r="4488" b="13333"/>
          <a:stretch/>
        </p:blipFill>
        <p:spPr>
          <a:xfrm>
            <a:off x="984739" y="3897703"/>
            <a:ext cx="5137219" cy="277836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t="18717" r="4102" b="6667"/>
          <a:stretch/>
        </p:blipFill>
        <p:spPr>
          <a:xfrm>
            <a:off x="6435126" y="3897703"/>
            <a:ext cx="5137219" cy="277836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2" name="TextBox 31"/>
          <p:cNvSpPr txBox="1"/>
          <p:nvPr/>
        </p:nvSpPr>
        <p:spPr>
          <a:xfrm>
            <a:off x="2733281" y="147671"/>
            <a:ext cx="7967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rán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ngốc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nghếch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68600" y="1965695"/>
            <a:ext cx="5208531" cy="3202496"/>
            <a:chOff x="1716886" y="1359475"/>
            <a:chExt cx="5677002" cy="3356759"/>
          </a:xfrm>
        </p:grpSpPr>
        <p:sp>
          <p:nvSpPr>
            <p:cNvPr id="10" name="Cloud 9"/>
            <p:cNvSpPr/>
            <p:nvPr/>
          </p:nvSpPr>
          <p:spPr>
            <a:xfrm>
              <a:off x="1716886" y="1359475"/>
              <a:ext cx="5677002" cy="3356759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54365" y="1833094"/>
              <a:ext cx="5402042" cy="2225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rán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?</a:t>
              </a:r>
              <a:endPara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689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708643">
            <a:off x="5704794" y="387037"/>
            <a:ext cx="6658787" cy="4525235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836382"/>
                <a:gd name="adj2" fmla="val 37967"/>
              </a:avLst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GIỎI!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GIF umbrella minion minions - animated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87">
            <a:off x="5867057" y="1878487"/>
            <a:ext cx="4683711" cy="2478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17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Premium Vector | Frame with happy boy and girl in gard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531" r="1270" b="20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84403" y="580320"/>
            <a:ext cx="60724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7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100</a:t>
            </a:r>
            <a:r>
              <a:rPr lang="en-US" sz="7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r>
              <a:rPr lang="en-US" sz="9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endParaRPr lang="vi-VN" sz="10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7754" y="2488054"/>
            <a:ext cx="5865708" cy="2015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5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</a:t>
            </a:r>
            <a:r>
              <a:rPr lang="en-US" sz="125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5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endParaRPr lang="vi-VN" sz="1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508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801216"/>
              </p:ext>
            </p:extLst>
          </p:nvPr>
        </p:nvGraphicFramePr>
        <p:xfrm>
          <a:off x="1777331" y="4730513"/>
          <a:ext cx="3571632" cy="18193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90544">
                  <a:extLst>
                    <a:ext uri="{9D8B030D-6E8A-4147-A177-3AD203B41FA5}">
                      <a16:colId xmlns:a16="http://schemas.microsoft.com/office/drawing/2014/main" val="1662700247"/>
                    </a:ext>
                  </a:extLst>
                </a:gridCol>
                <a:gridCol w="1190544">
                  <a:extLst>
                    <a:ext uri="{9D8B030D-6E8A-4147-A177-3AD203B41FA5}">
                      <a16:colId xmlns:a16="http://schemas.microsoft.com/office/drawing/2014/main" val="275431152"/>
                    </a:ext>
                  </a:extLst>
                </a:gridCol>
                <a:gridCol w="1190544">
                  <a:extLst>
                    <a:ext uri="{9D8B030D-6E8A-4147-A177-3AD203B41FA5}">
                      <a16:colId xmlns:a16="http://schemas.microsoft.com/office/drawing/2014/main" val="1157947554"/>
                    </a:ext>
                  </a:extLst>
                </a:gridCol>
              </a:tblGrid>
              <a:tr h="9096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926674"/>
                  </a:ext>
                </a:extLst>
              </a:tr>
              <a:tr h="909670">
                <a:tc gridSpan="3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17221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68612" y="2977740"/>
            <a:ext cx="3118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o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ẳn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tù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tì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861866" y="2983742"/>
            <a:ext cx="75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6428" y="2977740"/>
            <a:ext cx="1571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oăn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9782" y="2983742"/>
            <a:ext cx="671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ướng dẫn thay hình nền PowerPoint đẹp đúng 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01" b="7531"/>
          <a:stretch/>
        </p:blipFill>
        <p:spPr bwMode="auto">
          <a:xfrm>
            <a:off x="9679577" y="6992"/>
            <a:ext cx="2512423" cy="431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Quả táo đỏ thật to | Mamibab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99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354" y="-201697"/>
            <a:ext cx="1388646" cy="15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Quả táo đỏ thật to | Mamibab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99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18" b="11804"/>
          <a:stretch/>
        </p:blipFill>
        <p:spPr bwMode="auto">
          <a:xfrm>
            <a:off x="-117566" y="4730513"/>
            <a:ext cx="1384663" cy="212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3015" t="19711" r="49414" b="46154"/>
          <a:stretch/>
        </p:blipFill>
        <p:spPr>
          <a:xfrm>
            <a:off x="807070" y="149217"/>
            <a:ext cx="4907929" cy="275587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52793" t="18830" r="22204" b="45112"/>
          <a:stretch/>
        </p:blipFill>
        <p:spPr>
          <a:xfrm>
            <a:off x="6334772" y="175802"/>
            <a:ext cx="4468582" cy="275331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5" name="TextBox 24"/>
          <p:cNvSpPr txBox="1"/>
          <p:nvPr/>
        </p:nvSpPr>
        <p:spPr>
          <a:xfrm>
            <a:off x="2802534" y="2989744"/>
            <a:ext cx="631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2534" y="5596768"/>
            <a:ext cx="1571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oăn</a:t>
            </a:r>
            <a:endParaRPr lang="vi-VN" sz="5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279482"/>
              </p:ext>
            </p:extLst>
          </p:nvPr>
        </p:nvGraphicFramePr>
        <p:xfrm>
          <a:off x="7152361" y="4742233"/>
          <a:ext cx="3571632" cy="18193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90544">
                  <a:extLst>
                    <a:ext uri="{9D8B030D-6E8A-4147-A177-3AD203B41FA5}">
                      <a16:colId xmlns:a16="http://schemas.microsoft.com/office/drawing/2014/main" val="1662700247"/>
                    </a:ext>
                  </a:extLst>
                </a:gridCol>
                <a:gridCol w="1190544">
                  <a:extLst>
                    <a:ext uri="{9D8B030D-6E8A-4147-A177-3AD203B41FA5}">
                      <a16:colId xmlns:a16="http://schemas.microsoft.com/office/drawing/2014/main" val="275431152"/>
                    </a:ext>
                  </a:extLst>
                </a:gridCol>
                <a:gridCol w="1190544">
                  <a:extLst>
                    <a:ext uri="{9D8B030D-6E8A-4147-A177-3AD203B41FA5}">
                      <a16:colId xmlns:a16="http://schemas.microsoft.com/office/drawing/2014/main" val="1157947554"/>
                    </a:ext>
                  </a:extLst>
                </a:gridCol>
              </a:tblGrid>
              <a:tr h="90967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926674"/>
                  </a:ext>
                </a:extLst>
              </a:tr>
              <a:tr h="909670">
                <a:tc gridSpan="3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172212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468513" y="2977740"/>
            <a:ext cx="43348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hoăn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thoắt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flipH="1">
            <a:off x="9397513" y="2960188"/>
            <a:ext cx="75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08664" y="2968964"/>
            <a:ext cx="1375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oăt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845851" y="2968964"/>
            <a:ext cx="671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353609" y="2975025"/>
            <a:ext cx="4267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77564" y="5608488"/>
            <a:ext cx="1375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oăt</a:t>
            </a:r>
            <a:endParaRPr lang="vi-VN" sz="5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6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01029 0.2412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4.81481E-6 L 0.06601 0.24121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7.40741E-7 L 0.13125 0.24028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16132 0.25463 " pathEditMode="relative" rAng="0" ptsTypes="AA">
                                      <p:cBhvr>
                                        <p:cTn id="6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1.48148E-6 L -0.10079 0.25324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1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2.59259E-6 L -0.03269 0.25231 " pathEditMode="relative" rAng="0" ptsTypes="AA">
                                      <p:cBhvr>
                                        <p:cTn id="7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8" grpId="0"/>
      <p:bldP spid="10" grpId="0"/>
      <p:bldP spid="10" grpId="1"/>
      <p:bldP spid="25" grpId="0"/>
      <p:bldP spid="25" grpId="1"/>
      <p:bldP spid="9" grpId="0"/>
      <p:bldP spid="27" grpId="0"/>
      <p:bldP spid="28" grpId="0"/>
      <p:bldP spid="28" grpId="1"/>
      <p:bldP spid="29" grpId="0"/>
      <p:bldP spid="30" grpId="0"/>
      <p:bldP spid="30" grpId="1"/>
      <p:bldP spid="31" grpId="0"/>
      <p:bldP spid="31" grpId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4265320" y="133758"/>
            <a:ext cx="28312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oăt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Quả táo đỏ thật to | Mamibabi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9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857" y="-298258"/>
            <a:ext cx="1330337" cy="153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Quả táo đỏ thật to | Mamibab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9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18" b="11804"/>
          <a:stretch/>
        </p:blipFill>
        <p:spPr bwMode="auto">
          <a:xfrm>
            <a:off x="-28670" y="4796589"/>
            <a:ext cx="1279782" cy="20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87706" y="133758"/>
            <a:ext cx="32640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oăn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70669" y="1668671"/>
            <a:ext cx="31758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oen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22247" y="1684843"/>
            <a:ext cx="27430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oet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05041" y="3223386"/>
            <a:ext cx="32143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uân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93627" y="3278967"/>
            <a:ext cx="27815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uât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04618" y="4897755"/>
            <a:ext cx="30155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uyn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67093" y="4897755"/>
            <a:ext cx="25827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uyt</a:t>
            </a:r>
            <a:endParaRPr lang="vi-VN" sz="1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3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635421"/>
              </p:ext>
            </p:extLst>
          </p:nvPr>
        </p:nvGraphicFramePr>
        <p:xfrm>
          <a:off x="1527565" y="151287"/>
          <a:ext cx="9744172" cy="61264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436043">
                  <a:extLst>
                    <a:ext uri="{9D8B030D-6E8A-4147-A177-3AD203B41FA5}">
                      <a16:colId xmlns:a16="http://schemas.microsoft.com/office/drawing/2014/main" val="4191133793"/>
                    </a:ext>
                  </a:extLst>
                </a:gridCol>
                <a:gridCol w="2436043">
                  <a:extLst>
                    <a:ext uri="{9D8B030D-6E8A-4147-A177-3AD203B41FA5}">
                      <a16:colId xmlns:a16="http://schemas.microsoft.com/office/drawing/2014/main" val="13600927"/>
                    </a:ext>
                  </a:extLst>
                </a:gridCol>
                <a:gridCol w="2436043">
                  <a:extLst>
                    <a:ext uri="{9D8B030D-6E8A-4147-A177-3AD203B41FA5}">
                      <a16:colId xmlns:a16="http://schemas.microsoft.com/office/drawing/2014/main" val="50212494"/>
                    </a:ext>
                  </a:extLst>
                </a:gridCol>
                <a:gridCol w="2436043">
                  <a:extLst>
                    <a:ext uri="{9D8B030D-6E8A-4147-A177-3AD203B41FA5}">
                      <a16:colId xmlns:a16="http://schemas.microsoft.com/office/drawing/2014/main" val="2603445054"/>
                    </a:ext>
                  </a:extLst>
                </a:gridCol>
              </a:tblGrid>
              <a:tr h="75312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x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oăn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600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797870"/>
                  </a:ext>
                </a:extLst>
              </a:tr>
              <a:tr h="76761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ng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oăt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726043"/>
                  </a:ext>
                </a:extLst>
              </a:tr>
              <a:tr h="76761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h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oen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976929"/>
                  </a:ext>
                </a:extLst>
              </a:tr>
              <a:tr h="76761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kh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oet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35524"/>
                  </a:ext>
                </a:extLst>
              </a:tr>
              <a:tr h="76761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ch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uân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00536"/>
                  </a:ext>
                </a:extLst>
              </a:tr>
              <a:tr h="76761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th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uât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901230"/>
                  </a:ext>
                </a:extLst>
              </a:tr>
              <a:tr h="76761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l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uyn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27163"/>
                  </a:ext>
                </a:extLst>
              </a:tr>
              <a:tr h="76761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s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n>
                            <a:solidFill>
                              <a:srgbClr val="FFFFFF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1270000" dist="76200" dir="21540000" sx="200000" sy="200000" algn="ctr" rotWithShape="0">
                              <a:srgbClr val="000000">
                                <a:alpha val="0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uyt</a:t>
                      </a:r>
                      <a:endParaRPr lang="vi-VN" sz="4000" b="1" dirty="0">
                        <a:ln>
                          <a:solidFill>
                            <a:srgbClr val="FFFFFF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FFFFFF"/>
                          </a:solidFill>
                        </a:ln>
                        <a:noFill/>
                        <a:effectLst>
                          <a:outerShdw blurRad="1270000" dist="76200" dir="21540000" sx="200000" sy="200000" algn="ctr" rotWithShape="0">
                            <a:srgbClr val="000000">
                              <a:alpha val="0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33573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7340839" y="351420"/>
            <a:ext cx="442733" cy="3863557"/>
            <a:chOff x="10228757" y="6295804"/>
            <a:chExt cx="442733" cy="3863557"/>
          </a:xfrm>
        </p:grpSpPr>
        <p:sp>
          <p:nvSpPr>
            <p:cNvPr id="6" name="TextBox 5"/>
            <p:cNvSpPr txBox="1"/>
            <p:nvPr/>
          </p:nvSpPr>
          <p:spPr>
            <a:xfrm>
              <a:off x="10228757" y="6295804"/>
              <a:ext cx="338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 smtClean="0"/>
                <a:t>ˊ</a:t>
              </a:r>
              <a:endParaRPr lang="vi-VN" sz="36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486759" y="6643470"/>
              <a:ext cx="1847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 smtClean="0"/>
                <a:t>̣</a:t>
              </a:r>
              <a:endParaRPr lang="vi-VN" sz="3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376367" y="9451475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 smtClean="0"/>
                <a:t>̉</a:t>
              </a:r>
              <a:endParaRPr lang="vi-VN" sz="40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91091" y="8600373"/>
              <a:ext cx="147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 smtClean="0"/>
                <a:t>ˊ</a:t>
              </a:r>
              <a:endParaRPr lang="vi-VN" sz="3600" b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844379" y="225380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914719" y="5559599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861964" y="1763451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844379" y="977221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889786" y="3248767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887549" y="2479341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887009" y="4019470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9900072" y="4840374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...</a:t>
            </a:r>
            <a:endParaRPr lang="vi-VN" sz="3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9371156" y="153829"/>
            <a:ext cx="1551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xoắn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57631" y="918009"/>
            <a:ext cx="1778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goặt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25860" y="1698561"/>
            <a:ext cx="169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hoen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80923" y="2495685"/>
            <a:ext cx="169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khoét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225860" y="3245129"/>
            <a:ext cx="1885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huẩn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32202" y="3988692"/>
            <a:ext cx="1585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huật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49234" y="4791697"/>
            <a:ext cx="1300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luyn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35239" y="5559599"/>
            <a:ext cx="1266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uỵt</a:t>
            </a:r>
            <a:endParaRPr lang="vi-VN" sz="40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26" y="5266268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550334" y="38547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̣</a:t>
            </a:r>
            <a:endParaRPr lang="vi-VN" sz="3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550890" y="533280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/>
              <a:t>̣</a:t>
            </a:r>
            <a:endParaRPr lang="vi-VN" sz="3600" b="1" dirty="0"/>
          </a:p>
        </p:txBody>
      </p:sp>
    </p:spTree>
    <p:extLst>
      <p:ext uri="{BB962C8B-B14F-4D97-AF65-F5344CB8AC3E}">
        <p14:creationId xmlns:p14="http://schemas.microsoft.com/office/powerpoint/2010/main" val="416039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97" b="58464" l="24744" r="27233"/>
                    </a14:imgEffect>
                  </a14:imgLayer>
                </a14:imgProps>
              </a:ext>
            </a:extLst>
          </a:blip>
          <a:srcRect l="25340" t="55263" r="73027" b="41713"/>
          <a:stretch/>
        </p:blipFill>
        <p:spPr>
          <a:xfrm>
            <a:off x="99224" y="12220"/>
            <a:ext cx="667950" cy="5538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04093" y="1110164"/>
            <a:ext cx="2462460" cy="527189"/>
            <a:chOff x="2985246" y="64456"/>
            <a:chExt cx="1479281" cy="527189"/>
          </a:xfrm>
        </p:grpSpPr>
        <p:sp>
          <p:nvSpPr>
            <p:cNvPr id="8" name="Rounded Rectangle 7"/>
            <p:cNvSpPr/>
            <p:nvPr/>
          </p:nvSpPr>
          <p:spPr>
            <a:xfrm>
              <a:off x="2985246" y="64456"/>
              <a:ext cx="1479281" cy="5271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32348" y="66907"/>
              <a:ext cx="873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oen</a:t>
              </a:r>
              <a:r>
                <a:rPr lang="en-US" sz="28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rỉ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34936" y="2167919"/>
            <a:ext cx="2645999" cy="530851"/>
            <a:chOff x="2985246" y="60794"/>
            <a:chExt cx="1441489" cy="530851"/>
          </a:xfrm>
        </p:grpSpPr>
        <p:sp>
          <p:nvSpPr>
            <p:cNvPr id="11" name="Rounded Rectangle 10"/>
            <p:cNvSpPr/>
            <p:nvPr/>
          </p:nvSpPr>
          <p:spPr>
            <a:xfrm>
              <a:off x="2985246" y="64456"/>
              <a:ext cx="1317813" cy="5271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54965" y="60794"/>
              <a:ext cx="1371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oắn</a:t>
              </a:r>
              <a:r>
                <a:rPr lang="en-US" sz="28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thừng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27121" y="3199906"/>
            <a:ext cx="2740930" cy="528875"/>
            <a:chOff x="3056846" y="49400"/>
            <a:chExt cx="1504342" cy="528875"/>
          </a:xfrm>
        </p:grpSpPr>
        <p:sp>
          <p:nvSpPr>
            <p:cNvPr id="14" name="Rounded Rectangle 13"/>
            <p:cNvSpPr/>
            <p:nvPr/>
          </p:nvSpPr>
          <p:spPr>
            <a:xfrm>
              <a:off x="3056846" y="49400"/>
              <a:ext cx="1317813" cy="5271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27559" y="55055"/>
              <a:ext cx="13336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28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tra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04094" y="5285549"/>
            <a:ext cx="2396178" cy="554971"/>
            <a:chOff x="2985246" y="36674"/>
            <a:chExt cx="1321415" cy="554971"/>
          </a:xfrm>
        </p:grpSpPr>
        <p:sp>
          <p:nvSpPr>
            <p:cNvPr id="20" name="Rounded Rectangle 19"/>
            <p:cNvSpPr/>
            <p:nvPr/>
          </p:nvSpPr>
          <p:spPr>
            <a:xfrm>
              <a:off x="2985246" y="64456"/>
              <a:ext cx="1317813" cy="5271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82219" y="36674"/>
              <a:ext cx="12244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uấn</a:t>
              </a:r>
              <a:r>
                <a:rPr lang="en-US" sz="28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quýt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34935" y="4240233"/>
            <a:ext cx="2358804" cy="551002"/>
            <a:chOff x="2989472" y="40643"/>
            <a:chExt cx="1275697" cy="551002"/>
          </a:xfrm>
        </p:grpSpPr>
        <p:sp>
          <p:nvSpPr>
            <p:cNvPr id="23" name="Rounded Rectangle 22"/>
            <p:cNvSpPr/>
            <p:nvPr/>
          </p:nvSpPr>
          <p:spPr>
            <a:xfrm>
              <a:off x="2989472" y="64456"/>
              <a:ext cx="1275697" cy="5271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51677" y="40643"/>
              <a:ext cx="967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ản</a:t>
              </a:r>
              <a:r>
                <a:rPr lang="en-US" sz="28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xuất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5" name="Straight Arrow Connector 24"/>
          <p:cNvCxnSpPr>
            <a:stCxn id="8" idx="1"/>
            <a:endCxn id="4" idx="3"/>
          </p:cNvCxnSpPr>
          <p:nvPr/>
        </p:nvCxnSpPr>
        <p:spPr>
          <a:xfrm flipH="1">
            <a:off x="3409930" y="1373759"/>
            <a:ext cx="1494163" cy="43420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1"/>
            <a:endCxn id="16" idx="3"/>
          </p:cNvCxnSpPr>
          <p:nvPr/>
        </p:nvCxnSpPr>
        <p:spPr>
          <a:xfrm flipH="1">
            <a:off x="3352143" y="3463501"/>
            <a:ext cx="1574978" cy="1304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2" idx="1"/>
          </p:cNvCxnSpPr>
          <p:nvPr/>
        </p:nvCxnSpPr>
        <p:spPr>
          <a:xfrm flipV="1">
            <a:off x="7366553" y="1369866"/>
            <a:ext cx="1317621" cy="10204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1"/>
            <a:endCxn id="5" idx="3"/>
          </p:cNvCxnSpPr>
          <p:nvPr/>
        </p:nvCxnSpPr>
        <p:spPr>
          <a:xfrm flipH="1" flipV="1">
            <a:off x="3359958" y="1318075"/>
            <a:ext cx="1544136" cy="42588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3"/>
            <a:endCxn id="3" idx="1"/>
          </p:cNvCxnSpPr>
          <p:nvPr/>
        </p:nvCxnSpPr>
        <p:spPr>
          <a:xfrm>
            <a:off x="7293739" y="4527641"/>
            <a:ext cx="1334852" cy="4724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475" t="21635" r="22249" b="68269"/>
          <a:stretch/>
        </p:blipFill>
        <p:spPr>
          <a:xfrm>
            <a:off x="8684174" y="858178"/>
            <a:ext cx="3361288" cy="102337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0358" t="18589" r="28286" b="26602"/>
          <a:stretch/>
        </p:blipFill>
        <p:spPr>
          <a:xfrm>
            <a:off x="8628591" y="3727095"/>
            <a:ext cx="3416871" cy="254590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0133" t="21314" r="29187" b="26763"/>
          <a:stretch/>
        </p:blipFill>
        <p:spPr>
          <a:xfrm>
            <a:off x="789788" y="4713469"/>
            <a:ext cx="2620142" cy="200463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4098" t="18029" r="35359" b="20193"/>
          <a:stretch/>
        </p:blipFill>
        <p:spPr>
          <a:xfrm>
            <a:off x="836387" y="200973"/>
            <a:ext cx="2523571" cy="223420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32115" t="23638" r="30313" b="26122"/>
          <a:stretch/>
        </p:blipFill>
        <p:spPr>
          <a:xfrm>
            <a:off x="768316" y="2589864"/>
            <a:ext cx="2583827" cy="200811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0325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8" t="13233" r="31025" b="8053"/>
          <a:stretch/>
        </p:blipFill>
        <p:spPr>
          <a:xfrm rot="5400000">
            <a:off x="7728437" y="3103393"/>
            <a:ext cx="2620108" cy="4325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42813" y="-70227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/>
          </a:blip>
          <a:srcRect l="9600" t="51076" r="87981" b="44621"/>
          <a:stretch/>
        </p:blipFill>
        <p:spPr>
          <a:xfrm>
            <a:off x="-13757" y="-38826"/>
            <a:ext cx="854440" cy="766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9646" y="46295"/>
            <a:ext cx="2566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5705554" y="3779356"/>
            <a:ext cx="4799497" cy="1666893"/>
          </a:xfrm>
          <a:prstGeom prst="cloudCallout">
            <a:avLst>
              <a:gd name="adj1" fmla="val 31111"/>
              <a:gd name="adj2" fmla="val 2544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045091" y="3956246"/>
            <a:ext cx="4652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780353"/>
              </p:ext>
            </p:extLst>
          </p:nvPr>
        </p:nvGraphicFramePr>
        <p:xfrm>
          <a:off x="742813" y="735680"/>
          <a:ext cx="11015006" cy="6025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9831">
                  <a:extLst>
                    <a:ext uri="{9D8B030D-6E8A-4147-A177-3AD203B41FA5}">
                      <a16:colId xmlns:a16="http://schemas.microsoft.com/office/drawing/2014/main" val="1468892275"/>
                    </a:ext>
                  </a:extLst>
                </a:gridCol>
                <a:gridCol w="5335175">
                  <a:extLst>
                    <a:ext uri="{9D8B030D-6E8A-4147-A177-3AD203B41FA5}">
                      <a16:colId xmlns:a16="http://schemas.microsoft.com/office/drawing/2014/main" val="602726384"/>
                    </a:ext>
                  </a:extLst>
                </a:gridCol>
              </a:tblGrid>
              <a:tr h="312627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dirty="0" err="1" smtClean="0">
                          <a:latin typeface="UTM Avo" panose="02040603050506020204" pitchFamily="18" charset="0"/>
                        </a:rPr>
                        <a:t>Bố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làm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việc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thoăn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thoắt</a:t>
                      </a:r>
                      <a:endParaRPr lang="en-US" sz="3200" baseline="0" dirty="0" smtClean="0">
                        <a:latin typeface="UTM Avo" panose="020406030505060202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Xoèn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xoẹt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!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Máy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cưa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rung</a:t>
                      </a:r>
                    </a:p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Bé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muốn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làm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việc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cùng</a:t>
                      </a:r>
                      <a:endParaRPr lang="en-US" sz="3200" baseline="0" dirty="0" smtClean="0">
                        <a:latin typeface="UTM Avo" panose="020406030505060202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Khuân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đồ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ra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hăm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hở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.</a:t>
                      </a:r>
                      <a:endParaRPr lang="vi-VN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dirty="0" err="1" smtClean="0">
                          <a:latin typeface="UTM Avo" panose="02040603050506020204" pitchFamily="18" charset="0"/>
                        </a:rPr>
                        <a:t>Bé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sửa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sang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chăm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chút</a:t>
                      </a:r>
                      <a:endParaRPr lang="en-US" sz="3200" baseline="0" dirty="0" smtClean="0">
                        <a:latin typeface="UTM Avo" panose="020406030505060202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Cho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xe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máy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đồ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chơi</a:t>
                      </a:r>
                      <a:endParaRPr lang="en-US" sz="3200" baseline="0" dirty="0" smtClean="0">
                        <a:latin typeface="UTM Avo" panose="020406030505060202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Bố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nhìn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bé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mĩm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cười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:</a:t>
                      </a:r>
                    </a:p>
                    <a:p>
                      <a:pPr marL="0" indent="0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-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Bố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con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mình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chăm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nhỉ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!</a:t>
                      </a:r>
                    </a:p>
                    <a:p>
                      <a:pPr marL="0" indent="0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                               </a:t>
                      </a:r>
                      <a:r>
                        <a:rPr lang="en-US" sz="2400" baseline="0" dirty="0" err="1" smtClean="0">
                          <a:latin typeface="UTM Avo" panose="02040603050506020204" pitchFamily="18" charset="0"/>
                        </a:rPr>
                        <a:t>Trí</a:t>
                      </a:r>
                      <a:r>
                        <a:rPr lang="en-US" sz="24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UTM Avo" panose="02040603050506020204" pitchFamily="18" charset="0"/>
                        </a:rPr>
                        <a:t>Hoàng</a:t>
                      </a:r>
                      <a:endParaRPr lang="vi-VN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9347143"/>
                  </a:ext>
                </a:extLst>
              </a:tr>
              <a:tr h="284317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dirty="0" err="1" smtClean="0">
                          <a:latin typeface="UTM Avo" panose="02040603050506020204" pitchFamily="18" charset="0"/>
                        </a:rPr>
                        <a:t>Đây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máy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cày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đã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mở</a:t>
                      </a:r>
                      <a:endParaRPr lang="en-US" sz="3200" baseline="0" dirty="0" smtClean="0">
                        <a:latin typeface="UTM Avo" panose="020406030505060202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Thêm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luyn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cho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trơn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nào</a:t>
                      </a:r>
                      <a:endParaRPr lang="en-US" sz="1800" baseline="0" dirty="0" smtClean="0">
                        <a:latin typeface="+mn-lt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Xe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cảnh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sát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chạy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vào</a:t>
                      </a:r>
                      <a:endParaRPr lang="en-US" sz="3200" baseline="0" dirty="0" smtClean="0">
                        <a:latin typeface="UTM Avo" panose="020406030505060202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Chốc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chốc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còi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lại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UTM Avo" panose="02040603050506020204" pitchFamily="18" charset="0"/>
                        </a:rPr>
                        <a:t>huýt</a:t>
                      </a:r>
                      <a:r>
                        <a:rPr lang="en-US" sz="3200" baseline="0" dirty="0" smtClean="0">
                          <a:latin typeface="UTM Avo" panose="02040603050506020204" pitchFamily="18" charset="0"/>
                        </a:rPr>
                        <a:t>. </a:t>
                      </a:r>
                      <a:endParaRPr lang="vi-VN" sz="4800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vi-VN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243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67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/>
          </a:blip>
          <a:srcRect l="52277" t="54596" r="45487" b="41664"/>
          <a:stretch/>
        </p:blipFill>
        <p:spPr>
          <a:xfrm>
            <a:off x="10284" y="-67237"/>
            <a:ext cx="885269" cy="832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5553" y="-67237"/>
            <a:ext cx="2778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ình ảnh có liên quan | Dễ thương, Hình ảnh, Ảnh vu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288" y="4687388"/>
            <a:ext cx="2242457" cy="224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ạo ảnh gif từ sticker Facebook - Trang Chủ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624" y="2019862"/>
            <a:ext cx="4543671" cy="45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75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354655" y="59748"/>
            <a:ext cx="8160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rán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ngốc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nghếch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1" t="1708" r="14286" b="3681"/>
          <a:stretch/>
        </p:blipFill>
        <p:spPr>
          <a:xfrm rot="5400000">
            <a:off x="2164164" y="-191978"/>
            <a:ext cx="2778366" cy="513721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9" r="2179" b="10256"/>
          <a:stretch/>
        </p:blipFill>
        <p:spPr>
          <a:xfrm>
            <a:off x="6435126" y="987444"/>
            <a:ext cx="5137219" cy="277836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 t="19744" r="4488" b="13333"/>
          <a:stretch/>
        </p:blipFill>
        <p:spPr>
          <a:xfrm>
            <a:off x="984739" y="3897703"/>
            <a:ext cx="5137219" cy="277836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t="18717" r="4102" b="6667"/>
          <a:stretch/>
        </p:blipFill>
        <p:spPr>
          <a:xfrm>
            <a:off x="6435126" y="3897703"/>
            <a:ext cx="5137219" cy="277836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185993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226</Words>
  <Application>Microsoft Office PowerPoint</Application>
  <PresentationFormat>Widescreen</PresentationFormat>
  <Paragraphs>92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63</cp:revision>
  <dcterms:created xsi:type="dcterms:W3CDTF">2021-01-12T16:16:15Z</dcterms:created>
  <dcterms:modified xsi:type="dcterms:W3CDTF">2021-01-20T05:08:28Z</dcterms:modified>
</cp:coreProperties>
</file>