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6" r:id="rId3"/>
    <p:sldId id="285" r:id="rId4"/>
    <p:sldId id="339" r:id="rId5"/>
    <p:sldId id="261" r:id="rId6"/>
    <p:sldId id="331" r:id="rId7"/>
    <p:sldId id="337" r:id="rId8"/>
    <p:sldId id="334" r:id="rId9"/>
    <p:sldId id="300" r:id="rId10"/>
    <p:sldId id="338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E18"/>
    <a:srgbClr val="EF384B"/>
    <a:srgbClr val="37C2D6"/>
    <a:srgbClr val="F9BBB1"/>
    <a:srgbClr val="F16776"/>
    <a:srgbClr val="F69788"/>
    <a:srgbClr val="6DCFF6"/>
    <a:srgbClr val="CFE5B7"/>
    <a:srgbClr val="FAD5E6"/>
    <a:srgbClr val="C7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811" y="62"/>
      </p:cViewPr>
      <p:guideLst>
        <p:guide orient="horz" pos="2184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39" y="4319450"/>
            <a:ext cx="1272021" cy="8820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" y="-21101"/>
            <a:ext cx="2745484" cy="772458"/>
          </a:xfrm>
        </p:spPr>
      </p:pic>
      <p:sp>
        <p:nvSpPr>
          <p:cNvPr id="5" name="TextBox 4"/>
          <p:cNvSpPr txBox="1"/>
          <p:nvPr/>
        </p:nvSpPr>
        <p:spPr>
          <a:xfrm>
            <a:off x="600891" y="751357"/>
            <a:ext cx="823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Khỉ ăn lần lượt các lá từ số bé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số lớn nhất. Hãy nói các lá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khỉ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ăn theo đúng thứ tự.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07" y="1267817"/>
            <a:ext cx="5334755" cy="5334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661" y="235977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8768" y="202156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002" y="30374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6560" y="24172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58" y="4319450"/>
            <a:ext cx="1272021" cy="882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13" y="4319450"/>
            <a:ext cx="1272021" cy="882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32" y="4319450"/>
            <a:ext cx="1272021" cy="8820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94702" y="442273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3878" y="44227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9808" y="44202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8351" y="439911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525"/>
            <a:ext cx="914210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338" y="2459504"/>
            <a:ext cx="6941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thứ tự các số </a:t>
            </a:r>
            <a:endParaRPr lang="en-US" sz="6000" b="1" smtClean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60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 vi 100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438" y="367860"/>
            <a:ext cx="699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 từ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bé đến lớn.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1783878" y="855592"/>
            <a:ext cx="1054553" cy="1008703"/>
            <a:chOff x="2446022" y="829524"/>
            <a:chExt cx="1054553" cy="10087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22" y="829524"/>
              <a:ext cx="1054553" cy="10087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2686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382580" y="855593"/>
            <a:ext cx="1054553" cy="1008703"/>
            <a:chOff x="4044724" y="829525"/>
            <a:chExt cx="1054553" cy="10087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724" y="829525"/>
              <a:ext cx="1054553" cy="10087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3427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981282" y="857058"/>
            <a:ext cx="1054553" cy="1008703"/>
            <a:chOff x="5643426" y="830990"/>
            <a:chExt cx="1054553" cy="1008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32974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2413497" y="3020147"/>
            <a:ext cx="45416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Tìm số bé nhất trong 3 </a:t>
            </a: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số còn lại.</a:t>
            </a:r>
          </a:p>
          <a:p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    Số đó là 35.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413497" y="3907646"/>
            <a:ext cx="4418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Tìm số bé hơn trong 2 số còn </a:t>
            </a: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lại.</a:t>
            </a:r>
          </a:p>
          <a:p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    Số đó là 43.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478815" y="4708928"/>
            <a:ext cx="4667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Thứ tự từ bé đến lớn của các số là 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378205" y="846882"/>
            <a:ext cx="1054553" cy="1008703"/>
            <a:chOff x="5643426" y="830990"/>
            <a:chExt cx="1054553" cy="1008703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5932974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2413497" y="2156961"/>
            <a:ext cx="3615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Tìm số bé nhất trong </a:t>
            </a: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4 số.</a:t>
            </a:r>
          </a:p>
          <a:p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    Số đó là </a:t>
            </a: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34.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1783878" y="5375409"/>
            <a:ext cx="1054553" cy="1008703"/>
            <a:chOff x="2446022" y="829524"/>
            <a:chExt cx="1054553" cy="1008703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22" y="829524"/>
              <a:ext cx="1054553" cy="1008703"/>
            </a:xfrm>
            <a:prstGeom prst="rect">
              <a:avLst/>
            </a:prstGeom>
          </p:spPr>
        </p:pic>
        <p:sp>
          <p:nvSpPr>
            <p:cNvPr id="186" name="TextBox 185"/>
            <p:cNvSpPr txBox="1"/>
            <p:nvPr/>
          </p:nvSpPr>
          <p:spPr>
            <a:xfrm>
              <a:off x="272686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382580" y="5375410"/>
            <a:ext cx="1054553" cy="1008703"/>
            <a:chOff x="4044724" y="829525"/>
            <a:chExt cx="1054553" cy="1008703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724" y="829525"/>
              <a:ext cx="1054553" cy="1008703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433427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981282" y="5376875"/>
            <a:ext cx="1054553" cy="1008703"/>
            <a:chOff x="5643426" y="830990"/>
            <a:chExt cx="1054553" cy="1008703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192" name="TextBox 191"/>
            <p:cNvSpPr txBox="1"/>
            <p:nvPr/>
          </p:nvSpPr>
          <p:spPr>
            <a:xfrm>
              <a:off x="5932974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378205" y="5366699"/>
            <a:ext cx="1054553" cy="1008703"/>
            <a:chOff x="5643426" y="830990"/>
            <a:chExt cx="1054553" cy="1008703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195" name="TextBox 194"/>
            <p:cNvSpPr txBox="1"/>
            <p:nvPr/>
          </p:nvSpPr>
          <p:spPr>
            <a:xfrm>
              <a:off x="5932974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3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uiExpand="1" build="p"/>
      <p:bldP spid="167" grpId="0" uiExpand="1" build="p"/>
      <p:bldP spid="168" grpId="0" uiExpand="1" build="p"/>
      <p:bldP spid="1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008314" y="17992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1525" y="1912873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       ,        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 rot="288829">
            <a:off x="1110305" y="1250348"/>
            <a:ext cx="3224404" cy="1691295"/>
          </a:xfrm>
          <a:prstGeom prst="cloud">
            <a:avLst/>
          </a:prstGeom>
          <a:solidFill>
            <a:srgbClr val="B9E6FA"/>
          </a:solidFill>
          <a:ln>
            <a:solidFill>
              <a:srgbClr val="B9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7" y="820848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bé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6821" y="1429254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72096" y="2058003"/>
            <a:ext cx="640080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22507" y="2150275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6938" y="3923369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bé nhất trong 3 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6938" y="4692960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bé hơn trong 2 số còn lại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6938" y="5506096"/>
            <a:ext cx="584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tự từ bé đến lớn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        ,        ,        ,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6157" y="3844309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5155086" y="38958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43920" y="460693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6112849" y="46280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59571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5128500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09176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5878105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83894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>
            <a:off x="6652823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1752" y="390892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40469" y="46388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59571" y="54563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2524" y="54774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93343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30685" y="1570204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6938" y="3130700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bé nhất trong 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86157" y="3027256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5155086" y="3078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71752" y="30918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58612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TextBox 50"/>
          <p:cNvSpPr txBox="1"/>
          <p:nvPr/>
        </p:nvSpPr>
        <p:spPr>
          <a:xfrm>
            <a:off x="7427541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68061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08314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TextBox 53"/>
          <p:cNvSpPr txBox="1"/>
          <p:nvPr/>
        </p:nvSpPr>
        <p:spPr>
          <a:xfrm>
            <a:off x="5077243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57919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5826848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32637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Box 57"/>
          <p:cNvSpPr txBox="1"/>
          <p:nvPr/>
        </p:nvSpPr>
        <p:spPr>
          <a:xfrm>
            <a:off x="6601566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07355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TextBox 62"/>
          <p:cNvSpPr txBox="1"/>
          <p:nvPr/>
        </p:nvSpPr>
        <p:spPr>
          <a:xfrm>
            <a:off x="7376284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59571" y="54563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2524" y="54774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93343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68061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00608 -0.533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00677 -0.53658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2682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0608 -0.5335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116 L -0.00608 -0.5347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/>
      <p:bldP spid="26" grpId="0" animBg="1"/>
      <p:bldP spid="37" grpId="0"/>
      <p:bldP spid="25" grpId="0"/>
      <p:bldP spid="5" grpId="0"/>
      <p:bldP spid="27" grpId="0"/>
      <p:bldP spid="28" grpId="0"/>
      <p:bldP spid="9" grpId="0"/>
      <p:bldP spid="31" grpId="0"/>
      <p:bldP spid="32" grpId="0"/>
      <p:bldP spid="11" grpId="0" animBg="1"/>
      <p:bldP spid="11" grpId="1" animBg="1"/>
      <p:bldP spid="12" grpId="0" build="allAtOnce"/>
      <p:bldP spid="35" grpId="0" animBg="1"/>
      <p:bldP spid="36" grpId="0" build="allAtOnce"/>
      <p:bldP spid="38" grpId="0" animBg="1"/>
      <p:bldP spid="39" grpId="0" build="allAtOnce"/>
      <p:bldP spid="40" grpId="0" animBg="1"/>
      <p:bldP spid="41" grpId="0" build="allAtOnce"/>
      <p:bldP spid="42" grpId="0" animBg="1"/>
      <p:bldP spid="43" grpId="0" build="allAtOnce"/>
      <p:bldP spid="44" grpId="0"/>
      <p:bldP spid="45" grpId="0"/>
      <p:bldP spid="46" grpId="0"/>
      <p:bldP spid="47" grpId="0"/>
      <p:bldP spid="48" grpId="0"/>
      <p:bldP spid="29" grpId="0"/>
      <p:bldP spid="30" grpId="0"/>
      <p:bldP spid="33" grpId="0" animBg="1"/>
      <p:bldP spid="33" grpId="1" animBg="1"/>
      <p:bldP spid="34" grpId="0" build="allAtOnce"/>
      <p:bldP spid="49" grpId="0"/>
      <p:bldP spid="50" grpId="0" animBg="1"/>
      <p:bldP spid="51" grpId="0" build="allAtOnce"/>
      <p:bldP spid="52" grpId="0"/>
      <p:bldP spid="53" grpId="0" animBg="1"/>
      <p:bldP spid="54" grpId="0" build="allAtOnce"/>
      <p:bldP spid="55" grpId="0" animBg="1"/>
      <p:bldP spid="56" grpId="0" build="allAtOnce"/>
      <p:bldP spid="57" grpId="0" animBg="1"/>
      <p:bldP spid="58" grpId="0" build="allAtOnce"/>
      <p:bldP spid="62" grpId="0" animBg="1"/>
      <p:bldP spid="63" grpId="0" build="allAtOnce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008314" y="17992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1525" y="1912873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       ,        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 rot="288829">
            <a:off x="1110305" y="1250348"/>
            <a:ext cx="3224404" cy="1691295"/>
          </a:xfrm>
          <a:prstGeom prst="cloud">
            <a:avLst/>
          </a:prstGeom>
          <a:solidFill>
            <a:srgbClr val="F9BBB1"/>
          </a:solidFill>
          <a:ln>
            <a:solidFill>
              <a:srgbClr val="F9B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7" y="820848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6821" y="1429254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72096" y="2058003"/>
            <a:ext cx="640080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22507" y="2150275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944" y="4045924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nhất trong 3 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3775" y="4770339"/>
            <a:ext cx="455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hơn trong 2 số còn lại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7987" y="3966864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5286916" y="4018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11717" y="4678221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</a:t>
            </a:r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6180646" y="47053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03582" y="40314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8266" y="471619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30685" y="1570204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6938" y="3307696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nhất trong 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81953" y="3204252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5250882" y="32558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7548" y="32688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08314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TextBox 53"/>
          <p:cNvSpPr txBox="1"/>
          <p:nvPr/>
        </p:nvSpPr>
        <p:spPr>
          <a:xfrm>
            <a:off x="5077243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57919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5826848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32637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Box 57"/>
          <p:cNvSpPr txBox="1"/>
          <p:nvPr/>
        </p:nvSpPr>
        <p:spPr>
          <a:xfrm>
            <a:off x="6601566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07355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TextBox 62"/>
          <p:cNvSpPr txBox="1"/>
          <p:nvPr/>
        </p:nvSpPr>
        <p:spPr>
          <a:xfrm>
            <a:off x="7376284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16938" y="5506096"/>
            <a:ext cx="584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tự từ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bé là         ,        ,        ,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59571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5128500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09176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4" name="TextBox 83"/>
          <p:cNvSpPr txBox="1"/>
          <p:nvPr/>
        </p:nvSpPr>
        <p:spPr>
          <a:xfrm>
            <a:off x="5878105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583894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6" name="TextBox 85"/>
          <p:cNvSpPr txBox="1"/>
          <p:nvPr/>
        </p:nvSpPr>
        <p:spPr>
          <a:xfrm>
            <a:off x="6652823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59571" y="54563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12524" y="54774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93343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358612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7427541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68061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062111" y="54508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15064" y="54718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95883" y="54511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370601" y="54511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608 -0.5335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0677 -0.536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2682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0607 -0.5335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16 L -0.00608 -0.5347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" grpId="0"/>
      <p:bldP spid="31" grpId="0"/>
      <p:bldP spid="11" grpId="0" animBg="1"/>
      <p:bldP spid="11" grpId="1" animBg="1"/>
      <p:bldP spid="12" grpId="0" build="allAtOnce"/>
      <p:bldP spid="35" grpId="0" animBg="1"/>
      <p:bldP spid="36" grpId="0" build="allAtOnce"/>
      <p:bldP spid="44" grpId="0"/>
      <p:bldP spid="45" grpId="0"/>
      <p:bldP spid="30" grpId="0"/>
      <p:bldP spid="33" grpId="0" animBg="1"/>
      <p:bldP spid="33" grpId="1" animBg="1"/>
      <p:bldP spid="34" grpId="0" build="allAtOnce"/>
      <p:bldP spid="49" grpId="0"/>
      <p:bldP spid="65" grpId="0"/>
      <p:bldP spid="66" grpId="0" animBg="1"/>
      <p:bldP spid="67" grpId="0" build="allAtOnce"/>
      <p:bldP spid="68" grpId="0" animBg="1"/>
      <p:bldP spid="84" grpId="0" build="allAtOnce"/>
      <p:bldP spid="85" grpId="0" animBg="1"/>
      <p:bldP spid="86" grpId="0" build="allAtOnce"/>
      <p:bldP spid="87" grpId="0"/>
      <p:bldP spid="88" grpId="0"/>
      <p:bldP spid="89" grpId="0"/>
      <p:bldP spid="90" grpId="0" animBg="1"/>
      <p:bldP spid="91" grpId="0" build="allAtOnce"/>
      <p:bldP spid="92" grpId="0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45027" y="394386"/>
            <a:ext cx="651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tập giấy màu từ ít tờ nhất đến nhiều tờ nhất.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1527161"/>
            <a:ext cx="8214360" cy="41473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4138" y="1321889"/>
            <a:ext cx="1507562" cy="817807"/>
            <a:chOff x="664138" y="1321889"/>
            <a:chExt cx="1507562" cy="817807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08660" y="1321889"/>
              <a:ext cx="1348740" cy="817807"/>
            </a:xfrm>
            <a:prstGeom prst="wedgeRoundRectCallout">
              <a:avLst>
                <a:gd name="adj1" fmla="val -5833"/>
                <a:gd name="adj2" fmla="val 6036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138" y="1424940"/>
              <a:ext cx="1507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Tập này tớ có 24 tờ.</a:t>
              </a: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26177" y="1225383"/>
            <a:ext cx="1507562" cy="817807"/>
            <a:chOff x="664138" y="1321889"/>
            <a:chExt cx="1507562" cy="817807"/>
          </a:xfrm>
        </p:grpSpPr>
        <p:sp>
          <p:nvSpPr>
            <p:cNvPr id="55" name="Rounded Rectangular Callout 54"/>
            <p:cNvSpPr/>
            <p:nvPr/>
          </p:nvSpPr>
          <p:spPr>
            <a:xfrm>
              <a:off x="708660" y="1321889"/>
              <a:ext cx="1348740" cy="817807"/>
            </a:xfrm>
            <a:prstGeom prst="wedgeRoundRectCallout">
              <a:avLst>
                <a:gd name="adj1" fmla="val -5833"/>
                <a:gd name="adj2" fmla="val 6036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138" y="1424940"/>
              <a:ext cx="1507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Tập này tớ có 30 tờ.</a:t>
              </a: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6478" y="2093289"/>
            <a:ext cx="4962473" cy="3073327"/>
            <a:chOff x="-2790773" y="1321889"/>
            <a:chExt cx="4962473" cy="3073327"/>
          </a:xfrm>
        </p:grpSpPr>
        <p:sp>
          <p:nvSpPr>
            <p:cNvPr id="63" name="Rounded Rectangular Callout 62"/>
            <p:cNvSpPr/>
            <p:nvPr/>
          </p:nvSpPr>
          <p:spPr>
            <a:xfrm>
              <a:off x="708660" y="1321889"/>
              <a:ext cx="1348740" cy="817807"/>
            </a:xfrm>
            <a:prstGeom prst="wedgeRoundRectCallout">
              <a:avLst>
                <a:gd name="adj1" fmla="val -21087"/>
                <a:gd name="adj2" fmla="val 7248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4138" y="1424940"/>
              <a:ext cx="1507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Tập này tớ có 26 tờ.</a:t>
              </a: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ounded Rectangular Callout 66"/>
            <p:cNvSpPr/>
            <p:nvPr/>
          </p:nvSpPr>
          <p:spPr>
            <a:xfrm>
              <a:off x="-2746251" y="3577409"/>
              <a:ext cx="1348740" cy="817807"/>
            </a:xfrm>
            <a:prstGeom prst="wedgeRoundRectCallout">
              <a:avLst>
                <a:gd name="adj1" fmla="val 67049"/>
                <a:gd name="adj2" fmla="val -6821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2790773" y="3680460"/>
              <a:ext cx="1507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Tập này tớ có 18 tờ.</a:t>
              </a: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Parallelogram 82"/>
          <p:cNvSpPr/>
          <p:nvPr/>
        </p:nvSpPr>
        <p:spPr>
          <a:xfrm>
            <a:off x="2171700" y="3852395"/>
            <a:ext cx="676353" cy="289403"/>
          </a:xfrm>
          <a:custGeom>
            <a:avLst/>
            <a:gdLst>
              <a:gd name="connsiteX0" fmla="*/ 0 w 592455"/>
              <a:gd name="connsiteY0" fmla="*/ 251303 h 251303"/>
              <a:gd name="connsiteX1" fmla="*/ 62826 w 592455"/>
              <a:gd name="connsiteY1" fmla="*/ 0 h 251303"/>
              <a:gd name="connsiteX2" fmla="*/ 592455 w 592455"/>
              <a:gd name="connsiteY2" fmla="*/ 0 h 251303"/>
              <a:gd name="connsiteX3" fmla="*/ 529629 w 592455"/>
              <a:gd name="connsiteY3" fmla="*/ 251303 h 251303"/>
              <a:gd name="connsiteX4" fmla="*/ 0 w 592455"/>
              <a:gd name="connsiteY4" fmla="*/ 251303 h 251303"/>
              <a:gd name="connsiteX0" fmla="*/ 40044 w 632499"/>
              <a:gd name="connsiteY0" fmla="*/ 258923 h 258923"/>
              <a:gd name="connsiteX1" fmla="*/ 0 w 632499"/>
              <a:gd name="connsiteY1" fmla="*/ 0 h 258923"/>
              <a:gd name="connsiteX2" fmla="*/ 632499 w 632499"/>
              <a:gd name="connsiteY2" fmla="*/ 7620 h 258923"/>
              <a:gd name="connsiteX3" fmla="*/ 569673 w 632499"/>
              <a:gd name="connsiteY3" fmla="*/ 258923 h 258923"/>
              <a:gd name="connsiteX4" fmla="*/ 40044 w 632499"/>
              <a:gd name="connsiteY4" fmla="*/ 258923 h 258923"/>
              <a:gd name="connsiteX0" fmla="*/ 47664 w 640119"/>
              <a:gd name="connsiteY0" fmla="*/ 251303 h 251303"/>
              <a:gd name="connsiteX1" fmla="*/ 0 w 640119"/>
              <a:gd name="connsiteY1" fmla="*/ 3810 h 251303"/>
              <a:gd name="connsiteX2" fmla="*/ 640119 w 640119"/>
              <a:gd name="connsiteY2" fmla="*/ 0 h 251303"/>
              <a:gd name="connsiteX3" fmla="*/ 577293 w 640119"/>
              <a:gd name="connsiteY3" fmla="*/ 251303 h 251303"/>
              <a:gd name="connsiteX4" fmla="*/ 47664 w 640119"/>
              <a:gd name="connsiteY4" fmla="*/ 251303 h 251303"/>
              <a:gd name="connsiteX0" fmla="*/ 47664 w 577293"/>
              <a:gd name="connsiteY0" fmla="*/ 257018 h 257018"/>
              <a:gd name="connsiteX1" fmla="*/ 0 w 577293"/>
              <a:gd name="connsiteY1" fmla="*/ 9525 h 257018"/>
              <a:gd name="connsiteX2" fmla="*/ 468669 w 577293"/>
              <a:gd name="connsiteY2" fmla="*/ 0 h 257018"/>
              <a:gd name="connsiteX3" fmla="*/ 577293 w 577293"/>
              <a:gd name="connsiteY3" fmla="*/ 257018 h 257018"/>
              <a:gd name="connsiteX4" fmla="*/ 47664 w 577293"/>
              <a:gd name="connsiteY4" fmla="*/ 257018 h 257018"/>
              <a:gd name="connsiteX0" fmla="*/ 47664 w 683973"/>
              <a:gd name="connsiteY0" fmla="*/ 25701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47664 w 683973"/>
              <a:gd name="connsiteY4" fmla="*/ 257018 h 283688"/>
              <a:gd name="connsiteX0" fmla="*/ 163869 w 683973"/>
              <a:gd name="connsiteY0" fmla="*/ 28368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163869 w 683973"/>
              <a:gd name="connsiteY4" fmla="*/ 283688 h 283688"/>
              <a:gd name="connsiteX0" fmla="*/ 156249 w 676353"/>
              <a:gd name="connsiteY0" fmla="*/ 28368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56249 w 676353"/>
              <a:gd name="connsiteY4" fmla="*/ 283688 h 283688"/>
              <a:gd name="connsiteX0" fmla="*/ 161964 w 676353"/>
              <a:gd name="connsiteY0" fmla="*/ 27225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61964 w 676353"/>
              <a:gd name="connsiteY4" fmla="*/ 272258 h 283688"/>
              <a:gd name="connsiteX0" fmla="*/ 154344 w 676353"/>
              <a:gd name="connsiteY0" fmla="*/ 295118 h 295118"/>
              <a:gd name="connsiteX1" fmla="*/ 0 w 676353"/>
              <a:gd name="connsiteY1" fmla="*/ 15240 h 295118"/>
              <a:gd name="connsiteX2" fmla="*/ 461049 w 676353"/>
              <a:gd name="connsiteY2" fmla="*/ 0 h 295118"/>
              <a:gd name="connsiteX3" fmla="*/ 676353 w 676353"/>
              <a:gd name="connsiteY3" fmla="*/ 283688 h 295118"/>
              <a:gd name="connsiteX4" fmla="*/ 154344 w 676353"/>
              <a:gd name="connsiteY4" fmla="*/ 295118 h 295118"/>
              <a:gd name="connsiteX0" fmla="*/ 154344 w 676353"/>
              <a:gd name="connsiteY0" fmla="*/ 289403 h 289403"/>
              <a:gd name="connsiteX1" fmla="*/ 0 w 676353"/>
              <a:gd name="connsiteY1" fmla="*/ 9525 h 289403"/>
              <a:gd name="connsiteX2" fmla="*/ 453429 w 676353"/>
              <a:gd name="connsiteY2" fmla="*/ 0 h 289403"/>
              <a:gd name="connsiteX3" fmla="*/ 676353 w 676353"/>
              <a:gd name="connsiteY3" fmla="*/ 277973 h 289403"/>
              <a:gd name="connsiteX4" fmla="*/ 154344 w 676353"/>
              <a:gd name="connsiteY4" fmla="*/ 289403 h 2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53" h="289403">
                <a:moveTo>
                  <a:pt x="154344" y="289403"/>
                </a:moveTo>
                <a:lnTo>
                  <a:pt x="0" y="9525"/>
                </a:lnTo>
                <a:lnTo>
                  <a:pt x="453429" y="0"/>
                </a:lnTo>
                <a:lnTo>
                  <a:pt x="676353" y="277973"/>
                </a:lnTo>
                <a:lnTo>
                  <a:pt x="154344" y="289403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Parallelogram 82"/>
          <p:cNvSpPr/>
          <p:nvPr/>
        </p:nvSpPr>
        <p:spPr>
          <a:xfrm>
            <a:off x="1217813" y="3145093"/>
            <a:ext cx="676353" cy="289403"/>
          </a:xfrm>
          <a:custGeom>
            <a:avLst/>
            <a:gdLst>
              <a:gd name="connsiteX0" fmla="*/ 0 w 592455"/>
              <a:gd name="connsiteY0" fmla="*/ 251303 h 251303"/>
              <a:gd name="connsiteX1" fmla="*/ 62826 w 592455"/>
              <a:gd name="connsiteY1" fmla="*/ 0 h 251303"/>
              <a:gd name="connsiteX2" fmla="*/ 592455 w 592455"/>
              <a:gd name="connsiteY2" fmla="*/ 0 h 251303"/>
              <a:gd name="connsiteX3" fmla="*/ 529629 w 592455"/>
              <a:gd name="connsiteY3" fmla="*/ 251303 h 251303"/>
              <a:gd name="connsiteX4" fmla="*/ 0 w 592455"/>
              <a:gd name="connsiteY4" fmla="*/ 251303 h 251303"/>
              <a:gd name="connsiteX0" fmla="*/ 40044 w 632499"/>
              <a:gd name="connsiteY0" fmla="*/ 258923 h 258923"/>
              <a:gd name="connsiteX1" fmla="*/ 0 w 632499"/>
              <a:gd name="connsiteY1" fmla="*/ 0 h 258923"/>
              <a:gd name="connsiteX2" fmla="*/ 632499 w 632499"/>
              <a:gd name="connsiteY2" fmla="*/ 7620 h 258923"/>
              <a:gd name="connsiteX3" fmla="*/ 569673 w 632499"/>
              <a:gd name="connsiteY3" fmla="*/ 258923 h 258923"/>
              <a:gd name="connsiteX4" fmla="*/ 40044 w 632499"/>
              <a:gd name="connsiteY4" fmla="*/ 258923 h 258923"/>
              <a:gd name="connsiteX0" fmla="*/ 47664 w 640119"/>
              <a:gd name="connsiteY0" fmla="*/ 251303 h 251303"/>
              <a:gd name="connsiteX1" fmla="*/ 0 w 640119"/>
              <a:gd name="connsiteY1" fmla="*/ 3810 h 251303"/>
              <a:gd name="connsiteX2" fmla="*/ 640119 w 640119"/>
              <a:gd name="connsiteY2" fmla="*/ 0 h 251303"/>
              <a:gd name="connsiteX3" fmla="*/ 577293 w 640119"/>
              <a:gd name="connsiteY3" fmla="*/ 251303 h 251303"/>
              <a:gd name="connsiteX4" fmla="*/ 47664 w 640119"/>
              <a:gd name="connsiteY4" fmla="*/ 251303 h 251303"/>
              <a:gd name="connsiteX0" fmla="*/ 47664 w 577293"/>
              <a:gd name="connsiteY0" fmla="*/ 257018 h 257018"/>
              <a:gd name="connsiteX1" fmla="*/ 0 w 577293"/>
              <a:gd name="connsiteY1" fmla="*/ 9525 h 257018"/>
              <a:gd name="connsiteX2" fmla="*/ 468669 w 577293"/>
              <a:gd name="connsiteY2" fmla="*/ 0 h 257018"/>
              <a:gd name="connsiteX3" fmla="*/ 577293 w 577293"/>
              <a:gd name="connsiteY3" fmla="*/ 257018 h 257018"/>
              <a:gd name="connsiteX4" fmla="*/ 47664 w 577293"/>
              <a:gd name="connsiteY4" fmla="*/ 257018 h 257018"/>
              <a:gd name="connsiteX0" fmla="*/ 47664 w 683973"/>
              <a:gd name="connsiteY0" fmla="*/ 25701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47664 w 683973"/>
              <a:gd name="connsiteY4" fmla="*/ 257018 h 283688"/>
              <a:gd name="connsiteX0" fmla="*/ 163869 w 683973"/>
              <a:gd name="connsiteY0" fmla="*/ 28368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163869 w 683973"/>
              <a:gd name="connsiteY4" fmla="*/ 283688 h 283688"/>
              <a:gd name="connsiteX0" fmla="*/ 156249 w 676353"/>
              <a:gd name="connsiteY0" fmla="*/ 28368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56249 w 676353"/>
              <a:gd name="connsiteY4" fmla="*/ 283688 h 283688"/>
              <a:gd name="connsiteX0" fmla="*/ 161964 w 676353"/>
              <a:gd name="connsiteY0" fmla="*/ 27225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61964 w 676353"/>
              <a:gd name="connsiteY4" fmla="*/ 272258 h 283688"/>
              <a:gd name="connsiteX0" fmla="*/ 154344 w 676353"/>
              <a:gd name="connsiteY0" fmla="*/ 295118 h 295118"/>
              <a:gd name="connsiteX1" fmla="*/ 0 w 676353"/>
              <a:gd name="connsiteY1" fmla="*/ 15240 h 295118"/>
              <a:gd name="connsiteX2" fmla="*/ 461049 w 676353"/>
              <a:gd name="connsiteY2" fmla="*/ 0 h 295118"/>
              <a:gd name="connsiteX3" fmla="*/ 676353 w 676353"/>
              <a:gd name="connsiteY3" fmla="*/ 283688 h 295118"/>
              <a:gd name="connsiteX4" fmla="*/ 154344 w 676353"/>
              <a:gd name="connsiteY4" fmla="*/ 295118 h 295118"/>
              <a:gd name="connsiteX0" fmla="*/ 154344 w 676353"/>
              <a:gd name="connsiteY0" fmla="*/ 289403 h 289403"/>
              <a:gd name="connsiteX1" fmla="*/ 0 w 676353"/>
              <a:gd name="connsiteY1" fmla="*/ 9525 h 289403"/>
              <a:gd name="connsiteX2" fmla="*/ 453429 w 676353"/>
              <a:gd name="connsiteY2" fmla="*/ 0 h 289403"/>
              <a:gd name="connsiteX3" fmla="*/ 676353 w 676353"/>
              <a:gd name="connsiteY3" fmla="*/ 277973 h 289403"/>
              <a:gd name="connsiteX4" fmla="*/ 154344 w 676353"/>
              <a:gd name="connsiteY4" fmla="*/ 289403 h 2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53" h="289403">
                <a:moveTo>
                  <a:pt x="154344" y="289403"/>
                </a:moveTo>
                <a:lnTo>
                  <a:pt x="0" y="9525"/>
                </a:lnTo>
                <a:lnTo>
                  <a:pt x="453429" y="0"/>
                </a:lnTo>
                <a:lnTo>
                  <a:pt x="676353" y="277973"/>
                </a:lnTo>
                <a:lnTo>
                  <a:pt x="154344" y="289403"/>
                </a:lnTo>
                <a:close/>
              </a:path>
            </a:pathLst>
          </a:custGeom>
          <a:solidFill>
            <a:srgbClr val="EFCE18"/>
          </a:solidFill>
          <a:ln>
            <a:solidFill>
              <a:srgbClr val="EFCE1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Parallelogram 82"/>
          <p:cNvSpPr/>
          <p:nvPr/>
        </p:nvSpPr>
        <p:spPr>
          <a:xfrm>
            <a:off x="3963856" y="4069676"/>
            <a:ext cx="676353" cy="289403"/>
          </a:xfrm>
          <a:custGeom>
            <a:avLst/>
            <a:gdLst>
              <a:gd name="connsiteX0" fmla="*/ 0 w 592455"/>
              <a:gd name="connsiteY0" fmla="*/ 251303 h 251303"/>
              <a:gd name="connsiteX1" fmla="*/ 62826 w 592455"/>
              <a:gd name="connsiteY1" fmla="*/ 0 h 251303"/>
              <a:gd name="connsiteX2" fmla="*/ 592455 w 592455"/>
              <a:gd name="connsiteY2" fmla="*/ 0 h 251303"/>
              <a:gd name="connsiteX3" fmla="*/ 529629 w 592455"/>
              <a:gd name="connsiteY3" fmla="*/ 251303 h 251303"/>
              <a:gd name="connsiteX4" fmla="*/ 0 w 592455"/>
              <a:gd name="connsiteY4" fmla="*/ 251303 h 251303"/>
              <a:gd name="connsiteX0" fmla="*/ 40044 w 632499"/>
              <a:gd name="connsiteY0" fmla="*/ 258923 h 258923"/>
              <a:gd name="connsiteX1" fmla="*/ 0 w 632499"/>
              <a:gd name="connsiteY1" fmla="*/ 0 h 258923"/>
              <a:gd name="connsiteX2" fmla="*/ 632499 w 632499"/>
              <a:gd name="connsiteY2" fmla="*/ 7620 h 258923"/>
              <a:gd name="connsiteX3" fmla="*/ 569673 w 632499"/>
              <a:gd name="connsiteY3" fmla="*/ 258923 h 258923"/>
              <a:gd name="connsiteX4" fmla="*/ 40044 w 632499"/>
              <a:gd name="connsiteY4" fmla="*/ 258923 h 258923"/>
              <a:gd name="connsiteX0" fmla="*/ 47664 w 640119"/>
              <a:gd name="connsiteY0" fmla="*/ 251303 h 251303"/>
              <a:gd name="connsiteX1" fmla="*/ 0 w 640119"/>
              <a:gd name="connsiteY1" fmla="*/ 3810 h 251303"/>
              <a:gd name="connsiteX2" fmla="*/ 640119 w 640119"/>
              <a:gd name="connsiteY2" fmla="*/ 0 h 251303"/>
              <a:gd name="connsiteX3" fmla="*/ 577293 w 640119"/>
              <a:gd name="connsiteY3" fmla="*/ 251303 h 251303"/>
              <a:gd name="connsiteX4" fmla="*/ 47664 w 640119"/>
              <a:gd name="connsiteY4" fmla="*/ 251303 h 251303"/>
              <a:gd name="connsiteX0" fmla="*/ 47664 w 577293"/>
              <a:gd name="connsiteY0" fmla="*/ 257018 h 257018"/>
              <a:gd name="connsiteX1" fmla="*/ 0 w 577293"/>
              <a:gd name="connsiteY1" fmla="*/ 9525 h 257018"/>
              <a:gd name="connsiteX2" fmla="*/ 468669 w 577293"/>
              <a:gd name="connsiteY2" fmla="*/ 0 h 257018"/>
              <a:gd name="connsiteX3" fmla="*/ 577293 w 577293"/>
              <a:gd name="connsiteY3" fmla="*/ 257018 h 257018"/>
              <a:gd name="connsiteX4" fmla="*/ 47664 w 577293"/>
              <a:gd name="connsiteY4" fmla="*/ 257018 h 257018"/>
              <a:gd name="connsiteX0" fmla="*/ 47664 w 683973"/>
              <a:gd name="connsiteY0" fmla="*/ 25701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47664 w 683973"/>
              <a:gd name="connsiteY4" fmla="*/ 257018 h 283688"/>
              <a:gd name="connsiteX0" fmla="*/ 163869 w 683973"/>
              <a:gd name="connsiteY0" fmla="*/ 28368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163869 w 683973"/>
              <a:gd name="connsiteY4" fmla="*/ 283688 h 283688"/>
              <a:gd name="connsiteX0" fmla="*/ 156249 w 676353"/>
              <a:gd name="connsiteY0" fmla="*/ 28368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56249 w 676353"/>
              <a:gd name="connsiteY4" fmla="*/ 283688 h 283688"/>
              <a:gd name="connsiteX0" fmla="*/ 161964 w 676353"/>
              <a:gd name="connsiteY0" fmla="*/ 27225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61964 w 676353"/>
              <a:gd name="connsiteY4" fmla="*/ 272258 h 283688"/>
              <a:gd name="connsiteX0" fmla="*/ 154344 w 676353"/>
              <a:gd name="connsiteY0" fmla="*/ 295118 h 295118"/>
              <a:gd name="connsiteX1" fmla="*/ 0 w 676353"/>
              <a:gd name="connsiteY1" fmla="*/ 15240 h 295118"/>
              <a:gd name="connsiteX2" fmla="*/ 461049 w 676353"/>
              <a:gd name="connsiteY2" fmla="*/ 0 h 295118"/>
              <a:gd name="connsiteX3" fmla="*/ 676353 w 676353"/>
              <a:gd name="connsiteY3" fmla="*/ 283688 h 295118"/>
              <a:gd name="connsiteX4" fmla="*/ 154344 w 676353"/>
              <a:gd name="connsiteY4" fmla="*/ 295118 h 295118"/>
              <a:gd name="connsiteX0" fmla="*/ 154344 w 676353"/>
              <a:gd name="connsiteY0" fmla="*/ 289403 h 289403"/>
              <a:gd name="connsiteX1" fmla="*/ 0 w 676353"/>
              <a:gd name="connsiteY1" fmla="*/ 9525 h 289403"/>
              <a:gd name="connsiteX2" fmla="*/ 453429 w 676353"/>
              <a:gd name="connsiteY2" fmla="*/ 0 h 289403"/>
              <a:gd name="connsiteX3" fmla="*/ 676353 w 676353"/>
              <a:gd name="connsiteY3" fmla="*/ 277973 h 289403"/>
              <a:gd name="connsiteX4" fmla="*/ 154344 w 676353"/>
              <a:gd name="connsiteY4" fmla="*/ 289403 h 2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53" h="289403">
                <a:moveTo>
                  <a:pt x="154344" y="289403"/>
                </a:moveTo>
                <a:lnTo>
                  <a:pt x="0" y="9525"/>
                </a:lnTo>
                <a:lnTo>
                  <a:pt x="453429" y="0"/>
                </a:lnTo>
                <a:lnTo>
                  <a:pt x="676353" y="277973"/>
                </a:lnTo>
                <a:lnTo>
                  <a:pt x="154344" y="289403"/>
                </a:lnTo>
                <a:close/>
              </a:path>
            </a:pathLst>
          </a:custGeom>
          <a:solidFill>
            <a:srgbClr val="EF384B"/>
          </a:solidFill>
          <a:ln>
            <a:solidFill>
              <a:srgbClr val="EF384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arallelogram 82"/>
          <p:cNvSpPr/>
          <p:nvPr/>
        </p:nvSpPr>
        <p:spPr>
          <a:xfrm>
            <a:off x="2878518" y="3067915"/>
            <a:ext cx="683973" cy="289403"/>
          </a:xfrm>
          <a:custGeom>
            <a:avLst/>
            <a:gdLst>
              <a:gd name="connsiteX0" fmla="*/ 0 w 592455"/>
              <a:gd name="connsiteY0" fmla="*/ 251303 h 251303"/>
              <a:gd name="connsiteX1" fmla="*/ 62826 w 592455"/>
              <a:gd name="connsiteY1" fmla="*/ 0 h 251303"/>
              <a:gd name="connsiteX2" fmla="*/ 592455 w 592455"/>
              <a:gd name="connsiteY2" fmla="*/ 0 h 251303"/>
              <a:gd name="connsiteX3" fmla="*/ 529629 w 592455"/>
              <a:gd name="connsiteY3" fmla="*/ 251303 h 251303"/>
              <a:gd name="connsiteX4" fmla="*/ 0 w 592455"/>
              <a:gd name="connsiteY4" fmla="*/ 251303 h 251303"/>
              <a:gd name="connsiteX0" fmla="*/ 40044 w 632499"/>
              <a:gd name="connsiteY0" fmla="*/ 258923 h 258923"/>
              <a:gd name="connsiteX1" fmla="*/ 0 w 632499"/>
              <a:gd name="connsiteY1" fmla="*/ 0 h 258923"/>
              <a:gd name="connsiteX2" fmla="*/ 632499 w 632499"/>
              <a:gd name="connsiteY2" fmla="*/ 7620 h 258923"/>
              <a:gd name="connsiteX3" fmla="*/ 569673 w 632499"/>
              <a:gd name="connsiteY3" fmla="*/ 258923 h 258923"/>
              <a:gd name="connsiteX4" fmla="*/ 40044 w 632499"/>
              <a:gd name="connsiteY4" fmla="*/ 258923 h 258923"/>
              <a:gd name="connsiteX0" fmla="*/ 47664 w 640119"/>
              <a:gd name="connsiteY0" fmla="*/ 251303 h 251303"/>
              <a:gd name="connsiteX1" fmla="*/ 0 w 640119"/>
              <a:gd name="connsiteY1" fmla="*/ 3810 h 251303"/>
              <a:gd name="connsiteX2" fmla="*/ 640119 w 640119"/>
              <a:gd name="connsiteY2" fmla="*/ 0 h 251303"/>
              <a:gd name="connsiteX3" fmla="*/ 577293 w 640119"/>
              <a:gd name="connsiteY3" fmla="*/ 251303 h 251303"/>
              <a:gd name="connsiteX4" fmla="*/ 47664 w 640119"/>
              <a:gd name="connsiteY4" fmla="*/ 251303 h 251303"/>
              <a:gd name="connsiteX0" fmla="*/ 47664 w 577293"/>
              <a:gd name="connsiteY0" fmla="*/ 257018 h 257018"/>
              <a:gd name="connsiteX1" fmla="*/ 0 w 577293"/>
              <a:gd name="connsiteY1" fmla="*/ 9525 h 257018"/>
              <a:gd name="connsiteX2" fmla="*/ 468669 w 577293"/>
              <a:gd name="connsiteY2" fmla="*/ 0 h 257018"/>
              <a:gd name="connsiteX3" fmla="*/ 577293 w 577293"/>
              <a:gd name="connsiteY3" fmla="*/ 257018 h 257018"/>
              <a:gd name="connsiteX4" fmla="*/ 47664 w 577293"/>
              <a:gd name="connsiteY4" fmla="*/ 257018 h 257018"/>
              <a:gd name="connsiteX0" fmla="*/ 47664 w 683973"/>
              <a:gd name="connsiteY0" fmla="*/ 25701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47664 w 683973"/>
              <a:gd name="connsiteY4" fmla="*/ 257018 h 283688"/>
              <a:gd name="connsiteX0" fmla="*/ 163869 w 683973"/>
              <a:gd name="connsiteY0" fmla="*/ 28368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163869 w 683973"/>
              <a:gd name="connsiteY4" fmla="*/ 283688 h 283688"/>
              <a:gd name="connsiteX0" fmla="*/ 156249 w 676353"/>
              <a:gd name="connsiteY0" fmla="*/ 28368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56249 w 676353"/>
              <a:gd name="connsiteY4" fmla="*/ 283688 h 283688"/>
              <a:gd name="connsiteX0" fmla="*/ 161964 w 676353"/>
              <a:gd name="connsiteY0" fmla="*/ 27225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61964 w 676353"/>
              <a:gd name="connsiteY4" fmla="*/ 272258 h 283688"/>
              <a:gd name="connsiteX0" fmla="*/ 154344 w 676353"/>
              <a:gd name="connsiteY0" fmla="*/ 295118 h 295118"/>
              <a:gd name="connsiteX1" fmla="*/ 0 w 676353"/>
              <a:gd name="connsiteY1" fmla="*/ 15240 h 295118"/>
              <a:gd name="connsiteX2" fmla="*/ 461049 w 676353"/>
              <a:gd name="connsiteY2" fmla="*/ 0 h 295118"/>
              <a:gd name="connsiteX3" fmla="*/ 676353 w 676353"/>
              <a:gd name="connsiteY3" fmla="*/ 283688 h 295118"/>
              <a:gd name="connsiteX4" fmla="*/ 154344 w 676353"/>
              <a:gd name="connsiteY4" fmla="*/ 295118 h 295118"/>
              <a:gd name="connsiteX0" fmla="*/ 154344 w 676353"/>
              <a:gd name="connsiteY0" fmla="*/ 289403 h 289403"/>
              <a:gd name="connsiteX1" fmla="*/ 0 w 676353"/>
              <a:gd name="connsiteY1" fmla="*/ 9525 h 289403"/>
              <a:gd name="connsiteX2" fmla="*/ 453429 w 676353"/>
              <a:gd name="connsiteY2" fmla="*/ 0 h 289403"/>
              <a:gd name="connsiteX3" fmla="*/ 676353 w 676353"/>
              <a:gd name="connsiteY3" fmla="*/ 277973 h 289403"/>
              <a:gd name="connsiteX4" fmla="*/ 154344 w 676353"/>
              <a:gd name="connsiteY4" fmla="*/ 289403 h 289403"/>
              <a:gd name="connsiteX0" fmla="*/ 154344 w 683973"/>
              <a:gd name="connsiteY0" fmla="*/ 289403 h 289403"/>
              <a:gd name="connsiteX1" fmla="*/ 0 w 683973"/>
              <a:gd name="connsiteY1" fmla="*/ 9525 h 289403"/>
              <a:gd name="connsiteX2" fmla="*/ 453429 w 683973"/>
              <a:gd name="connsiteY2" fmla="*/ 0 h 289403"/>
              <a:gd name="connsiteX3" fmla="*/ 683973 w 683973"/>
              <a:gd name="connsiteY3" fmla="*/ 289403 h 289403"/>
              <a:gd name="connsiteX4" fmla="*/ 154344 w 683973"/>
              <a:gd name="connsiteY4" fmla="*/ 289403 h 289403"/>
              <a:gd name="connsiteX0" fmla="*/ 154344 w 683973"/>
              <a:gd name="connsiteY0" fmla="*/ 289403 h 289403"/>
              <a:gd name="connsiteX1" fmla="*/ 0 w 683973"/>
              <a:gd name="connsiteY1" fmla="*/ 9525 h 289403"/>
              <a:gd name="connsiteX2" fmla="*/ 453429 w 683973"/>
              <a:gd name="connsiteY2" fmla="*/ 0 h 289403"/>
              <a:gd name="connsiteX3" fmla="*/ 683973 w 683973"/>
              <a:gd name="connsiteY3" fmla="*/ 289403 h 289403"/>
              <a:gd name="connsiteX4" fmla="*/ 154344 w 683973"/>
              <a:gd name="connsiteY4" fmla="*/ 289403 h 2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73" h="289403">
                <a:moveTo>
                  <a:pt x="154344" y="289403"/>
                </a:moveTo>
                <a:lnTo>
                  <a:pt x="0" y="9525"/>
                </a:lnTo>
                <a:lnTo>
                  <a:pt x="453429" y="0"/>
                </a:lnTo>
                <a:lnTo>
                  <a:pt x="683973" y="289403"/>
                </a:lnTo>
                <a:lnTo>
                  <a:pt x="154344" y="289403"/>
                </a:lnTo>
                <a:close/>
              </a:path>
            </a:pathLst>
          </a:custGeom>
          <a:solidFill>
            <a:srgbClr val="37C2D6"/>
          </a:solidFill>
          <a:ln>
            <a:solidFill>
              <a:srgbClr val="37C2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139413" y="3983544"/>
            <a:ext cx="5277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02471" y="3983544"/>
            <a:ext cx="5277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03363" y="3983544"/>
            <a:ext cx="5277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66421" y="3983544"/>
            <a:ext cx="5277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38496" y="405083"/>
            <a:ext cx="651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tập giấy màu từ ít tờ nhất đến nhiều tờ nhất.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30503 -0.044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48889 0.05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26753 -0.08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6563 0.065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Hai bạn nói đúng không?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8" y="1595028"/>
            <a:ext cx="4916262" cy="4191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4373"/>
            <a:ext cx="2717142" cy="31133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976162"/>
            <a:ext cx="1710747" cy="1798320"/>
            <a:chOff x="381000" y="1389872"/>
            <a:chExt cx="1710747" cy="179832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81000" y="1389872"/>
              <a:ext cx="1648097" cy="1798320"/>
            </a:xfrm>
            <a:prstGeom prst="wedgeRoundRectCallout">
              <a:avLst>
                <a:gd name="adj1" fmla="val -9737"/>
                <a:gd name="adj2" fmla="val 112669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951" y="1528108"/>
              <a:ext cx="164179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i="1"/>
                <a:t>Khi đếm từ 1</a:t>
              </a:r>
              <a:br>
                <a:rPr lang="vi-VN" sz="2000" i="1"/>
              </a:br>
              <a:r>
                <a:rPr lang="vi-VN" sz="2000" i="1"/>
                <a:t>đến 100 thì</a:t>
              </a:r>
              <a:br>
                <a:rPr lang="vi-VN" sz="2000" i="1"/>
              </a:br>
              <a:r>
                <a:rPr lang="vi-VN" sz="2000" i="1"/>
                <a:t>số đếm sau</a:t>
              </a:r>
              <a:br>
                <a:rPr lang="vi-VN" sz="2000" i="1"/>
              </a:br>
              <a:r>
                <a:rPr lang="vi-VN" sz="2000" i="1"/>
                <a:t>lớn hơn số</a:t>
              </a:r>
              <a:br>
                <a:rPr lang="vi-VN" sz="2000" i="1"/>
              </a:br>
              <a:r>
                <a:rPr lang="vi-VN" sz="2000" i="1"/>
                <a:t>đếm trước.</a:t>
              </a:r>
              <a:r>
                <a:rPr lang="vi-VN" sz="2000"/>
                <a:t> </a:t>
              </a:r>
              <a:endParaRPr lang="en-US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31023" y="2817032"/>
            <a:ext cx="1808530" cy="1072418"/>
            <a:chOff x="381000" y="1389872"/>
            <a:chExt cx="1808530" cy="1798320"/>
          </a:xfrm>
        </p:grpSpPr>
        <p:sp>
          <p:nvSpPr>
            <p:cNvPr id="54" name="Rounded Rectangular Callout 53"/>
            <p:cNvSpPr/>
            <p:nvPr/>
          </p:nvSpPr>
          <p:spPr>
            <a:xfrm>
              <a:off x="381000" y="1389872"/>
              <a:ext cx="1808530" cy="1798320"/>
            </a:xfrm>
            <a:prstGeom prst="wedgeRoundRectCallout">
              <a:avLst>
                <a:gd name="adj1" fmla="val -4188"/>
                <a:gd name="adj2" fmla="val 66479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9951" y="1528108"/>
              <a:ext cx="1739579" cy="159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i="1"/>
                <a:t>35 lớn hơn 34,</a:t>
              </a:r>
              <a:br>
                <a:rPr lang="vi-VN" i="1"/>
              </a:br>
              <a:r>
                <a:rPr lang="vi-VN" i="1"/>
                <a:t>43 lớn hơn 35,</a:t>
              </a:r>
              <a:br>
                <a:rPr lang="vi-VN" i="1"/>
              </a:br>
              <a:r>
                <a:rPr lang="vi-VN" i="1"/>
                <a:t>51 lớn hơn 43.</a:t>
              </a:r>
              <a:r>
                <a:rPr lang="vi-VN" sz="2000"/>
                <a:t> 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9229</TotalTime>
  <Words>356</Words>
  <Application>Microsoft Office PowerPoint</Application>
  <PresentationFormat>On-screen Show (4:3)</PresentationFormat>
  <Paragraphs>112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1117</cp:revision>
  <dcterms:created xsi:type="dcterms:W3CDTF">2018-11-09T03:14:06Z</dcterms:created>
  <dcterms:modified xsi:type="dcterms:W3CDTF">2020-04-23T04:00:08Z</dcterms:modified>
</cp:coreProperties>
</file>