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285" r:id="rId4"/>
    <p:sldId id="308" r:id="rId5"/>
    <p:sldId id="316" r:id="rId6"/>
    <p:sldId id="261" r:id="rId7"/>
    <p:sldId id="319" r:id="rId8"/>
    <p:sldId id="322" r:id="rId9"/>
    <p:sldId id="300" r:id="rId10"/>
    <p:sldId id="323" r:id="rId11"/>
    <p:sldId id="313" r:id="rId12"/>
    <p:sldId id="30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C42"/>
    <a:srgbClr val="F9C0C7"/>
    <a:srgbClr val="FFDF4F"/>
    <a:srgbClr val="C7EAFB"/>
    <a:srgbClr val="8BC63F"/>
    <a:srgbClr val="65932D"/>
    <a:srgbClr val="AFDFDC"/>
    <a:srgbClr val="42C8F4"/>
    <a:srgbClr val="0071BB"/>
    <a:srgbClr val="CB7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811" y="62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38"/>
            <a:ext cx="9030119" cy="3614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86766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nêu: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Chữ số chỉ số chục.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49041" y="22567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1631" y="22567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6222" y="22480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8812" y="22480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5069" y="22567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7659" y="22567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3198" y="42168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5788" y="42168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6760" y="42168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9350" y="42168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25504"/>
            <a:ext cx="3809327" cy="1071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057" y="1048611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Ghép hai mảnh của một thẻ số.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2508" y="1653509"/>
            <a:ext cx="1263435" cy="1166922"/>
            <a:chOff x="342508" y="1766726"/>
            <a:chExt cx="1263435" cy="11669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08" y="1766726"/>
              <a:ext cx="1263435" cy="1166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4433" y="1969775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3390" y="1584021"/>
            <a:ext cx="1215867" cy="1296329"/>
            <a:chOff x="2093390" y="1697238"/>
            <a:chExt cx="1215867" cy="12963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390" y="1697238"/>
              <a:ext cx="1215867" cy="129632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89459" y="1969775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20566" y="1736089"/>
            <a:ext cx="1367950" cy="1144261"/>
            <a:chOff x="3720566" y="1849306"/>
            <a:chExt cx="1367950" cy="11442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66" y="1849306"/>
              <a:ext cx="1367950" cy="114426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261468" y="203331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70064" y="1734146"/>
            <a:ext cx="1186859" cy="1136354"/>
            <a:chOff x="5670064" y="1862603"/>
            <a:chExt cx="1186859" cy="113635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670064" y="1862603"/>
              <a:ext cx="1186859" cy="113635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065779" y="206570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71714" y="1761573"/>
            <a:ext cx="1213940" cy="1145063"/>
            <a:chOff x="7671714" y="1874790"/>
            <a:chExt cx="1213940" cy="11450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714" y="1874790"/>
              <a:ext cx="1213940" cy="114506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029330" y="205035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7537" y="2942831"/>
            <a:ext cx="1367950" cy="1144261"/>
            <a:chOff x="2107537" y="3056048"/>
            <a:chExt cx="1367950" cy="11442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07537" y="3056048"/>
              <a:ext cx="1367950" cy="11442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476189" y="331263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66081" y="2912450"/>
            <a:ext cx="1122435" cy="1174642"/>
            <a:chOff x="3958045" y="3019853"/>
            <a:chExt cx="1122435" cy="1174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045" y="3019853"/>
              <a:ext cx="1122435" cy="117464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261468" y="33050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56523" y="2935364"/>
            <a:ext cx="1213940" cy="1145063"/>
            <a:chOff x="5656523" y="3048581"/>
            <a:chExt cx="1213940" cy="114506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656523" y="3048581"/>
              <a:ext cx="1213940" cy="114506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053176" y="33050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56474" y="2906637"/>
            <a:ext cx="1186859" cy="1136354"/>
            <a:chOff x="7656474" y="3019854"/>
            <a:chExt cx="1186859" cy="113635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474" y="3019854"/>
              <a:ext cx="1186859" cy="113635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014090" y="328400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3788" y="2971730"/>
            <a:ext cx="1122435" cy="1174642"/>
            <a:chOff x="252412" y="3115254"/>
            <a:chExt cx="1122435" cy="117464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52412" y="3115254"/>
              <a:ext cx="1122435" cy="117464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44433" y="33050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66057" y="4252952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Đọc số trong mỗi thẻ số đã ghép.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15" y="4714617"/>
            <a:ext cx="1379130" cy="162988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743870" y="5114834"/>
            <a:ext cx="1263435" cy="1166922"/>
            <a:chOff x="342508" y="1766726"/>
            <a:chExt cx="1263435" cy="116692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08" y="1766726"/>
              <a:ext cx="1263435" cy="1166922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44433" y="1969775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68263" y="5050130"/>
            <a:ext cx="1215867" cy="1296329"/>
            <a:chOff x="2093390" y="1697238"/>
            <a:chExt cx="1215867" cy="129632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390" y="1697238"/>
              <a:ext cx="1215867" cy="129632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489459" y="1969775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82833" y="4833257"/>
            <a:ext cx="1346844" cy="566057"/>
            <a:chOff x="3082833" y="4833257"/>
            <a:chExt cx="1346844" cy="566057"/>
          </a:xfrm>
        </p:grpSpPr>
        <p:sp>
          <p:nvSpPr>
            <p:cNvPr id="46" name="Rounded Rectangular Callout 45"/>
            <p:cNvSpPr/>
            <p:nvPr/>
          </p:nvSpPr>
          <p:spPr>
            <a:xfrm>
              <a:off x="3117669" y="4833257"/>
              <a:ext cx="1245325" cy="566057"/>
            </a:xfrm>
            <a:prstGeom prst="wedgeRoundRectCallout">
              <a:avLst>
                <a:gd name="adj1" fmla="val -74679"/>
                <a:gd name="adj2" fmla="val -2365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82833" y="4876325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Mười ba</a:t>
              </a:r>
              <a:endParaRPr lang="en-US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3541 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5261 -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022E-16 L -0.16077 -0.008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-4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14341 -0.0048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05104 0.191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956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 0.00532 L -0.05643 0.006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25 1.85185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1441 -0.18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5989 -0.005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-25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5139 -0.1837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4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525"/>
            <a:ext cx="91421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819" y="2921169"/>
            <a:ext cx="7922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có hai chữ số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397"/>
            <a:ext cx="9144000" cy="5097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2" y="4175760"/>
            <a:ext cx="1134974" cy="5486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32" y="4175760"/>
            <a:ext cx="1134974" cy="54864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2" y="4729480"/>
            <a:ext cx="1134974" cy="54864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2" y="4704080"/>
            <a:ext cx="1134974" cy="54864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26" y="4396704"/>
            <a:ext cx="1134974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678" flipV="1">
            <a:off x="2575197" y="5270691"/>
            <a:ext cx="856335" cy="143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882" flipV="1">
            <a:off x="2820583" y="5349272"/>
            <a:ext cx="795710" cy="19469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35429" y="1166949"/>
            <a:ext cx="2002971" cy="1288868"/>
          </a:xfrm>
          <a:prstGeom prst="wedgeRoundRectCallout">
            <a:avLst>
              <a:gd name="adj1" fmla="val -39343"/>
              <a:gd name="adj2" fmla="val 91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đã lấy đủ 52 chiếc bút chì rồi ạ.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ular Callout 82"/>
          <p:cNvSpPr/>
          <p:nvPr/>
        </p:nvSpPr>
        <p:spPr>
          <a:xfrm>
            <a:off x="5590903" y="1001487"/>
            <a:ext cx="2098766" cy="1288868"/>
          </a:xfrm>
          <a:prstGeom prst="wedgeRoundRectCallout">
            <a:avLst>
              <a:gd name="adj1" fmla="val 55440"/>
              <a:gd name="adj2" fmla="val 91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đã lấy đủ 60 tờ giấy vẽ rồi ạ.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70" y="4014475"/>
            <a:ext cx="1517904" cy="93086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85" y="3935079"/>
            <a:ext cx="1517904" cy="93087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32" y="4632659"/>
            <a:ext cx="1521527" cy="93309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73" y="4557415"/>
            <a:ext cx="1517904" cy="93087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00" y="4010323"/>
            <a:ext cx="1517904" cy="93087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61" y="4530745"/>
            <a:ext cx="1517904" cy="9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300" name="TextBox 299"/>
          <p:cNvSpPr txBox="1"/>
          <p:nvPr/>
        </p:nvSpPr>
        <p:spPr>
          <a:xfrm>
            <a:off x="1924463" y="1661848"/>
            <a:ext cx="47000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2226782" y="1655752"/>
            <a:ext cx="47000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4463" y="1640695"/>
            <a:ext cx="772319" cy="722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9935" y="95120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gồm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22143" y="2363638"/>
            <a:ext cx="688479" cy="396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10622" y="2363638"/>
            <a:ext cx="688478" cy="396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7836" y="287147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4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0852" y="2856422"/>
            <a:ext cx="772319" cy="722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63570" y="2871479"/>
            <a:ext cx="47000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29100" y="2856422"/>
            <a:ext cx="772319" cy="722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92009" y="954417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5 chục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2262" y="954071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2 đơn vị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30703" y="1661848"/>
            <a:ext cx="47000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3022" y="1655752"/>
            <a:ext cx="47000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703" y="1640695"/>
            <a:ext cx="772319" cy="722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696175" y="95120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gồm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828383" y="2363638"/>
            <a:ext cx="688479" cy="396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516862" y="2363638"/>
            <a:ext cx="688478" cy="396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24076" y="287147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07092" y="2856422"/>
            <a:ext cx="772319" cy="722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69810" y="2871479"/>
            <a:ext cx="47000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35340" y="2856422"/>
            <a:ext cx="772319" cy="722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98249" y="954417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chục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48502" y="954071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63" y="3429000"/>
            <a:ext cx="1690637" cy="202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3708173"/>
            <a:ext cx="1448617" cy="208148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271451" y="4718131"/>
            <a:ext cx="3134718" cy="1392443"/>
          </a:xfrm>
          <a:prstGeom prst="wedgeRoundRectCallout">
            <a:avLst>
              <a:gd name="adj1" fmla="val -56820"/>
              <a:gd name="adj2" fmla="val -36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1214" y="4779095"/>
            <a:ext cx="1889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/>
              <a:t>Trong số </a:t>
            </a:r>
            <a:r>
              <a:rPr lang="vi-VN" sz="2400" i="1">
                <a:solidFill>
                  <a:schemeClr val="accent2"/>
                </a:solidFill>
              </a:rPr>
              <a:t>5</a:t>
            </a:r>
            <a:r>
              <a:rPr lang="vi-VN" sz="2400" i="1">
                <a:solidFill>
                  <a:schemeClr val="accent1"/>
                </a:solidFill>
              </a:rPr>
              <a:t>2</a:t>
            </a:r>
            <a:r>
              <a:rPr lang="vi-VN" sz="2400" i="1" smtClean="0"/>
              <a:t>:</a:t>
            </a:r>
            <a:endParaRPr lang="en-US" sz="2400"/>
          </a:p>
        </p:txBody>
      </p:sp>
      <p:sp>
        <p:nvSpPr>
          <p:cNvPr id="58" name="TextBox 57"/>
          <p:cNvSpPr txBox="1"/>
          <p:nvPr/>
        </p:nvSpPr>
        <p:spPr>
          <a:xfrm>
            <a:off x="1291214" y="5156764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smtClean="0"/>
              <a:t>chữ </a:t>
            </a:r>
            <a:r>
              <a:rPr lang="vi-VN" sz="2400" i="1"/>
              <a:t>số </a:t>
            </a:r>
            <a:r>
              <a:rPr lang="vi-VN" sz="2400" i="1" smtClean="0">
                <a:solidFill>
                  <a:schemeClr val="accent1"/>
                </a:solidFill>
              </a:rPr>
              <a:t>2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51806" y="5156763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smtClean="0"/>
              <a:t>chỉ </a:t>
            </a:r>
            <a:r>
              <a:rPr lang="vi-VN" sz="2400" i="1">
                <a:solidFill>
                  <a:schemeClr val="accent1"/>
                </a:solidFill>
              </a:rPr>
              <a:t>2 đơn </a:t>
            </a:r>
            <a:r>
              <a:rPr lang="vi-VN" sz="2400" i="1">
                <a:solidFill>
                  <a:schemeClr val="accent1"/>
                </a:solidFill>
              </a:rPr>
              <a:t>vị</a:t>
            </a:r>
            <a:r>
              <a:rPr lang="vi-VN" sz="2400" i="1" smtClean="0"/>
              <a:t>,</a:t>
            </a:r>
            <a:endParaRPr lang="en-US" sz="2400"/>
          </a:p>
        </p:txBody>
      </p:sp>
      <p:sp>
        <p:nvSpPr>
          <p:cNvPr id="60" name="TextBox 59"/>
          <p:cNvSpPr txBox="1"/>
          <p:nvPr/>
        </p:nvSpPr>
        <p:spPr>
          <a:xfrm>
            <a:off x="1291214" y="5498226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smtClean="0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51806" y="549822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smtClean="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400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4740103" y="4718131"/>
            <a:ext cx="3134718" cy="1392443"/>
          </a:xfrm>
          <a:prstGeom prst="wedgeRoundRectCallout">
            <a:avLst>
              <a:gd name="adj1" fmla="val 54026"/>
              <a:gd name="adj2" fmla="val -526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759866" y="4779095"/>
            <a:ext cx="1857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/>
              <a:t>Trong </a:t>
            </a:r>
            <a:r>
              <a:rPr lang="vi-VN" sz="2400" i="1"/>
              <a:t>số </a:t>
            </a:r>
            <a:r>
              <a:rPr lang="en-US" sz="2400" i="1" smtClean="0">
                <a:solidFill>
                  <a:schemeClr val="accent2"/>
                </a:solidFill>
              </a:rPr>
              <a:t>6</a:t>
            </a:r>
            <a:r>
              <a:rPr lang="en-US" sz="2400" i="1">
                <a:solidFill>
                  <a:schemeClr val="accent1"/>
                </a:solidFill>
              </a:rPr>
              <a:t>0</a:t>
            </a:r>
            <a:r>
              <a:rPr lang="vi-VN" sz="2400" i="1" smtClean="0"/>
              <a:t>:</a:t>
            </a:r>
            <a:endParaRPr lang="en-US" sz="2400"/>
          </a:p>
        </p:txBody>
      </p:sp>
      <p:sp>
        <p:nvSpPr>
          <p:cNvPr id="64" name="TextBox 63"/>
          <p:cNvSpPr txBox="1"/>
          <p:nvPr/>
        </p:nvSpPr>
        <p:spPr>
          <a:xfrm>
            <a:off x="4759866" y="5156764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smtClean="0"/>
              <a:t>chữ </a:t>
            </a:r>
            <a:r>
              <a:rPr lang="vi-VN" sz="2400" i="1"/>
              <a:t>số </a:t>
            </a:r>
            <a:r>
              <a:rPr lang="en-US" sz="2400" i="1">
                <a:solidFill>
                  <a:schemeClr val="accent1"/>
                </a:solidFill>
              </a:rPr>
              <a:t>0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20458" y="5156763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smtClean="0"/>
              <a:t>chỉ </a:t>
            </a:r>
            <a:r>
              <a:rPr lang="en-US" sz="2400" i="1">
                <a:solidFill>
                  <a:schemeClr val="accent1"/>
                </a:solidFill>
              </a:rPr>
              <a:t>0</a:t>
            </a:r>
            <a:r>
              <a:rPr lang="vi-VN" sz="2400" i="1" smtClean="0">
                <a:solidFill>
                  <a:schemeClr val="accent1"/>
                </a:solidFill>
              </a:rPr>
              <a:t> </a:t>
            </a:r>
            <a:r>
              <a:rPr lang="vi-VN" sz="2400" i="1">
                <a:solidFill>
                  <a:schemeClr val="accent1"/>
                </a:solidFill>
              </a:rPr>
              <a:t>đơn </a:t>
            </a:r>
            <a:r>
              <a:rPr lang="vi-VN" sz="2400" i="1">
                <a:solidFill>
                  <a:schemeClr val="accent1"/>
                </a:solidFill>
              </a:rPr>
              <a:t>vị</a:t>
            </a:r>
            <a:r>
              <a:rPr lang="vi-VN" sz="2400" i="1" smtClean="0"/>
              <a:t>,</a:t>
            </a:r>
            <a:endParaRPr lang="en-US" sz="2400"/>
          </a:p>
        </p:txBody>
      </p:sp>
      <p:sp>
        <p:nvSpPr>
          <p:cNvPr id="66" name="TextBox 65"/>
          <p:cNvSpPr txBox="1"/>
          <p:nvPr/>
        </p:nvSpPr>
        <p:spPr>
          <a:xfrm>
            <a:off x="4759866" y="5498226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smtClean="0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-VN" sz="2400" i="1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20458" y="549822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smtClean="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400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0" grpId="1"/>
      <p:bldP spid="301" grpId="0"/>
      <p:bldP spid="301" grpId="1"/>
      <p:bldP spid="8" grpId="0" animBg="1"/>
      <p:bldP spid="2" grpId="0"/>
      <p:bldP spid="18" grpId="0"/>
      <p:bldP spid="21" grpId="0" animBg="1"/>
      <p:bldP spid="23" grpId="0"/>
      <p:bldP spid="24" grpId="0" animBg="1"/>
      <p:bldP spid="32" grpId="0"/>
      <p:bldP spid="33" grpId="0"/>
      <p:bldP spid="40" grpId="0"/>
      <p:bldP spid="40" grpId="1"/>
      <p:bldP spid="41" grpId="0"/>
      <p:bldP spid="41" grpId="1"/>
      <p:bldP spid="42" grpId="0" animBg="1"/>
      <p:bldP spid="43" grpId="0"/>
      <p:bldP spid="46" grpId="0"/>
      <p:bldP spid="47" grpId="0" animBg="1"/>
      <p:bldP spid="48" grpId="0"/>
      <p:bldP spid="49" grpId="0" animBg="1"/>
      <p:bldP spid="50" grpId="0"/>
      <p:bldP spid="51" grpId="0"/>
      <p:bldP spid="12" grpId="0" animBg="1"/>
      <p:bldP spid="13" grpId="0"/>
      <p:bldP spid="58" grpId="0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7" y="1713025"/>
            <a:ext cx="966403" cy="1006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28496" y="1454333"/>
            <a:ext cx="2699660" cy="15240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5479" y="1729065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36 gồm         chục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665479" y="2428875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         đơn vị.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Rectangle 947"/>
          <p:cNvSpPr/>
          <p:nvPr/>
        </p:nvSpPr>
        <p:spPr>
          <a:xfrm>
            <a:off x="2293862" y="231296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TextBox 949"/>
          <p:cNvSpPr txBox="1"/>
          <p:nvPr/>
        </p:nvSpPr>
        <p:spPr>
          <a:xfrm>
            <a:off x="2365195" y="231745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2930153" y="1600053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0"/>
          <p:cNvSpPr txBox="1"/>
          <p:nvPr/>
        </p:nvSpPr>
        <p:spPr>
          <a:xfrm>
            <a:off x="3001486" y="16045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9" name="TextBox 948"/>
          <p:cNvSpPr txBox="1"/>
          <p:nvPr/>
        </p:nvSpPr>
        <p:spPr>
          <a:xfrm>
            <a:off x="2367014" y="23541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3003305" y="16412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Đọc số trong         . Nêu số thay vào mỗi        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16518" y="247368"/>
            <a:ext cx="527709" cy="527709"/>
            <a:chOff x="7016518" y="247368"/>
            <a:chExt cx="527709" cy="527709"/>
          </a:xfrm>
        </p:grpSpPr>
        <p:sp>
          <p:nvSpPr>
            <p:cNvPr id="256" name="Rectangle 255"/>
            <p:cNvSpPr/>
            <p:nvPr/>
          </p:nvSpPr>
          <p:spPr>
            <a:xfrm>
              <a:off x="7016518" y="247368"/>
              <a:ext cx="527709" cy="527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087851" y="25185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77696"/>
            <a:ext cx="653709" cy="680947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262" idx="3"/>
            <a:endCxn id="6" idx="1"/>
          </p:cNvCxnSpPr>
          <p:nvPr/>
        </p:nvCxnSpPr>
        <p:spPr>
          <a:xfrm flipV="1">
            <a:off x="1172240" y="2216333"/>
            <a:ext cx="456256" cy="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233" y="19767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5" name="Picture 3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21" y="1713025"/>
            <a:ext cx="966403" cy="1006670"/>
          </a:xfrm>
          <a:prstGeom prst="rect">
            <a:avLst/>
          </a:prstGeom>
        </p:spPr>
      </p:pic>
      <p:sp>
        <p:nvSpPr>
          <p:cNvPr id="336" name="Rounded Rectangle 335"/>
          <p:cNvSpPr/>
          <p:nvPr/>
        </p:nvSpPr>
        <p:spPr>
          <a:xfrm>
            <a:off x="6030880" y="1454333"/>
            <a:ext cx="2699660" cy="15240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TextBox 336"/>
          <p:cNvSpPr txBox="1"/>
          <p:nvPr/>
        </p:nvSpPr>
        <p:spPr>
          <a:xfrm>
            <a:off x="6067863" y="1729065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72 gồm         chục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6067863" y="2428875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         đơn vị.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696246" y="231296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/>
          <p:cNvSpPr txBox="1"/>
          <p:nvPr/>
        </p:nvSpPr>
        <p:spPr>
          <a:xfrm>
            <a:off x="6767579" y="231745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332537" y="1600053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TextBox 341"/>
          <p:cNvSpPr txBox="1"/>
          <p:nvPr/>
        </p:nvSpPr>
        <p:spPr>
          <a:xfrm>
            <a:off x="7403870" y="16045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6769398" y="23541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7405689" y="16412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5" name="Straight Connector 344"/>
          <p:cNvCxnSpPr>
            <a:stCxn id="335" idx="3"/>
            <a:endCxn id="336" idx="1"/>
          </p:cNvCxnSpPr>
          <p:nvPr/>
        </p:nvCxnSpPr>
        <p:spPr>
          <a:xfrm flipV="1">
            <a:off x="5574624" y="2216333"/>
            <a:ext cx="456256" cy="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4794617" y="19767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7" name="Picture 3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7" y="4143355"/>
            <a:ext cx="966403" cy="1006670"/>
          </a:xfrm>
          <a:prstGeom prst="rect">
            <a:avLst/>
          </a:prstGeom>
        </p:spPr>
      </p:pic>
      <p:sp>
        <p:nvSpPr>
          <p:cNvPr id="348" name="Rounded Rectangle 347"/>
          <p:cNvSpPr/>
          <p:nvPr/>
        </p:nvSpPr>
        <p:spPr>
          <a:xfrm>
            <a:off x="1628496" y="3884663"/>
            <a:ext cx="2699660" cy="15240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TextBox 348"/>
          <p:cNvSpPr txBox="1"/>
          <p:nvPr/>
        </p:nvSpPr>
        <p:spPr>
          <a:xfrm>
            <a:off x="1665479" y="4159395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54 gồm         chục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1665479" y="4859205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         đơn vị.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293862" y="474329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TextBox 351"/>
          <p:cNvSpPr txBox="1"/>
          <p:nvPr/>
        </p:nvSpPr>
        <p:spPr>
          <a:xfrm>
            <a:off x="2365195" y="47477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930153" y="4030383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TextBox 353"/>
          <p:cNvSpPr txBox="1"/>
          <p:nvPr/>
        </p:nvSpPr>
        <p:spPr>
          <a:xfrm>
            <a:off x="3001486" y="40348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2367014" y="47845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3003305" y="40716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7" name="Straight Connector 356"/>
          <p:cNvCxnSpPr>
            <a:stCxn id="347" idx="3"/>
            <a:endCxn id="348" idx="1"/>
          </p:cNvCxnSpPr>
          <p:nvPr/>
        </p:nvCxnSpPr>
        <p:spPr>
          <a:xfrm flipV="1">
            <a:off x="1172240" y="4646663"/>
            <a:ext cx="456256" cy="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/>
          <p:cNvSpPr txBox="1"/>
          <p:nvPr/>
        </p:nvSpPr>
        <p:spPr>
          <a:xfrm>
            <a:off x="392233" y="44071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9" name="Picture 3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21" y="4143355"/>
            <a:ext cx="966403" cy="1006670"/>
          </a:xfrm>
          <a:prstGeom prst="rect">
            <a:avLst/>
          </a:prstGeom>
        </p:spPr>
      </p:pic>
      <p:sp>
        <p:nvSpPr>
          <p:cNvPr id="360" name="Rounded Rectangle 359"/>
          <p:cNvSpPr/>
          <p:nvPr/>
        </p:nvSpPr>
        <p:spPr>
          <a:xfrm>
            <a:off x="6030880" y="3884663"/>
            <a:ext cx="2699660" cy="15240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TextBox 360"/>
          <p:cNvSpPr txBox="1"/>
          <p:nvPr/>
        </p:nvSpPr>
        <p:spPr>
          <a:xfrm>
            <a:off x="6067863" y="4159395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45 gồm         chục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TextBox 361"/>
          <p:cNvSpPr txBox="1"/>
          <p:nvPr/>
        </p:nvSpPr>
        <p:spPr>
          <a:xfrm>
            <a:off x="6067863" y="4859205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         đơn vị.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6696246" y="474329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TextBox 363"/>
          <p:cNvSpPr txBox="1"/>
          <p:nvPr/>
        </p:nvSpPr>
        <p:spPr>
          <a:xfrm>
            <a:off x="6767579" y="47477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7332537" y="4030383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/>
          <p:cNvSpPr txBox="1"/>
          <p:nvPr/>
        </p:nvSpPr>
        <p:spPr>
          <a:xfrm>
            <a:off x="7403870" y="40348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6769398" y="47845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7405689" y="40716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368"/>
          <p:cNvCxnSpPr>
            <a:stCxn id="359" idx="3"/>
            <a:endCxn id="360" idx="1"/>
          </p:cNvCxnSpPr>
          <p:nvPr/>
        </p:nvCxnSpPr>
        <p:spPr>
          <a:xfrm flipV="1">
            <a:off x="5574624" y="4646663"/>
            <a:ext cx="456256" cy="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/>
          <p:cNvSpPr txBox="1"/>
          <p:nvPr/>
        </p:nvSpPr>
        <p:spPr>
          <a:xfrm>
            <a:off x="4794617" y="44071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63" grpId="0"/>
      <p:bldP spid="948" grpId="1" animBg="1"/>
      <p:bldP spid="950" grpId="0"/>
      <p:bldP spid="950" grpId="1"/>
      <p:bldP spid="950" grpId="2"/>
      <p:bldP spid="259" grpId="1" animBg="1"/>
      <p:bldP spid="261" grpId="0"/>
      <p:bldP spid="261" grpId="1"/>
      <p:bldP spid="261" grpId="2"/>
      <p:bldP spid="949" grpId="0"/>
      <p:bldP spid="260" grpId="0"/>
      <p:bldP spid="37" grpId="0"/>
      <p:bldP spid="23" grpId="0"/>
      <p:bldP spid="336" grpId="0" animBg="1"/>
      <p:bldP spid="337" grpId="0"/>
      <p:bldP spid="338" grpId="0"/>
      <p:bldP spid="339" grpId="0" animBg="1"/>
      <p:bldP spid="340" grpId="0"/>
      <p:bldP spid="340" grpId="1"/>
      <p:bldP spid="340" grpId="2"/>
      <p:bldP spid="341" grpId="0" animBg="1"/>
      <p:bldP spid="342" grpId="0"/>
      <p:bldP spid="342" grpId="1"/>
      <p:bldP spid="342" grpId="2"/>
      <p:bldP spid="343" grpId="0"/>
      <p:bldP spid="344" grpId="0"/>
      <p:bldP spid="346" grpId="0"/>
      <p:bldP spid="348" grpId="0" animBg="1"/>
      <p:bldP spid="349" grpId="0"/>
      <p:bldP spid="350" grpId="0"/>
      <p:bldP spid="351" grpId="0" animBg="1"/>
      <p:bldP spid="352" grpId="0"/>
      <p:bldP spid="352" grpId="1"/>
      <p:bldP spid="352" grpId="2"/>
      <p:bldP spid="353" grpId="0" animBg="1"/>
      <p:bldP spid="354" grpId="0"/>
      <p:bldP spid="354" grpId="1"/>
      <p:bldP spid="354" grpId="2"/>
      <p:bldP spid="355" grpId="0"/>
      <p:bldP spid="356" grpId="0"/>
      <p:bldP spid="358" grpId="0"/>
      <p:bldP spid="360" grpId="0" animBg="1"/>
      <p:bldP spid="361" grpId="0"/>
      <p:bldP spid="362" grpId="0"/>
      <p:bldP spid="363" grpId="0" animBg="1"/>
      <p:bldP spid="364" grpId="0"/>
      <p:bldP spid="364" grpId="1"/>
      <p:bldP spid="364" grpId="2"/>
      <p:bldP spid="365" grpId="0" animBg="1"/>
      <p:bldP spid="366" grpId="0"/>
      <p:bldP spid="366" grpId="1"/>
      <p:bldP spid="366" grpId="2"/>
      <p:bldP spid="367" grpId="0"/>
      <p:bldP spid="368" grpId="0"/>
      <p:bldP spid="3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nào đúng: A hay B?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52490" y="1165855"/>
            <a:ext cx="4415593" cy="1463040"/>
          </a:xfrm>
          <a:prstGeom prst="roundRect">
            <a:avLst/>
          </a:prstGeom>
          <a:solidFill>
            <a:srgbClr val="C7EAFB"/>
          </a:solidFill>
          <a:ln>
            <a:solidFill>
              <a:srgbClr val="C7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2208" y="1210121"/>
            <a:ext cx="3756156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Trong số 69:</a:t>
            </a:r>
          </a:p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9 chỉ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chục.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9 chỉ 9 đơn vị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2252490" y="3009895"/>
            <a:ext cx="4415593" cy="1463040"/>
          </a:xfrm>
          <a:prstGeom prst="roundRect">
            <a:avLst/>
          </a:prstGeom>
          <a:solidFill>
            <a:srgbClr val="FFDF4F"/>
          </a:solidFill>
          <a:ln>
            <a:solidFill>
              <a:srgbClr val="FFD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582208" y="3054160"/>
            <a:ext cx="3756156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Trong số 81:</a:t>
            </a:r>
          </a:p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chục.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đơn vị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252490" y="4853935"/>
            <a:ext cx="4415593" cy="1463040"/>
          </a:xfrm>
          <a:prstGeom prst="roundRect">
            <a:avLst/>
          </a:prstGeom>
          <a:solidFill>
            <a:srgbClr val="F9C0C7"/>
          </a:solidFill>
          <a:ln>
            <a:solidFill>
              <a:srgbClr val="F9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582208" y="4898200"/>
            <a:ext cx="3384260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Trong số 75:</a:t>
            </a:r>
          </a:p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chục.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38663" y="2119630"/>
            <a:ext cx="486586" cy="486586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538663" y="3515725"/>
            <a:ext cx="486586" cy="486586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538663" y="5374334"/>
            <a:ext cx="486586" cy="486586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  <p:bldP spid="3" grpId="0" uiExpand="1" build="p" bldLvl="2"/>
      <p:bldP spid="109" grpId="0" animBg="1"/>
      <p:bldP spid="110" grpId="0" build="p"/>
      <p:bldP spid="111" grpId="0" animBg="1"/>
      <p:bldP spid="112" grpId="0" build="p"/>
      <p:bldP spid="10" grpId="0" animBg="1"/>
      <p:bldP spid="115" grpId="0" animBg="1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nêu:</a:t>
            </a:r>
          </a:p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Chữ số chỉ đơn vị.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42" y="1475166"/>
            <a:ext cx="6660424" cy="245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04" y="3934506"/>
            <a:ext cx="4100793" cy="25620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51235" y="24521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3825" y="24521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9106" y="24521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1696" y="24521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8346" y="24521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0936" y="24521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3856" y="495711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6446" y="495711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0326" y="495711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2916" y="495711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/>
      <p:bldP spid="19" grpId="1"/>
      <p:bldP spid="19" grpId="2"/>
      <p:bldP spid="22" grpId="0"/>
      <p:bldP spid="23" grpId="0"/>
      <p:bldP spid="23" grpId="1"/>
      <p:bldP spid="23" grpId="2"/>
      <p:bldP spid="24" grpId="0"/>
      <p:bldP spid="25" grpId="0"/>
      <p:bldP spid="25" grpId="1"/>
      <p:bldP spid="25" grpId="2"/>
      <p:bldP spid="26" grpId="0"/>
      <p:bldP spid="27" grpId="0"/>
      <p:bldP spid="27" grpId="1"/>
      <p:bldP spid="27" grpId="2"/>
      <p:bldP spid="28" grpId="0"/>
      <p:bldP spid="29" grpId="0"/>
      <p:bldP spid="29" grpId="1"/>
      <p:bldP spid="29" grpId="2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8031</TotalTime>
  <Words>304</Words>
  <Application>Microsoft Office PowerPoint</Application>
  <PresentationFormat>On-screen Show (4:3)</PresentationFormat>
  <Paragraphs>109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1018</cp:revision>
  <dcterms:created xsi:type="dcterms:W3CDTF">2018-11-09T03:14:06Z</dcterms:created>
  <dcterms:modified xsi:type="dcterms:W3CDTF">2020-04-15T10:46:52Z</dcterms:modified>
</cp:coreProperties>
</file>