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82" r:id="rId4"/>
    <p:sldId id="284" r:id="rId5"/>
    <p:sldId id="285" r:id="rId6"/>
    <p:sldId id="294" r:id="rId7"/>
    <p:sldId id="283" r:id="rId8"/>
    <p:sldId id="286" r:id="rId9"/>
    <p:sldId id="297" r:id="rId10"/>
    <p:sldId id="305" r:id="rId11"/>
    <p:sldId id="306" r:id="rId12"/>
    <p:sldId id="291" r:id="rId13"/>
    <p:sldId id="302" r:id="rId14"/>
    <p:sldId id="303" r:id="rId15"/>
    <p:sldId id="304" r:id="rId16"/>
    <p:sldId id="281" r:id="rId17"/>
  </p:sldIdLst>
  <p:sldSz cx="9144000" cy="6765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B7A"/>
    <a:srgbClr val="DDAA55"/>
    <a:srgbClr val="F2553A"/>
    <a:srgbClr val="74BE5A"/>
    <a:srgbClr val="F9A27F"/>
    <a:srgbClr val="F89770"/>
    <a:srgbClr val="807CBA"/>
    <a:srgbClr val="F2778B"/>
    <a:srgbClr val="70D0F6"/>
    <a:srgbClr val="8BC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200" d="100"/>
          <a:sy n="200" d="100"/>
        </p:scale>
        <p:origin x="-4531" y="-2357"/>
      </p:cViewPr>
      <p:guideLst>
        <p:guide orient="horz" pos="21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2173-7829-4F94-B5A3-E2664B04F6F4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143000"/>
            <a:ext cx="4171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1271C-E8FE-4645-972A-49A35658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B023-C665-4995-84A9-D37B4A6FDD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9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7294"/>
            <a:ext cx="7772400" cy="2355544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3677"/>
            <a:ext cx="6858000" cy="163353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223"/>
            <a:ext cx="1971675" cy="57338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223"/>
            <a:ext cx="5800725" cy="573380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86785"/>
            <a:ext cx="7886700" cy="2814436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27846"/>
            <a:ext cx="7886700" cy="1480046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01114"/>
            <a:ext cx="3886200" cy="42929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01114"/>
            <a:ext cx="3886200" cy="42929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0224"/>
            <a:ext cx="7886700" cy="13077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58592"/>
            <a:ext cx="3868340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442"/>
            <a:ext cx="3868340" cy="36351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58592"/>
            <a:ext cx="3887391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471442"/>
            <a:ext cx="3887391" cy="36351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74169"/>
            <a:ext cx="4629150" cy="4808192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74169"/>
            <a:ext cx="4629150" cy="4808192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0224"/>
            <a:ext cx="7886700" cy="130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1114"/>
            <a:ext cx="7886700" cy="4292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25-Apr-21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7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Nói </a:t>
            </a: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4" y="1642242"/>
            <a:ext cx="1554480" cy="1554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4" y="2070132"/>
            <a:ext cx="1911009" cy="1051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23" y="1642242"/>
            <a:ext cx="1400151" cy="14001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64" y="1475772"/>
            <a:ext cx="1914353" cy="16459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84410" y="5598927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Hình tam giác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126 L -0.14982 0.324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1562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Nói </a:t>
            </a: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4" y="1599029"/>
            <a:ext cx="1554480" cy="1554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59" y="1480104"/>
            <a:ext cx="1908521" cy="1640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94" y="1991041"/>
            <a:ext cx="1911009" cy="10515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25" y="1676753"/>
            <a:ext cx="1399032" cy="13990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97770" y="5619247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39670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127 L -0.38785 0.312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150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462" y="384810"/>
            <a:ext cx="6355938" cy="52322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bao nhiêu hình tam giác?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8" y="932675"/>
            <a:ext cx="5183256" cy="2489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2" y="3604914"/>
            <a:ext cx="6018727" cy="30052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47133" y="84426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1597" y="983053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33695" y="3749890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X</a:t>
            </a:r>
            <a:endParaRPr lang="en-US" sz="4400" b="1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12800" y="1239520"/>
            <a:ext cx="812800" cy="1822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2800" y="1239520"/>
            <a:ext cx="2363116" cy="1797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20520" y="3034908"/>
            <a:ext cx="1550316" cy="12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15168" y="374989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0994" y="3819664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9808" y="2769827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4 hình tam giác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20" grpId="0"/>
      <p:bldP spid="21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715303" y="3642765"/>
            <a:ext cx="1293962" cy="1293962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67" y="2836917"/>
            <a:ext cx="2199556" cy="21099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74167" y="1480951"/>
            <a:ext cx="2475140" cy="1147313"/>
          </a:xfrm>
          <a:prstGeom prst="ellipse">
            <a:avLst/>
          </a:prstGeom>
          <a:ln>
            <a:solidFill>
              <a:srgbClr val="74BE5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16911" y="1184927"/>
            <a:ext cx="1572664" cy="1572664"/>
          </a:xfrm>
          <a:prstGeom prst="ellipse">
            <a:avLst/>
          </a:prstGeom>
          <a:solidFill>
            <a:srgbClr val="F89770"/>
          </a:solidFill>
          <a:ln>
            <a:solidFill>
              <a:srgbClr val="F9A2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8461" y="384810"/>
            <a:ext cx="6216957" cy="523220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bao nhiêu hình tròn?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3727" y="5362601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Có 2 hình tròn.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4804" y="2080591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25418" y="2057289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X</a:t>
            </a:r>
            <a:endParaRPr lang="en-US" sz="4400" b="1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4364" y="4169686"/>
            <a:ext cx="723451" cy="76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88549" y="4057161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Arial Black" panose="020B0A040201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X</a:t>
            </a:r>
            <a:endParaRPr lang="en-US" sz="4400" b="1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  <p:bldP spid="4" grpId="0"/>
      <p:bldP spid="8" grpId="0"/>
      <p:bldP spid="2" grpId="0"/>
      <p:bldP spid="10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461" y="419314"/>
            <a:ext cx="7726581" cy="95410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/>
              <a:t>Tìm hình tròn, hình tam giác trên mỗi vật. Nói kết </a:t>
            </a:r>
            <a:r>
              <a:rPr lang="vi-VN" smtClean="0"/>
              <a:t>quả</a:t>
            </a:r>
            <a:r>
              <a:rPr lang="en-US" smtClean="0"/>
              <a:t> </a:t>
            </a:r>
            <a:r>
              <a:rPr lang="vi-VN" smtClean="0"/>
              <a:t>tìm </a:t>
            </a:r>
            <a:r>
              <a:rPr lang="vi-VN"/>
              <a:t>được</a:t>
            </a:r>
            <a:r>
              <a:rPr lang="vi-VN" smtClean="0"/>
              <a:t>.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38" y="3151259"/>
            <a:ext cx="1699404" cy="2339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5" y="2945554"/>
            <a:ext cx="1889160" cy="2673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84" y="3162763"/>
            <a:ext cx="2077718" cy="2328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26" y="4007146"/>
            <a:ext cx="1817833" cy="17018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50498" y="1513230"/>
            <a:ext cx="3397309" cy="1532274"/>
            <a:chOff x="750498" y="1513230"/>
            <a:chExt cx="3397309" cy="1532274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750498" y="1513230"/>
              <a:ext cx="3386073" cy="1532274"/>
            </a:xfrm>
            <a:custGeom>
              <a:avLst/>
              <a:gdLst>
                <a:gd name="connsiteX0" fmla="*/ 0 w 3386073"/>
                <a:gd name="connsiteY0" fmla="*/ 162714 h 976263"/>
                <a:gd name="connsiteX1" fmla="*/ 162714 w 3386073"/>
                <a:gd name="connsiteY1" fmla="*/ 0 h 976263"/>
                <a:gd name="connsiteX2" fmla="*/ 564346 w 3386073"/>
                <a:gd name="connsiteY2" fmla="*/ 0 h 976263"/>
                <a:gd name="connsiteX3" fmla="*/ 564346 w 3386073"/>
                <a:gd name="connsiteY3" fmla="*/ 0 h 976263"/>
                <a:gd name="connsiteX4" fmla="*/ 1410864 w 3386073"/>
                <a:gd name="connsiteY4" fmla="*/ 0 h 976263"/>
                <a:gd name="connsiteX5" fmla="*/ 3223359 w 3386073"/>
                <a:gd name="connsiteY5" fmla="*/ 0 h 976263"/>
                <a:gd name="connsiteX6" fmla="*/ 3386073 w 3386073"/>
                <a:gd name="connsiteY6" fmla="*/ 162714 h 976263"/>
                <a:gd name="connsiteX7" fmla="*/ 3386073 w 3386073"/>
                <a:gd name="connsiteY7" fmla="*/ 569487 h 976263"/>
                <a:gd name="connsiteX8" fmla="*/ 3386073 w 3386073"/>
                <a:gd name="connsiteY8" fmla="*/ 569487 h 976263"/>
                <a:gd name="connsiteX9" fmla="*/ 3386073 w 3386073"/>
                <a:gd name="connsiteY9" fmla="*/ 813553 h 976263"/>
                <a:gd name="connsiteX10" fmla="*/ 3386073 w 3386073"/>
                <a:gd name="connsiteY10" fmla="*/ 813549 h 976263"/>
                <a:gd name="connsiteX11" fmla="*/ 3223359 w 3386073"/>
                <a:gd name="connsiteY11" fmla="*/ 976263 h 976263"/>
                <a:gd name="connsiteX12" fmla="*/ 1410864 w 3386073"/>
                <a:gd name="connsiteY12" fmla="*/ 976263 h 976263"/>
                <a:gd name="connsiteX13" fmla="*/ 717204 w 3386073"/>
                <a:gd name="connsiteY13" fmla="*/ 1532274 h 976263"/>
                <a:gd name="connsiteX14" fmla="*/ 564346 w 3386073"/>
                <a:gd name="connsiteY14" fmla="*/ 976263 h 976263"/>
                <a:gd name="connsiteX15" fmla="*/ 162714 w 3386073"/>
                <a:gd name="connsiteY15" fmla="*/ 976263 h 976263"/>
                <a:gd name="connsiteX16" fmla="*/ 0 w 3386073"/>
                <a:gd name="connsiteY16" fmla="*/ 813549 h 976263"/>
                <a:gd name="connsiteX17" fmla="*/ 0 w 3386073"/>
                <a:gd name="connsiteY17" fmla="*/ 813553 h 976263"/>
                <a:gd name="connsiteX18" fmla="*/ 0 w 3386073"/>
                <a:gd name="connsiteY18" fmla="*/ 569487 h 976263"/>
                <a:gd name="connsiteX19" fmla="*/ 0 w 3386073"/>
                <a:gd name="connsiteY19" fmla="*/ 569487 h 976263"/>
                <a:gd name="connsiteX20" fmla="*/ 0 w 3386073"/>
                <a:gd name="connsiteY20" fmla="*/ 162714 h 976263"/>
                <a:gd name="connsiteX0" fmla="*/ 0 w 3386073"/>
                <a:gd name="connsiteY0" fmla="*/ 162714 h 1532274"/>
                <a:gd name="connsiteX1" fmla="*/ 162714 w 3386073"/>
                <a:gd name="connsiteY1" fmla="*/ 0 h 1532274"/>
                <a:gd name="connsiteX2" fmla="*/ 564346 w 3386073"/>
                <a:gd name="connsiteY2" fmla="*/ 0 h 1532274"/>
                <a:gd name="connsiteX3" fmla="*/ 564346 w 3386073"/>
                <a:gd name="connsiteY3" fmla="*/ 0 h 1532274"/>
                <a:gd name="connsiteX4" fmla="*/ 1410864 w 3386073"/>
                <a:gd name="connsiteY4" fmla="*/ 0 h 1532274"/>
                <a:gd name="connsiteX5" fmla="*/ 3223359 w 3386073"/>
                <a:gd name="connsiteY5" fmla="*/ 0 h 1532274"/>
                <a:gd name="connsiteX6" fmla="*/ 3386073 w 3386073"/>
                <a:gd name="connsiteY6" fmla="*/ 162714 h 1532274"/>
                <a:gd name="connsiteX7" fmla="*/ 3386073 w 3386073"/>
                <a:gd name="connsiteY7" fmla="*/ 569487 h 1532274"/>
                <a:gd name="connsiteX8" fmla="*/ 3386073 w 3386073"/>
                <a:gd name="connsiteY8" fmla="*/ 569487 h 1532274"/>
                <a:gd name="connsiteX9" fmla="*/ 3386073 w 3386073"/>
                <a:gd name="connsiteY9" fmla="*/ 813553 h 1532274"/>
                <a:gd name="connsiteX10" fmla="*/ 3386073 w 3386073"/>
                <a:gd name="connsiteY10" fmla="*/ 813549 h 1532274"/>
                <a:gd name="connsiteX11" fmla="*/ 3223359 w 3386073"/>
                <a:gd name="connsiteY11" fmla="*/ 976263 h 1532274"/>
                <a:gd name="connsiteX12" fmla="*/ 729377 w 3386073"/>
                <a:gd name="connsiteY12" fmla="*/ 993516 h 1532274"/>
                <a:gd name="connsiteX13" fmla="*/ 717204 w 3386073"/>
                <a:gd name="connsiteY13" fmla="*/ 1532274 h 1532274"/>
                <a:gd name="connsiteX14" fmla="*/ 564346 w 3386073"/>
                <a:gd name="connsiteY14" fmla="*/ 976263 h 1532274"/>
                <a:gd name="connsiteX15" fmla="*/ 162714 w 3386073"/>
                <a:gd name="connsiteY15" fmla="*/ 976263 h 1532274"/>
                <a:gd name="connsiteX16" fmla="*/ 0 w 3386073"/>
                <a:gd name="connsiteY16" fmla="*/ 813549 h 1532274"/>
                <a:gd name="connsiteX17" fmla="*/ 0 w 3386073"/>
                <a:gd name="connsiteY17" fmla="*/ 813553 h 1532274"/>
                <a:gd name="connsiteX18" fmla="*/ 0 w 3386073"/>
                <a:gd name="connsiteY18" fmla="*/ 569487 h 1532274"/>
                <a:gd name="connsiteX19" fmla="*/ 0 w 3386073"/>
                <a:gd name="connsiteY19" fmla="*/ 569487 h 1532274"/>
                <a:gd name="connsiteX20" fmla="*/ 0 w 3386073"/>
                <a:gd name="connsiteY20" fmla="*/ 162714 h 15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86073" h="1532274">
                  <a:moveTo>
                    <a:pt x="0" y="162714"/>
                  </a:moveTo>
                  <a:cubicBezTo>
                    <a:pt x="0" y="72850"/>
                    <a:pt x="72850" y="0"/>
                    <a:pt x="162714" y="0"/>
                  </a:cubicBezTo>
                  <a:lnTo>
                    <a:pt x="564346" y="0"/>
                  </a:lnTo>
                  <a:lnTo>
                    <a:pt x="564346" y="0"/>
                  </a:lnTo>
                  <a:lnTo>
                    <a:pt x="1410864" y="0"/>
                  </a:lnTo>
                  <a:lnTo>
                    <a:pt x="3223359" y="0"/>
                  </a:lnTo>
                  <a:cubicBezTo>
                    <a:pt x="3313223" y="0"/>
                    <a:pt x="3386073" y="72850"/>
                    <a:pt x="3386073" y="162714"/>
                  </a:cubicBezTo>
                  <a:lnTo>
                    <a:pt x="3386073" y="569487"/>
                  </a:lnTo>
                  <a:lnTo>
                    <a:pt x="3386073" y="569487"/>
                  </a:lnTo>
                  <a:lnTo>
                    <a:pt x="3386073" y="813553"/>
                  </a:lnTo>
                  <a:lnTo>
                    <a:pt x="3386073" y="813549"/>
                  </a:lnTo>
                  <a:cubicBezTo>
                    <a:pt x="3386073" y="903413"/>
                    <a:pt x="3313223" y="976263"/>
                    <a:pt x="3223359" y="976263"/>
                  </a:cubicBezTo>
                  <a:lnTo>
                    <a:pt x="729377" y="993516"/>
                  </a:lnTo>
                  <a:lnTo>
                    <a:pt x="717204" y="1532274"/>
                  </a:lnTo>
                  <a:lnTo>
                    <a:pt x="564346" y="976263"/>
                  </a:lnTo>
                  <a:lnTo>
                    <a:pt x="162714" y="976263"/>
                  </a:lnTo>
                  <a:cubicBezTo>
                    <a:pt x="72850" y="976263"/>
                    <a:pt x="0" y="903413"/>
                    <a:pt x="0" y="813549"/>
                  </a:cubicBezTo>
                  <a:lnTo>
                    <a:pt x="0" y="813553"/>
                  </a:lnTo>
                  <a:lnTo>
                    <a:pt x="0" y="569487"/>
                  </a:lnTo>
                  <a:lnTo>
                    <a:pt x="0" y="569487"/>
                  </a:lnTo>
                  <a:lnTo>
                    <a:pt x="0" y="162714"/>
                  </a:lnTo>
                  <a:close/>
                </a:path>
              </a:pathLst>
            </a:cu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/’</a:t>
              </a:r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6763" y="1568158"/>
              <a:ext cx="331104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Mặt nước cà phê trong cốc có dạng hình tròn.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16207" y="1513230"/>
            <a:ext cx="3325536" cy="1567028"/>
            <a:chOff x="5016207" y="1224953"/>
            <a:chExt cx="3325536" cy="1567028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5016207" y="1224953"/>
              <a:ext cx="3325536" cy="1567028"/>
            </a:xfrm>
            <a:custGeom>
              <a:avLst/>
              <a:gdLst>
                <a:gd name="connsiteX0" fmla="*/ 0 w 3058118"/>
                <a:gd name="connsiteY0" fmla="*/ 151453 h 908701"/>
                <a:gd name="connsiteX1" fmla="*/ 151453 w 3058118"/>
                <a:gd name="connsiteY1" fmla="*/ 0 h 908701"/>
                <a:gd name="connsiteX2" fmla="*/ 1783902 w 3058118"/>
                <a:gd name="connsiteY2" fmla="*/ 0 h 908701"/>
                <a:gd name="connsiteX3" fmla="*/ 1783902 w 3058118"/>
                <a:gd name="connsiteY3" fmla="*/ 0 h 908701"/>
                <a:gd name="connsiteX4" fmla="*/ 2548432 w 3058118"/>
                <a:gd name="connsiteY4" fmla="*/ 0 h 908701"/>
                <a:gd name="connsiteX5" fmla="*/ 2906665 w 3058118"/>
                <a:gd name="connsiteY5" fmla="*/ 0 h 908701"/>
                <a:gd name="connsiteX6" fmla="*/ 3058118 w 3058118"/>
                <a:gd name="connsiteY6" fmla="*/ 151453 h 908701"/>
                <a:gd name="connsiteX7" fmla="*/ 3058118 w 3058118"/>
                <a:gd name="connsiteY7" fmla="*/ 530076 h 908701"/>
                <a:gd name="connsiteX8" fmla="*/ 3058118 w 3058118"/>
                <a:gd name="connsiteY8" fmla="*/ 530076 h 908701"/>
                <a:gd name="connsiteX9" fmla="*/ 3058118 w 3058118"/>
                <a:gd name="connsiteY9" fmla="*/ 757251 h 908701"/>
                <a:gd name="connsiteX10" fmla="*/ 3058118 w 3058118"/>
                <a:gd name="connsiteY10" fmla="*/ 757248 h 908701"/>
                <a:gd name="connsiteX11" fmla="*/ 2906665 w 3058118"/>
                <a:gd name="connsiteY11" fmla="*/ 908701 h 908701"/>
                <a:gd name="connsiteX12" fmla="*/ 2548432 w 3058118"/>
                <a:gd name="connsiteY12" fmla="*/ 908701 h 908701"/>
                <a:gd name="connsiteX13" fmla="*/ 2861634 w 3058118"/>
                <a:gd name="connsiteY13" fmla="*/ 1567028 h 908701"/>
                <a:gd name="connsiteX14" fmla="*/ 1783902 w 3058118"/>
                <a:gd name="connsiteY14" fmla="*/ 908701 h 908701"/>
                <a:gd name="connsiteX15" fmla="*/ 151453 w 3058118"/>
                <a:gd name="connsiteY15" fmla="*/ 908701 h 908701"/>
                <a:gd name="connsiteX16" fmla="*/ 0 w 3058118"/>
                <a:gd name="connsiteY16" fmla="*/ 757248 h 908701"/>
                <a:gd name="connsiteX17" fmla="*/ 0 w 3058118"/>
                <a:gd name="connsiteY17" fmla="*/ 757251 h 908701"/>
                <a:gd name="connsiteX18" fmla="*/ 0 w 3058118"/>
                <a:gd name="connsiteY18" fmla="*/ 530076 h 908701"/>
                <a:gd name="connsiteX19" fmla="*/ 0 w 3058118"/>
                <a:gd name="connsiteY19" fmla="*/ 530076 h 908701"/>
                <a:gd name="connsiteX20" fmla="*/ 0 w 3058118"/>
                <a:gd name="connsiteY20" fmla="*/ 151453 h 908701"/>
                <a:gd name="connsiteX0" fmla="*/ 0 w 3058118"/>
                <a:gd name="connsiteY0" fmla="*/ 151453 h 1567028"/>
                <a:gd name="connsiteX1" fmla="*/ 151453 w 3058118"/>
                <a:gd name="connsiteY1" fmla="*/ 0 h 1567028"/>
                <a:gd name="connsiteX2" fmla="*/ 1783902 w 3058118"/>
                <a:gd name="connsiteY2" fmla="*/ 0 h 1567028"/>
                <a:gd name="connsiteX3" fmla="*/ 1783902 w 3058118"/>
                <a:gd name="connsiteY3" fmla="*/ 0 h 1567028"/>
                <a:gd name="connsiteX4" fmla="*/ 2548432 w 3058118"/>
                <a:gd name="connsiteY4" fmla="*/ 0 h 1567028"/>
                <a:gd name="connsiteX5" fmla="*/ 2906665 w 3058118"/>
                <a:gd name="connsiteY5" fmla="*/ 0 h 1567028"/>
                <a:gd name="connsiteX6" fmla="*/ 3058118 w 3058118"/>
                <a:gd name="connsiteY6" fmla="*/ 151453 h 1567028"/>
                <a:gd name="connsiteX7" fmla="*/ 3058118 w 3058118"/>
                <a:gd name="connsiteY7" fmla="*/ 530076 h 1567028"/>
                <a:gd name="connsiteX8" fmla="*/ 3058118 w 3058118"/>
                <a:gd name="connsiteY8" fmla="*/ 530076 h 1567028"/>
                <a:gd name="connsiteX9" fmla="*/ 3058118 w 3058118"/>
                <a:gd name="connsiteY9" fmla="*/ 757251 h 1567028"/>
                <a:gd name="connsiteX10" fmla="*/ 3058118 w 3058118"/>
                <a:gd name="connsiteY10" fmla="*/ 757248 h 1567028"/>
                <a:gd name="connsiteX11" fmla="*/ 2906665 w 3058118"/>
                <a:gd name="connsiteY11" fmla="*/ 908701 h 1567028"/>
                <a:gd name="connsiteX12" fmla="*/ 2548432 w 3058118"/>
                <a:gd name="connsiteY12" fmla="*/ 908701 h 1567028"/>
                <a:gd name="connsiteX13" fmla="*/ 2861634 w 3058118"/>
                <a:gd name="connsiteY13" fmla="*/ 1567028 h 1567028"/>
                <a:gd name="connsiteX14" fmla="*/ 2370499 w 3058118"/>
                <a:gd name="connsiteY14" fmla="*/ 917328 h 1567028"/>
                <a:gd name="connsiteX15" fmla="*/ 151453 w 3058118"/>
                <a:gd name="connsiteY15" fmla="*/ 908701 h 1567028"/>
                <a:gd name="connsiteX16" fmla="*/ 0 w 3058118"/>
                <a:gd name="connsiteY16" fmla="*/ 757248 h 1567028"/>
                <a:gd name="connsiteX17" fmla="*/ 0 w 3058118"/>
                <a:gd name="connsiteY17" fmla="*/ 757251 h 1567028"/>
                <a:gd name="connsiteX18" fmla="*/ 0 w 3058118"/>
                <a:gd name="connsiteY18" fmla="*/ 530076 h 1567028"/>
                <a:gd name="connsiteX19" fmla="*/ 0 w 3058118"/>
                <a:gd name="connsiteY19" fmla="*/ 530076 h 1567028"/>
                <a:gd name="connsiteX20" fmla="*/ 0 w 3058118"/>
                <a:gd name="connsiteY20" fmla="*/ 151453 h 156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8118" h="1567028">
                  <a:moveTo>
                    <a:pt x="0" y="151453"/>
                  </a:moveTo>
                  <a:cubicBezTo>
                    <a:pt x="0" y="67808"/>
                    <a:pt x="67808" y="0"/>
                    <a:pt x="151453" y="0"/>
                  </a:cubicBezTo>
                  <a:lnTo>
                    <a:pt x="1783902" y="0"/>
                  </a:lnTo>
                  <a:lnTo>
                    <a:pt x="1783902" y="0"/>
                  </a:lnTo>
                  <a:lnTo>
                    <a:pt x="2548432" y="0"/>
                  </a:lnTo>
                  <a:lnTo>
                    <a:pt x="2906665" y="0"/>
                  </a:lnTo>
                  <a:cubicBezTo>
                    <a:pt x="2990310" y="0"/>
                    <a:pt x="3058118" y="67808"/>
                    <a:pt x="3058118" y="151453"/>
                  </a:cubicBezTo>
                  <a:lnTo>
                    <a:pt x="3058118" y="530076"/>
                  </a:lnTo>
                  <a:lnTo>
                    <a:pt x="3058118" y="530076"/>
                  </a:lnTo>
                  <a:lnTo>
                    <a:pt x="3058118" y="757251"/>
                  </a:lnTo>
                  <a:lnTo>
                    <a:pt x="3058118" y="757248"/>
                  </a:lnTo>
                  <a:cubicBezTo>
                    <a:pt x="3058118" y="840893"/>
                    <a:pt x="2990310" y="908701"/>
                    <a:pt x="2906665" y="908701"/>
                  </a:cubicBezTo>
                  <a:lnTo>
                    <a:pt x="2548432" y="908701"/>
                  </a:lnTo>
                  <a:lnTo>
                    <a:pt x="2861634" y="1567028"/>
                  </a:lnTo>
                  <a:lnTo>
                    <a:pt x="2370499" y="917328"/>
                  </a:lnTo>
                  <a:lnTo>
                    <a:pt x="151453" y="908701"/>
                  </a:lnTo>
                  <a:cubicBezTo>
                    <a:pt x="67808" y="908701"/>
                    <a:pt x="0" y="840893"/>
                    <a:pt x="0" y="757248"/>
                  </a:cubicBezTo>
                  <a:lnTo>
                    <a:pt x="0" y="757251"/>
                  </a:lnTo>
                  <a:lnTo>
                    <a:pt x="0" y="530076"/>
                  </a:lnTo>
                  <a:lnTo>
                    <a:pt x="0" y="530076"/>
                  </a:lnTo>
                  <a:lnTo>
                    <a:pt x="0" y="151453"/>
                  </a:lnTo>
                  <a:close/>
                </a:path>
              </a:pathLst>
            </a:cu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/’</a:t>
              </a: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9197" y="1273732"/>
              <a:ext cx="32625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Mặt chiếc bánh này có dạng hình </a:t>
              </a:r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tam giác.</a:t>
              </a:r>
              <a:endParaRPr lang="en-US" sz="24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2833978" y="4200144"/>
            <a:ext cx="1061365" cy="97536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5034799">
            <a:off x="5787278" y="4244226"/>
            <a:ext cx="732519" cy="1081827"/>
          </a:xfrm>
          <a:prstGeom prst="triangle">
            <a:avLst>
              <a:gd name="adj" fmla="val 6582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209" y="419314"/>
            <a:ext cx="7726581" cy="954107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/>
              <a:t>Tìm hình tròn, hình tam giác trên mỗi vật. Nói kết quả</a:t>
            </a:r>
            <a:r>
              <a:rPr lang="en-US"/>
              <a:t> </a:t>
            </a:r>
            <a:r>
              <a:rPr lang="vi-VN"/>
              <a:t>tìm được.</a:t>
            </a:r>
            <a:endParaRPr lang="en-US" sz="40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" y="1894808"/>
            <a:ext cx="7527356" cy="3556026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</p:pic>
      <p:sp>
        <p:nvSpPr>
          <p:cNvPr id="3" name="Isosceles Triangle 2"/>
          <p:cNvSpPr/>
          <p:nvPr/>
        </p:nvSpPr>
        <p:spPr>
          <a:xfrm rot="5400000">
            <a:off x="930884" y="2296120"/>
            <a:ext cx="1318261" cy="894030"/>
          </a:xfrm>
          <a:prstGeom prst="triangle">
            <a:avLst>
              <a:gd name="adj" fmla="val 533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827304" y="1999512"/>
            <a:ext cx="1501521" cy="1120276"/>
          </a:xfrm>
          <a:prstGeom prst="triangle">
            <a:avLst>
              <a:gd name="adj" fmla="val 6065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9720067">
            <a:off x="5052987" y="1919549"/>
            <a:ext cx="383228" cy="1314122"/>
          </a:xfrm>
          <a:custGeom>
            <a:avLst/>
            <a:gdLst>
              <a:gd name="connsiteX0" fmla="*/ 0 w 1303020"/>
              <a:gd name="connsiteY0" fmla="*/ 1192465 h 1192465"/>
              <a:gd name="connsiteX1" fmla="*/ 651510 w 1303020"/>
              <a:gd name="connsiteY1" fmla="*/ 0 h 1192465"/>
              <a:gd name="connsiteX2" fmla="*/ 1303020 w 1303020"/>
              <a:gd name="connsiteY2" fmla="*/ 1192465 h 1192465"/>
              <a:gd name="connsiteX3" fmla="*/ 0 w 1303020"/>
              <a:gd name="connsiteY3" fmla="*/ 1192465 h 1192465"/>
              <a:gd name="connsiteX0" fmla="*/ 0 w 1303020"/>
              <a:gd name="connsiteY0" fmla="*/ 1101025 h 1101025"/>
              <a:gd name="connsiteX1" fmla="*/ 87630 w 1303020"/>
              <a:gd name="connsiteY1" fmla="*/ 0 h 1101025"/>
              <a:gd name="connsiteX2" fmla="*/ 1303020 w 1303020"/>
              <a:gd name="connsiteY2" fmla="*/ 1101025 h 1101025"/>
              <a:gd name="connsiteX3" fmla="*/ 0 w 1303020"/>
              <a:gd name="connsiteY3" fmla="*/ 1101025 h 1101025"/>
              <a:gd name="connsiteX0" fmla="*/ 0 w 387191"/>
              <a:gd name="connsiteY0" fmla="*/ 1101025 h 1206193"/>
              <a:gd name="connsiteX1" fmla="*/ 87630 w 387191"/>
              <a:gd name="connsiteY1" fmla="*/ 0 h 1206193"/>
              <a:gd name="connsiteX2" fmla="*/ 387191 w 387191"/>
              <a:gd name="connsiteY2" fmla="*/ 1206193 h 1206193"/>
              <a:gd name="connsiteX3" fmla="*/ 0 w 387191"/>
              <a:gd name="connsiteY3" fmla="*/ 1101025 h 120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191" h="1206193">
                <a:moveTo>
                  <a:pt x="0" y="1101025"/>
                </a:moveTo>
                <a:lnTo>
                  <a:pt x="87630" y="0"/>
                </a:lnTo>
                <a:lnTo>
                  <a:pt x="387191" y="1206193"/>
                </a:lnTo>
                <a:lnTo>
                  <a:pt x="0" y="1101025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12280" y="2160679"/>
            <a:ext cx="1013460" cy="1069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33499" y="4288266"/>
            <a:ext cx="632461" cy="664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8463" y="3838686"/>
            <a:ext cx="900717" cy="9466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4530122">
            <a:off x="5786473" y="3811801"/>
            <a:ext cx="534474" cy="617649"/>
          </a:xfrm>
          <a:prstGeom prst="triangle">
            <a:avLst>
              <a:gd name="adj" fmla="val 3729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350693">
            <a:off x="5947571" y="3979441"/>
            <a:ext cx="534474" cy="617649"/>
          </a:xfrm>
          <a:prstGeom prst="triangle">
            <a:avLst>
              <a:gd name="adj" fmla="val 4979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20479151">
            <a:off x="6271474" y="3933660"/>
            <a:ext cx="534474" cy="617649"/>
          </a:xfrm>
          <a:prstGeom prst="triangle">
            <a:avLst>
              <a:gd name="adj" fmla="val 3729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7560552">
            <a:off x="6402895" y="3729634"/>
            <a:ext cx="534474" cy="617649"/>
          </a:xfrm>
          <a:prstGeom prst="triangle">
            <a:avLst>
              <a:gd name="adj" fmla="val 37295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232436">
            <a:off x="7212488" y="3895822"/>
            <a:ext cx="745093" cy="795030"/>
          </a:xfrm>
          <a:prstGeom prst="triangle">
            <a:avLst>
              <a:gd name="adj" fmla="val 43118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  <p:bldP spid="12" grpId="0" animBg="1"/>
      <p:bldP spid="13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" y="-14221"/>
            <a:ext cx="9084392" cy="6794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57445">
            <a:off x="7585513" y="1278042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smtClean="0">
                <a:solidFill>
                  <a:schemeClr val="bg1"/>
                </a:solidFill>
              </a:rPr>
              <a:t>!</a:t>
            </a:r>
            <a:endParaRPr lang="en-US" sz="6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9"/>
            <a:ext cx="9144000" cy="68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3319" y="2413466"/>
            <a:ext cx="5637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giác, hình tròn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5" y="520750"/>
            <a:ext cx="969641" cy="1161549"/>
          </a:xfrm>
          <a:prstGeom prst="rect">
            <a:avLst/>
          </a:prstGeom>
          <a:solidFill>
            <a:srgbClr val="ED2028"/>
          </a:solidFill>
          <a:ln>
            <a:solidFill>
              <a:srgbClr val="ED2028"/>
            </a:solidFill>
          </a:ln>
        </p:spPr>
      </p:pic>
    </p:spTree>
    <p:extLst>
      <p:ext uri="{BB962C8B-B14F-4D97-AF65-F5344CB8AC3E}">
        <p14:creationId xmlns:p14="http://schemas.microsoft.com/office/powerpoint/2010/main" val="37733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5" y="77273"/>
            <a:ext cx="771633" cy="7716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42" y="1651393"/>
            <a:ext cx="6211328" cy="473690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6814" y="969676"/>
            <a:ext cx="3468026" cy="1344319"/>
            <a:chOff x="396814" y="969676"/>
            <a:chExt cx="3468026" cy="1344319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396815" y="969676"/>
              <a:ext cx="3310568" cy="1344319"/>
            </a:xfrm>
            <a:custGeom>
              <a:avLst/>
              <a:gdLst>
                <a:gd name="connsiteX0" fmla="*/ 0 w 3310568"/>
                <a:gd name="connsiteY0" fmla="*/ 141576 h 849437"/>
                <a:gd name="connsiteX1" fmla="*/ 141576 w 3310568"/>
                <a:gd name="connsiteY1" fmla="*/ 0 h 849437"/>
                <a:gd name="connsiteX2" fmla="*/ 1931165 w 3310568"/>
                <a:gd name="connsiteY2" fmla="*/ 0 h 849437"/>
                <a:gd name="connsiteX3" fmla="*/ 1931165 w 3310568"/>
                <a:gd name="connsiteY3" fmla="*/ 0 h 849437"/>
                <a:gd name="connsiteX4" fmla="*/ 2758807 w 3310568"/>
                <a:gd name="connsiteY4" fmla="*/ 0 h 849437"/>
                <a:gd name="connsiteX5" fmla="*/ 3168992 w 3310568"/>
                <a:gd name="connsiteY5" fmla="*/ 0 h 849437"/>
                <a:gd name="connsiteX6" fmla="*/ 3310568 w 3310568"/>
                <a:gd name="connsiteY6" fmla="*/ 141576 h 849437"/>
                <a:gd name="connsiteX7" fmla="*/ 3310568 w 3310568"/>
                <a:gd name="connsiteY7" fmla="*/ 495505 h 849437"/>
                <a:gd name="connsiteX8" fmla="*/ 3310568 w 3310568"/>
                <a:gd name="connsiteY8" fmla="*/ 495505 h 849437"/>
                <a:gd name="connsiteX9" fmla="*/ 3310568 w 3310568"/>
                <a:gd name="connsiteY9" fmla="*/ 707864 h 849437"/>
                <a:gd name="connsiteX10" fmla="*/ 3310568 w 3310568"/>
                <a:gd name="connsiteY10" fmla="*/ 707861 h 849437"/>
                <a:gd name="connsiteX11" fmla="*/ 3168992 w 3310568"/>
                <a:gd name="connsiteY11" fmla="*/ 849437 h 849437"/>
                <a:gd name="connsiteX12" fmla="*/ 2758807 w 3310568"/>
                <a:gd name="connsiteY12" fmla="*/ 849437 h 849437"/>
                <a:gd name="connsiteX13" fmla="*/ 2486766 w 3310568"/>
                <a:gd name="connsiteY13" fmla="*/ 1344319 h 849437"/>
                <a:gd name="connsiteX14" fmla="*/ 1931165 w 3310568"/>
                <a:gd name="connsiteY14" fmla="*/ 849437 h 849437"/>
                <a:gd name="connsiteX15" fmla="*/ 141576 w 3310568"/>
                <a:gd name="connsiteY15" fmla="*/ 849437 h 849437"/>
                <a:gd name="connsiteX16" fmla="*/ 0 w 3310568"/>
                <a:gd name="connsiteY16" fmla="*/ 707861 h 849437"/>
                <a:gd name="connsiteX17" fmla="*/ 0 w 3310568"/>
                <a:gd name="connsiteY17" fmla="*/ 707864 h 849437"/>
                <a:gd name="connsiteX18" fmla="*/ 0 w 3310568"/>
                <a:gd name="connsiteY18" fmla="*/ 495505 h 849437"/>
                <a:gd name="connsiteX19" fmla="*/ 0 w 3310568"/>
                <a:gd name="connsiteY19" fmla="*/ 495505 h 849437"/>
                <a:gd name="connsiteX20" fmla="*/ 0 w 3310568"/>
                <a:gd name="connsiteY20" fmla="*/ 141576 h 849437"/>
                <a:gd name="connsiteX0" fmla="*/ 0 w 3310568"/>
                <a:gd name="connsiteY0" fmla="*/ 141576 h 1344319"/>
                <a:gd name="connsiteX1" fmla="*/ 141576 w 3310568"/>
                <a:gd name="connsiteY1" fmla="*/ 0 h 1344319"/>
                <a:gd name="connsiteX2" fmla="*/ 1931165 w 3310568"/>
                <a:gd name="connsiteY2" fmla="*/ 0 h 1344319"/>
                <a:gd name="connsiteX3" fmla="*/ 1931165 w 3310568"/>
                <a:gd name="connsiteY3" fmla="*/ 0 h 1344319"/>
                <a:gd name="connsiteX4" fmla="*/ 2758807 w 3310568"/>
                <a:gd name="connsiteY4" fmla="*/ 0 h 1344319"/>
                <a:gd name="connsiteX5" fmla="*/ 3168992 w 3310568"/>
                <a:gd name="connsiteY5" fmla="*/ 0 h 1344319"/>
                <a:gd name="connsiteX6" fmla="*/ 3310568 w 3310568"/>
                <a:gd name="connsiteY6" fmla="*/ 141576 h 1344319"/>
                <a:gd name="connsiteX7" fmla="*/ 3310568 w 3310568"/>
                <a:gd name="connsiteY7" fmla="*/ 495505 h 1344319"/>
                <a:gd name="connsiteX8" fmla="*/ 3310568 w 3310568"/>
                <a:gd name="connsiteY8" fmla="*/ 495505 h 1344319"/>
                <a:gd name="connsiteX9" fmla="*/ 3310568 w 3310568"/>
                <a:gd name="connsiteY9" fmla="*/ 707864 h 1344319"/>
                <a:gd name="connsiteX10" fmla="*/ 3310568 w 3310568"/>
                <a:gd name="connsiteY10" fmla="*/ 707861 h 1344319"/>
                <a:gd name="connsiteX11" fmla="*/ 3168992 w 3310568"/>
                <a:gd name="connsiteY11" fmla="*/ 849437 h 1344319"/>
                <a:gd name="connsiteX12" fmla="*/ 2163584 w 3310568"/>
                <a:gd name="connsiteY12" fmla="*/ 849437 h 1344319"/>
                <a:gd name="connsiteX13" fmla="*/ 2486766 w 3310568"/>
                <a:gd name="connsiteY13" fmla="*/ 1344319 h 1344319"/>
                <a:gd name="connsiteX14" fmla="*/ 1931165 w 3310568"/>
                <a:gd name="connsiteY14" fmla="*/ 849437 h 1344319"/>
                <a:gd name="connsiteX15" fmla="*/ 141576 w 3310568"/>
                <a:gd name="connsiteY15" fmla="*/ 849437 h 1344319"/>
                <a:gd name="connsiteX16" fmla="*/ 0 w 3310568"/>
                <a:gd name="connsiteY16" fmla="*/ 707861 h 1344319"/>
                <a:gd name="connsiteX17" fmla="*/ 0 w 3310568"/>
                <a:gd name="connsiteY17" fmla="*/ 707864 h 1344319"/>
                <a:gd name="connsiteX18" fmla="*/ 0 w 3310568"/>
                <a:gd name="connsiteY18" fmla="*/ 495505 h 1344319"/>
                <a:gd name="connsiteX19" fmla="*/ 0 w 3310568"/>
                <a:gd name="connsiteY19" fmla="*/ 495505 h 1344319"/>
                <a:gd name="connsiteX20" fmla="*/ 0 w 3310568"/>
                <a:gd name="connsiteY20" fmla="*/ 141576 h 134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10568" h="1344319">
                  <a:moveTo>
                    <a:pt x="0" y="141576"/>
                  </a:moveTo>
                  <a:cubicBezTo>
                    <a:pt x="0" y="63386"/>
                    <a:pt x="63386" y="0"/>
                    <a:pt x="141576" y="0"/>
                  </a:cubicBezTo>
                  <a:lnTo>
                    <a:pt x="1931165" y="0"/>
                  </a:lnTo>
                  <a:lnTo>
                    <a:pt x="1931165" y="0"/>
                  </a:lnTo>
                  <a:lnTo>
                    <a:pt x="2758807" y="0"/>
                  </a:lnTo>
                  <a:lnTo>
                    <a:pt x="3168992" y="0"/>
                  </a:lnTo>
                  <a:cubicBezTo>
                    <a:pt x="3247182" y="0"/>
                    <a:pt x="3310568" y="63386"/>
                    <a:pt x="3310568" y="141576"/>
                  </a:cubicBezTo>
                  <a:lnTo>
                    <a:pt x="3310568" y="495505"/>
                  </a:lnTo>
                  <a:lnTo>
                    <a:pt x="3310568" y="495505"/>
                  </a:lnTo>
                  <a:lnTo>
                    <a:pt x="3310568" y="707864"/>
                  </a:lnTo>
                  <a:lnTo>
                    <a:pt x="3310568" y="707861"/>
                  </a:lnTo>
                  <a:cubicBezTo>
                    <a:pt x="3310568" y="786051"/>
                    <a:pt x="3247182" y="849437"/>
                    <a:pt x="3168992" y="849437"/>
                  </a:cubicBezTo>
                  <a:lnTo>
                    <a:pt x="2163584" y="849437"/>
                  </a:lnTo>
                  <a:lnTo>
                    <a:pt x="2486766" y="1344319"/>
                  </a:lnTo>
                  <a:lnTo>
                    <a:pt x="1931165" y="849437"/>
                  </a:lnTo>
                  <a:lnTo>
                    <a:pt x="141576" y="849437"/>
                  </a:lnTo>
                  <a:cubicBezTo>
                    <a:pt x="63386" y="849437"/>
                    <a:pt x="0" y="786051"/>
                    <a:pt x="0" y="707861"/>
                  </a:cubicBezTo>
                  <a:lnTo>
                    <a:pt x="0" y="707864"/>
                  </a:lnTo>
                  <a:lnTo>
                    <a:pt x="0" y="495505"/>
                  </a:lnTo>
                  <a:lnTo>
                    <a:pt x="0" y="495505"/>
                  </a:lnTo>
                  <a:lnTo>
                    <a:pt x="0" y="141576"/>
                  </a:lnTo>
                  <a:close/>
                </a:path>
              </a:pathLst>
            </a:cu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/’</a:t>
              </a:r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814" y="985954"/>
              <a:ext cx="34680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biển báo cấm đều</a:t>
              </a:r>
              <a:b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có dạng hình tròn.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71710" y="940486"/>
            <a:ext cx="4011480" cy="1494279"/>
            <a:chOff x="4671710" y="940486"/>
            <a:chExt cx="4011480" cy="1494279"/>
          </a:xfrm>
        </p:grpSpPr>
        <p:sp>
          <p:nvSpPr>
            <p:cNvPr id="29" name="Rounded Rectangular Callout 28"/>
            <p:cNvSpPr/>
            <p:nvPr/>
          </p:nvSpPr>
          <p:spPr>
            <a:xfrm>
              <a:off x="4671710" y="940486"/>
              <a:ext cx="3851188" cy="1494279"/>
            </a:xfrm>
            <a:custGeom>
              <a:avLst/>
              <a:gdLst>
                <a:gd name="connsiteX0" fmla="*/ 0 w 3823490"/>
                <a:gd name="connsiteY0" fmla="*/ 170285 h 1021692"/>
                <a:gd name="connsiteX1" fmla="*/ 170285 w 3823490"/>
                <a:gd name="connsiteY1" fmla="*/ 0 h 1021692"/>
                <a:gd name="connsiteX2" fmla="*/ 637248 w 3823490"/>
                <a:gd name="connsiteY2" fmla="*/ 0 h 1021692"/>
                <a:gd name="connsiteX3" fmla="*/ 637248 w 3823490"/>
                <a:gd name="connsiteY3" fmla="*/ 0 h 1021692"/>
                <a:gd name="connsiteX4" fmla="*/ 1593121 w 3823490"/>
                <a:gd name="connsiteY4" fmla="*/ 0 h 1021692"/>
                <a:gd name="connsiteX5" fmla="*/ 3653205 w 3823490"/>
                <a:gd name="connsiteY5" fmla="*/ 0 h 1021692"/>
                <a:gd name="connsiteX6" fmla="*/ 3823490 w 3823490"/>
                <a:gd name="connsiteY6" fmla="*/ 170285 h 1021692"/>
                <a:gd name="connsiteX7" fmla="*/ 3823490 w 3823490"/>
                <a:gd name="connsiteY7" fmla="*/ 595987 h 1021692"/>
                <a:gd name="connsiteX8" fmla="*/ 3823490 w 3823490"/>
                <a:gd name="connsiteY8" fmla="*/ 595987 h 1021692"/>
                <a:gd name="connsiteX9" fmla="*/ 3823490 w 3823490"/>
                <a:gd name="connsiteY9" fmla="*/ 851410 h 1021692"/>
                <a:gd name="connsiteX10" fmla="*/ 3823490 w 3823490"/>
                <a:gd name="connsiteY10" fmla="*/ 851407 h 1021692"/>
                <a:gd name="connsiteX11" fmla="*/ 3653205 w 3823490"/>
                <a:gd name="connsiteY11" fmla="*/ 1021692 h 1021692"/>
                <a:gd name="connsiteX12" fmla="*/ 1593121 w 3823490"/>
                <a:gd name="connsiteY12" fmla="*/ 1021692 h 1021692"/>
                <a:gd name="connsiteX13" fmla="*/ 85914 w 3823490"/>
                <a:gd name="connsiteY13" fmla="*/ 1310535 h 1021692"/>
                <a:gd name="connsiteX14" fmla="*/ 637248 w 3823490"/>
                <a:gd name="connsiteY14" fmla="*/ 1021692 h 1021692"/>
                <a:gd name="connsiteX15" fmla="*/ 170285 w 3823490"/>
                <a:gd name="connsiteY15" fmla="*/ 1021692 h 1021692"/>
                <a:gd name="connsiteX16" fmla="*/ 0 w 3823490"/>
                <a:gd name="connsiteY16" fmla="*/ 851407 h 1021692"/>
                <a:gd name="connsiteX17" fmla="*/ 0 w 3823490"/>
                <a:gd name="connsiteY17" fmla="*/ 851410 h 1021692"/>
                <a:gd name="connsiteX18" fmla="*/ 0 w 3823490"/>
                <a:gd name="connsiteY18" fmla="*/ 595987 h 1021692"/>
                <a:gd name="connsiteX19" fmla="*/ 0 w 3823490"/>
                <a:gd name="connsiteY19" fmla="*/ 595987 h 1021692"/>
                <a:gd name="connsiteX20" fmla="*/ 0 w 3823490"/>
                <a:gd name="connsiteY20" fmla="*/ 170285 h 1021692"/>
                <a:gd name="connsiteX0" fmla="*/ 0 w 3823490"/>
                <a:gd name="connsiteY0" fmla="*/ 170285 h 1310535"/>
                <a:gd name="connsiteX1" fmla="*/ 170285 w 3823490"/>
                <a:gd name="connsiteY1" fmla="*/ 0 h 1310535"/>
                <a:gd name="connsiteX2" fmla="*/ 637248 w 3823490"/>
                <a:gd name="connsiteY2" fmla="*/ 0 h 1310535"/>
                <a:gd name="connsiteX3" fmla="*/ 637248 w 3823490"/>
                <a:gd name="connsiteY3" fmla="*/ 0 h 1310535"/>
                <a:gd name="connsiteX4" fmla="*/ 1593121 w 3823490"/>
                <a:gd name="connsiteY4" fmla="*/ 0 h 1310535"/>
                <a:gd name="connsiteX5" fmla="*/ 3653205 w 3823490"/>
                <a:gd name="connsiteY5" fmla="*/ 0 h 1310535"/>
                <a:gd name="connsiteX6" fmla="*/ 3823490 w 3823490"/>
                <a:gd name="connsiteY6" fmla="*/ 170285 h 1310535"/>
                <a:gd name="connsiteX7" fmla="*/ 3823490 w 3823490"/>
                <a:gd name="connsiteY7" fmla="*/ 595987 h 1310535"/>
                <a:gd name="connsiteX8" fmla="*/ 3823490 w 3823490"/>
                <a:gd name="connsiteY8" fmla="*/ 595987 h 1310535"/>
                <a:gd name="connsiteX9" fmla="*/ 3823490 w 3823490"/>
                <a:gd name="connsiteY9" fmla="*/ 851410 h 1310535"/>
                <a:gd name="connsiteX10" fmla="*/ 3823490 w 3823490"/>
                <a:gd name="connsiteY10" fmla="*/ 851407 h 1310535"/>
                <a:gd name="connsiteX11" fmla="*/ 3653205 w 3823490"/>
                <a:gd name="connsiteY11" fmla="*/ 1021692 h 1310535"/>
                <a:gd name="connsiteX12" fmla="*/ 1593121 w 3823490"/>
                <a:gd name="connsiteY12" fmla="*/ 1021692 h 1310535"/>
                <a:gd name="connsiteX13" fmla="*/ 85914 w 3823490"/>
                <a:gd name="connsiteY13" fmla="*/ 1310535 h 1310535"/>
                <a:gd name="connsiteX14" fmla="*/ 1085822 w 3823490"/>
                <a:gd name="connsiteY14" fmla="*/ 1021692 h 1310535"/>
                <a:gd name="connsiteX15" fmla="*/ 170285 w 3823490"/>
                <a:gd name="connsiteY15" fmla="*/ 1021692 h 1310535"/>
                <a:gd name="connsiteX16" fmla="*/ 0 w 3823490"/>
                <a:gd name="connsiteY16" fmla="*/ 851407 h 1310535"/>
                <a:gd name="connsiteX17" fmla="*/ 0 w 3823490"/>
                <a:gd name="connsiteY17" fmla="*/ 851410 h 1310535"/>
                <a:gd name="connsiteX18" fmla="*/ 0 w 3823490"/>
                <a:gd name="connsiteY18" fmla="*/ 595987 h 1310535"/>
                <a:gd name="connsiteX19" fmla="*/ 0 w 3823490"/>
                <a:gd name="connsiteY19" fmla="*/ 595987 h 1310535"/>
                <a:gd name="connsiteX20" fmla="*/ 0 w 3823490"/>
                <a:gd name="connsiteY20" fmla="*/ 170285 h 1310535"/>
                <a:gd name="connsiteX0" fmla="*/ 0 w 3823490"/>
                <a:gd name="connsiteY0" fmla="*/ 170285 h 1310535"/>
                <a:gd name="connsiteX1" fmla="*/ 170285 w 3823490"/>
                <a:gd name="connsiteY1" fmla="*/ 0 h 1310535"/>
                <a:gd name="connsiteX2" fmla="*/ 637248 w 3823490"/>
                <a:gd name="connsiteY2" fmla="*/ 0 h 1310535"/>
                <a:gd name="connsiteX3" fmla="*/ 637248 w 3823490"/>
                <a:gd name="connsiteY3" fmla="*/ 0 h 1310535"/>
                <a:gd name="connsiteX4" fmla="*/ 1593121 w 3823490"/>
                <a:gd name="connsiteY4" fmla="*/ 0 h 1310535"/>
                <a:gd name="connsiteX5" fmla="*/ 3653205 w 3823490"/>
                <a:gd name="connsiteY5" fmla="*/ 0 h 1310535"/>
                <a:gd name="connsiteX6" fmla="*/ 3823490 w 3823490"/>
                <a:gd name="connsiteY6" fmla="*/ 170285 h 1310535"/>
                <a:gd name="connsiteX7" fmla="*/ 3823490 w 3823490"/>
                <a:gd name="connsiteY7" fmla="*/ 595987 h 1310535"/>
                <a:gd name="connsiteX8" fmla="*/ 3823490 w 3823490"/>
                <a:gd name="connsiteY8" fmla="*/ 595987 h 1310535"/>
                <a:gd name="connsiteX9" fmla="*/ 3823490 w 3823490"/>
                <a:gd name="connsiteY9" fmla="*/ 851410 h 1310535"/>
                <a:gd name="connsiteX10" fmla="*/ 3823490 w 3823490"/>
                <a:gd name="connsiteY10" fmla="*/ 851407 h 1310535"/>
                <a:gd name="connsiteX11" fmla="*/ 3653205 w 3823490"/>
                <a:gd name="connsiteY11" fmla="*/ 1021692 h 1310535"/>
                <a:gd name="connsiteX12" fmla="*/ 1593121 w 3823490"/>
                <a:gd name="connsiteY12" fmla="*/ 1021692 h 1310535"/>
                <a:gd name="connsiteX13" fmla="*/ 77287 w 3823490"/>
                <a:gd name="connsiteY13" fmla="*/ 1310535 h 1310535"/>
                <a:gd name="connsiteX14" fmla="*/ 1085822 w 3823490"/>
                <a:gd name="connsiteY14" fmla="*/ 1021692 h 1310535"/>
                <a:gd name="connsiteX15" fmla="*/ 170285 w 3823490"/>
                <a:gd name="connsiteY15" fmla="*/ 1021692 h 1310535"/>
                <a:gd name="connsiteX16" fmla="*/ 0 w 3823490"/>
                <a:gd name="connsiteY16" fmla="*/ 851407 h 1310535"/>
                <a:gd name="connsiteX17" fmla="*/ 0 w 3823490"/>
                <a:gd name="connsiteY17" fmla="*/ 851410 h 1310535"/>
                <a:gd name="connsiteX18" fmla="*/ 0 w 3823490"/>
                <a:gd name="connsiteY18" fmla="*/ 595987 h 1310535"/>
                <a:gd name="connsiteX19" fmla="*/ 0 w 3823490"/>
                <a:gd name="connsiteY19" fmla="*/ 595987 h 1310535"/>
                <a:gd name="connsiteX20" fmla="*/ 0 w 3823490"/>
                <a:gd name="connsiteY20" fmla="*/ 170285 h 1310535"/>
                <a:gd name="connsiteX0" fmla="*/ 0 w 3823490"/>
                <a:gd name="connsiteY0" fmla="*/ 170285 h 1425768"/>
                <a:gd name="connsiteX1" fmla="*/ 170285 w 3823490"/>
                <a:gd name="connsiteY1" fmla="*/ 0 h 1425768"/>
                <a:gd name="connsiteX2" fmla="*/ 637248 w 3823490"/>
                <a:gd name="connsiteY2" fmla="*/ 0 h 1425768"/>
                <a:gd name="connsiteX3" fmla="*/ 637248 w 3823490"/>
                <a:gd name="connsiteY3" fmla="*/ 0 h 1425768"/>
                <a:gd name="connsiteX4" fmla="*/ 1593121 w 3823490"/>
                <a:gd name="connsiteY4" fmla="*/ 0 h 1425768"/>
                <a:gd name="connsiteX5" fmla="*/ 3653205 w 3823490"/>
                <a:gd name="connsiteY5" fmla="*/ 0 h 1425768"/>
                <a:gd name="connsiteX6" fmla="*/ 3823490 w 3823490"/>
                <a:gd name="connsiteY6" fmla="*/ 170285 h 1425768"/>
                <a:gd name="connsiteX7" fmla="*/ 3823490 w 3823490"/>
                <a:gd name="connsiteY7" fmla="*/ 595987 h 1425768"/>
                <a:gd name="connsiteX8" fmla="*/ 3823490 w 3823490"/>
                <a:gd name="connsiteY8" fmla="*/ 595987 h 1425768"/>
                <a:gd name="connsiteX9" fmla="*/ 3823490 w 3823490"/>
                <a:gd name="connsiteY9" fmla="*/ 851410 h 1425768"/>
                <a:gd name="connsiteX10" fmla="*/ 3823490 w 3823490"/>
                <a:gd name="connsiteY10" fmla="*/ 851407 h 1425768"/>
                <a:gd name="connsiteX11" fmla="*/ 3653205 w 3823490"/>
                <a:gd name="connsiteY11" fmla="*/ 1021692 h 1425768"/>
                <a:gd name="connsiteX12" fmla="*/ 1593121 w 3823490"/>
                <a:gd name="connsiteY12" fmla="*/ 1021692 h 1425768"/>
                <a:gd name="connsiteX13" fmla="*/ 445555 w 3823490"/>
                <a:gd name="connsiteY13" fmla="*/ 1425768 h 1425768"/>
                <a:gd name="connsiteX14" fmla="*/ 1085822 w 3823490"/>
                <a:gd name="connsiteY14" fmla="*/ 1021692 h 1425768"/>
                <a:gd name="connsiteX15" fmla="*/ 170285 w 3823490"/>
                <a:gd name="connsiteY15" fmla="*/ 1021692 h 1425768"/>
                <a:gd name="connsiteX16" fmla="*/ 0 w 3823490"/>
                <a:gd name="connsiteY16" fmla="*/ 851407 h 1425768"/>
                <a:gd name="connsiteX17" fmla="*/ 0 w 3823490"/>
                <a:gd name="connsiteY17" fmla="*/ 851410 h 1425768"/>
                <a:gd name="connsiteX18" fmla="*/ 0 w 3823490"/>
                <a:gd name="connsiteY18" fmla="*/ 595987 h 1425768"/>
                <a:gd name="connsiteX19" fmla="*/ 0 w 3823490"/>
                <a:gd name="connsiteY19" fmla="*/ 595987 h 1425768"/>
                <a:gd name="connsiteX20" fmla="*/ 0 w 3823490"/>
                <a:gd name="connsiteY20" fmla="*/ 170285 h 142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23490" h="1425768">
                  <a:moveTo>
                    <a:pt x="0" y="170285"/>
                  </a:moveTo>
                  <a:cubicBezTo>
                    <a:pt x="0" y="76239"/>
                    <a:pt x="76239" y="0"/>
                    <a:pt x="170285" y="0"/>
                  </a:cubicBezTo>
                  <a:lnTo>
                    <a:pt x="637248" y="0"/>
                  </a:lnTo>
                  <a:lnTo>
                    <a:pt x="637248" y="0"/>
                  </a:lnTo>
                  <a:lnTo>
                    <a:pt x="1593121" y="0"/>
                  </a:lnTo>
                  <a:lnTo>
                    <a:pt x="3653205" y="0"/>
                  </a:lnTo>
                  <a:cubicBezTo>
                    <a:pt x="3747251" y="0"/>
                    <a:pt x="3823490" y="76239"/>
                    <a:pt x="3823490" y="170285"/>
                  </a:cubicBezTo>
                  <a:lnTo>
                    <a:pt x="3823490" y="595987"/>
                  </a:lnTo>
                  <a:lnTo>
                    <a:pt x="3823490" y="595987"/>
                  </a:lnTo>
                  <a:lnTo>
                    <a:pt x="3823490" y="851410"/>
                  </a:lnTo>
                  <a:lnTo>
                    <a:pt x="3823490" y="851407"/>
                  </a:lnTo>
                  <a:cubicBezTo>
                    <a:pt x="3823490" y="945453"/>
                    <a:pt x="3747251" y="1021692"/>
                    <a:pt x="3653205" y="1021692"/>
                  </a:cubicBezTo>
                  <a:lnTo>
                    <a:pt x="1593121" y="1021692"/>
                  </a:lnTo>
                  <a:lnTo>
                    <a:pt x="445555" y="1425768"/>
                  </a:lnTo>
                  <a:lnTo>
                    <a:pt x="1085822" y="1021692"/>
                  </a:lnTo>
                  <a:lnTo>
                    <a:pt x="170285" y="1021692"/>
                  </a:lnTo>
                  <a:cubicBezTo>
                    <a:pt x="76239" y="1021692"/>
                    <a:pt x="0" y="945453"/>
                    <a:pt x="0" y="851407"/>
                  </a:cubicBezTo>
                  <a:lnTo>
                    <a:pt x="0" y="851410"/>
                  </a:lnTo>
                  <a:lnTo>
                    <a:pt x="0" y="595987"/>
                  </a:lnTo>
                  <a:lnTo>
                    <a:pt x="0" y="595987"/>
                  </a:lnTo>
                  <a:lnTo>
                    <a:pt x="0" y="170285"/>
                  </a:lnTo>
                  <a:close/>
                </a:path>
              </a:pathLst>
            </a:cu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/’</a:t>
              </a:r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99407" y="1043443"/>
              <a:ext cx="398378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biển báo nguy hiểm</a:t>
              </a:r>
              <a:b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i="1">
                  <a:latin typeface="Arial" panose="020B0604020202020204" pitchFamily="34" charset="0"/>
                  <a:cs typeface="Arial" panose="020B0604020202020204" pitchFamily="34" charset="0"/>
                </a:rPr>
                <a:t>đều có dạng hình tam giác. </a:t>
              </a:r>
              <a:r>
                <a:rPr lang="en-US" sz="2000" i="1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0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20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35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5" y="77273"/>
            <a:ext cx="771633" cy="77163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753" y="463089"/>
            <a:ext cx="5679727" cy="2602726"/>
            <a:chOff x="700753" y="463089"/>
            <a:chExt cx="5679727" cy="26027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53" y="1104181"/>
              <a:ext cx="1858538" cy="1795322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174521" y="463089"/>
              <a:ext cx="2242868" cy="641092"/>
              <a:chOff x="2053088" y="463089"/>
              <a:chExt cx="2242868" cy="641092"/>
            </a:xfrm>
          </p:grpSpPr>
          <p:sp>
            <p:nvSpPr>
              <p:cNvPr id="29" name="Rounded Rectangular Callout 28"/>
              <p:cNvSpPr/>
              <p:nvPr/>
            </p:nvSpPr>
            <p:spPr>
              <a:xfrm>
                <a:off x="2053088" y="463089"/>
                <a:ext cx="2242868" cy="641092"/>
              </a:xfrm>
              <a:prstGeom prst="wedgeRoundRectCallout">
                <a:avLst>
                  <a:gd name="adj1" fmla="val -77463"/>
                  <a:gd name="adj2" fmla="val 71919"/>
                  <a:gd name="adj3" fmla="val 16667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073873" y="552802"/>
                <a:ext cx="2084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 tam giác</a:t>
                </a: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538" y="1134298"/>
              <a:ext cx="3567942" cy="193151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476447" y="3559969"/>
            <a:ext cx="4373590" cy="2892682"/>
            <a:chOff x="3476447" y="3559969"/>
            <a:chExt cx="4373590" cy="2892682"/>
          </a:xfrm>
        </p:grpSpPr>
        <p:grpSp>
          <p:nvGrpSpPr>
            <p:cNvPr id="36" name="Group 35"/>
            <p:cNvGrpSpPr/>
            <p:nvPr/>
          </p:nvGrpSpPr>
          <p:grpSpPr>
            <a:xfrm>
              <a:off x="3476447" y="3559969"/>
              <a:ext cx="4373590" cy="2658194"/>
              <a:chOff x="3476447" y="3551343"/>
              <a:chExt cx="4373590" cy="265819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2058" y="3993531"/>
                <a:ext cx="1647979" cy="2216006"/>
              </a:xfrm>
              <a:prstGeom prst="rect">
                <a:avLst/>
              </a:prstGeom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3476447" y="3551343"/>
                <a:ext cx="1940942" cy="641092"/>
                <a:chOff x="2053088" y="463089"/>
                <a:chExt cx="1940942" cy="641092"/>
              </a:xfrm>
            </p:grpSpPr>
            <p:sp>
              <p:nvSpPr>
                <p:cNvPr id="34" name="Rounded Rectangular Callout 33"/>
                <p:cNvSpPr/>
                <p:nvPr/>
              </p:nvSpPr>
              <p:spPr>
                <a:xfrm>
                  <a:off x="2053088" y="463089"/>
                  <a:ext cx="1940942" cy="641092"/>
                </a:xfrm>
                <a:prstGeom prst="wedgeRoundRectCallout">
                  <a:avLst>
                    <a:gd name="adj1" fmla="val 87537"/>
                    <a:gd name="adj2" fmla="val 45007"/>
                    <a:gd name="adj3" fmla="val 16667"/>
                  </a:avLst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251833" y="552801"/>
                  <a:ext cx="145103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Hình tròn</a:t>
                  </a:r>
                  <a:endParaRPr lang="en-US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621" y="4290773"/>
              <a:ext cx="2138694" cy="2161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61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5" y="77273"/>
            <a:ext cx="771633" cy="7716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0" y="682938"/>
            <a:ext cx="7009323" cy="534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" y="90212"/>
            <a:ext cx="8820418" cy="6585500"/>
          </a:xfrm>
          <a:prstGeom prst="roundRect">
            <a:avLst>
              <a:gd name="adj" fmla="val 249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0" cy="6765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60" y="1851174"/>
            <a:ext cx="1908521" cy="10501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88" y="1260460"/>
            <a:ext cx="1908521" cy="1640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27" y="1501214"/>
            <a:ext cx="1400151" cy="1400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Nói </a:t>
            </a: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tên </a:t>
            </a:r>
            <a:r>
              <a:rPr lang="en-US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của mỗi hình dưới đây</a:t>
            </a:r>
            <a:r>
              <a:rPr lang="vi-VN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5" y="1348667"/>
            <a:ext cx="1552698" cy="15526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48991" y="5680207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Hình tròn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126 L 0.38646 0.300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1445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016" y="385859"/>
            <a:ext cx="8426406" cy="49244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defTabSz="914400">
              <a:defRPr/>
            </a:pPr>
            <a:r>
              <a:rPr lang="vi-VN" sz="2600" kern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Nói </a:t>
            </a:r>
            <a:r>
              <a:rPr lang="vi-VN" sz="2600" kern="0">
                <a:solidFill>
                  <a:srgbClr val="000000">
                    <a:lumMod val="95000"/>
                    <a:lumOff val="5000"/>
                  </a:srgbClr>
                </a:solidFill>
              </a:rPr>
              <a:t>tên mỗi hình, đưa hình đó về đúng nhóm. </a:t>
            </a:r>
            <a:endParaRPr lang="en-US" sz="2600" ker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" y="108186"/>
            <a:ext cx="743276" cy="743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4" y="1642242"/>
            <a:ext cx="1554480" cy="1554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16" y="1480104"/>
            <a:ext cx="1908521" cy="1640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38" y="1720858"/>
            <a:ext cx="1400151" cy="14001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05" y="2069449"/>
            <a:ext cx="1911010" cy="10515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84410" y="5598927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Hình chữ nhật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127 L 0.10451 0.3146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15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</TotalTime>
  <Words>168</Words>
  <Application>Microsoft Office PowerPoint</Application>
  <PresentationFormat>Custom</PresentationFormat>
  <Paragraphs>36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MS Gothic</vt:lpstr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210</cp:revision>
  <dcterms:created xsi:type="dcterms:W3CDTF">2018-10-04T02:59:51Z</dcterms:created>
  <dcterms:modified xsi:type="dcterms:W3CDTF">2021-04-25T12:38:59Z</dcterms:modified>
</cp:coreProperties>
</file>