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86" r:id="rId4"/>
    <p:sldId id="259" r:id="rId5"/>
    <p:sldId id="261" r:id="rId6"/>
    <p:sldId id="287" r:id="rId7"/>
    <p:sldId id="281" r:id="rId8"/>
    <p:sldId id="282" r:id="rId9"/>
    <p:sldId id="288" r:id="rId10"/>
    <p:sldId id="283" r:id="rId11"/>
    <p:sldId id="284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71BC"/>
    <a:srgbClr val="FFE191"/>
    <a:srgbClr val="FFCB05"/>
    <a:srgbClr val="079C42"/>
    <a:srgbClr val="D5EEF0"/>
    <a:srgbClr val="F6D200"/>
    <a:srgbClr val="CE761A"/>
    <a:srgbClr val="A08B07"/>
    <a:srgbClr val="A48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dấu ? để hiển thị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93" y="851497"/>
            <a:ext cx="6030015" cy="35071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72013" y="4519297"/>
            <a:ext cx="2130302" cy="568037"/>
            <a:chOff x="4267203" y="5194662"/>
            <a:chExt cx="2130302" cy="568037"/>
          </a:xfrm>
        </p:grpSpPr>
        <p:sp>
          <p:nvSpPr>
            <p:cNvPr id="10" name="Rectangle 9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34982" y="4564114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3042" y="4564114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5469" y="4564114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529" y="4564114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80" y="4564114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7939" y="1772245"/>
            <a:ext cx="38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2214" y="1740079"/>
            <a:ext cx="38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4519" y="1772245"/>
            <a:ext cx="38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9783" y="1501806"/>
            <a:ext cx="1097280" cy="3511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46249" y="1485404"/>
            <a:ext cx="1097280" cy="3511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01343" y="1677371"/>
            <a:ext cx="38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53288" y="1474713"/>
            <a:ext cx="1097280" cy="3511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8150" y="5475200"/>
            <a:ext cx="5647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Thêm vào 3 quả thì đĩa có          quả.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4278" y="5323334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32580" y="5368151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80" y="4534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2705" y="45633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21694" y="53663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5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  <p:bldP spid="27" grpId="1"/>
      <p:bldP spid="28" grpId="2"/>
      <p:bldP spid="28" grpId="3"/>
      <p:bldP spid="29" grpId="2"/>
      <p:bldP spid="29" grpId="3"/>
      <p:bldP spid="32" grpId="2"/>
      <p:bldP spid="32" grpId="3"/>
      <p:bldP spid="34" grpId="0"/>
      <p:bldP spid="20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371" y="5083656"/>
            <a:ext cx="7110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Sau khi được An cho, bạn Nam có tất cả           viên bi.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89" y="988281"/>
            <a:ext cx="3755481" cy="26903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23704" y="5704481"/>
            <a:ext cx="2130302" cy="568037"/>
            <a:chOff x="4267203" y="5194662"/>
            <a:chExt cx="2130302" cy="568037"/>
          </a:xfrm>
        </p:grpSpPr>
        <p:sp>
          <p:nvSpPr>
            <p:cNvPr id="11" name="Rectangle 10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86673" y="574929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2443" y="574929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7160" y="574929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1365" y="5749298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7286" y="5749298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19315" y="1522997"/>
            <a:ext cx="2623816" cy="631812"/>
          </a:xfrm>
          <a:prstGeom prst="wedgeRoundRectCallout">
            <a:avLst>
              <a:gd name="adj1" fmla="val 51059"/>
              <a:gd name="adj2" fmla="val 94007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50" smtClean="0">
                <a:latin typeface="Arial" panose="020B0604020202020204" pitchFamily="34" charset="0"/>
                <a:cs typeface="Arial" panose="020B0604020202020204" pitchFamily="34" charset="0"/>
              </a:rPr>
              <a:t>An cho Nam bi này.</a:t>
            </a:r>
            <a:endParaRPr lang="en-US"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915491" y="711021"/>
            <a:ext cx="2633948" cy="1564052"/>
          </a:xfrm>
          <a:prstGeom prst="wedgeRoundRectCallout">
            <a:avLst>
              <a:gd name="adj1" fmla="val -64527"/>
              <a:gd name="adj2" fmla="val -13538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50" smtClean="0">
                <a:latin typeface="Arial" panose="020B0604020202020204" pitchFamily="34" charset="0"/>
                <a:cs typeface="Arial" panose="020B0604020202020204" pitchFamily="34" charset="0"/>
              </a:rPr>
              <a:t>Cảm ơn An. </a:t>
            </a:r>
            <a:endParaRPr lang="en-US" sz="21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smtClean="0">
                <a:latin typeface="Arial" panose="020B0604020202020204" pitchFamily="34" charset="0"/>
                <a:cs typeface="Arial" panose="020B0604020202020204" pitchFamily="34" charset="0"/>
              </a:rPr>
              <a:t>Tớ đã có 7 viên bi. Bây giờ tớ có …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18871" y="2235104"/>
            <a:ext cx="1249071" cy="1283475"/>
            <a:chOff x="373853" y="2434431"/>
            <a:chExt cx="1249071" cy="1283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779">
              <a:off x="966419" y="2716274"/>
              <a:ext cx="656505" cy="65650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15618">
              <a:off x="545413" y="3061400"/>
              <a:ext cx="650312" cy="6565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53" y="2434431"/>
              <a:ext cx="700572" cy="84068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6" y="4180767"/>
            <a:ext cx="910530" cy="14792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45435" y="3371713"/>
            <a:ext cx="23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6824" y="3373127"/>
            <a:ext cx="23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1009" y="3373126"/>
            <a:ext cx="23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9234" y="3373125"/>
            <a:ext cx="10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>
              <a:solidFill>
                <a:srgbClr val="0071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5869" y="3401795"/>
            <a:ext cx="13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6244" y="3408955"/>
            <a:ext cx="13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5560" y="3401887"/>
            <a:ext cx="13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347012" y="3952438"/>
            <a:ext cx="128974" cy="369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43004" y="3952438"/>
            <a:ext cx="14415" cy="205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245952" y="3952438"/>
            <a:ext cx="48954" cy="27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207739" y="4929715"/>
            <a:ext cx="584133" cy="60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69923" y="4991323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7739" y="4999199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9987" y="5749298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9684" y="5752562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1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-0.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-0.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-0.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1.11111E-6 -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1"/>
      <p:bldP spid="15" grpId="1"/>
      <p:bldP spid="16" grpId="1"/>
      <p:bldP spid="16" grpId="2"/>
      <p:bldP spid="17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6" grpId="0" animBg="1"/>
      <p:bldP spid="37" grpId="0"/>
      <p:bldP spid="39" grpId="0"/>
      <p:bldP spid="39" grpId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46037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3893" y="2500563"/>
            <a:ext cx="67762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bằng cách</a:t>
            </a:r>
          </a:p>
          <a:p>
            <a:r>
              <a:rPr lang="en-US" sz="66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tiếp</a:t>
            </a:r>
            <a:endParaRPr lang="en-US" sz="6600" b="1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7" y="629640"/>
            <a:ext cx="7718934" cy="545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761" y="969818"/>
            <a:ext cx="2133600" cy="120032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Đã có 4 quyển, xếp thêm 2 quyển nữa thì có tất cả bao nhiêu quyển?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6412" y="1699228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Có tất cả 6 quyển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44" y="3274196"/>
            <a:ext cx="640821" cy="46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99" y="2789420"/>
            <a:ext cx="776007" cy="451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7" y="2700631"/>
            <a:ext cx="483864" cy="687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70" y="2673954"/>
            <a:ext cx="152799" cy="713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1" y="2674749"/>
            <a:ext cx="152807" cy="71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85" y="2677131"/>
            <a:ext cx="152799" cy="7130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62868" y="1385316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4, 5, 6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980" y="5016500"/>
            <a:ext cx="151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0247" y="4549140"/>
            <a:ext cx="337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50" smtClean="0">
                <a:latin typeface="Arial" panose="020B0604020202020204" pitchFamily="34" charset="0"/>
                <a:cs typeface="Arial" panose="020B0604020202020204" pitchFamily="34" charset="0"/>
              </a:rPr>
              <a:t>Từ 4 đếm tiếp thêm 2 bước</a:t>
            </a:r>
            <a:endParaRPr lang="en-US" sz="20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9404" y="544738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5626" y="544738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2560" y="4924167"/>
            <a:ext cx="25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Vậy  4 + 2 = 6.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5718" y="5057278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4865" y="5057279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7661" y="5057279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2641" y="4979272"/>
            <a:ext cx="592961" cy="1897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052" y="4979272"/>
            <a:ext cx="592961" cy="18974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77121" y="5013718"/>
            <a:ext cx="712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=  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1" grpId="0"/>
      <p:bldP spid="25" grpId="0"/>
      <p:bldP spid="30" grpId="0" animBg="1"/>
      <p:bldP spid="31" grpId="0" animBg="1"/>
      <p:bldP spid="33" grpId="0"/>
      <p:bldP spid="34" grpId="0"/>
      <p:bldP spid="36" grpId="0"/>
      <p:bldP spid="3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7" y="629640"/>
            <a:ext cx="7718934" cy="545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761" y="96981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Đã có 4 quyển, xếp thêm 2 quyển nữa thì có tất cả bao nhiêu quyển?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832" y="3516113"/>
            <a:ext cx="4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412" y="1699228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Có tất cả 6 quyển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1014" y="2653511"/>
            <a:ext cx="1025298" cy="826289"/>
          </a:xfrm>
          <a:custGeom>
            <a:avLst/>
            <a:gdLst>
              <a:gd name="connsiteX0" fmla="*/ 0 w 1025298"/>
              <a:gd name="connsiteY0" fmla="*/ 137718 h 826289"/>
              <a:gd name="connsiteX1" fmla="*/ 137718 w 1025298"/>
              <a:gd name="connsiteY1" fmla="*/ 0 h 826289"/>
              <a:gd name="connsiteX2" fmla="*/ 887580 w 1025298"/>
              <a:gd name="connsiteY2" fmla="*/ 0 h 826289"/>
              <a:gd name="connsiteX3" fmla="*/ 1025298 w 1025298"/>
              <a:gd name="connsiteY3" fmla="*/ 137718 h 826289"/>
              <a:gd name="connsiteX4" fmla="*/ 1025298 w 1025298"/>
              <a:gd name="connsiteY4" fmla="*/ 688571 h 826289"/>
              <a:gd name="connsiteX5" fmla="*/ 887580 w 1025298"/>
              <a:gd name="connsiteY5" fmla="*/ 826289 h 826289"/>
              <a:gd name="connsiteX6" fmla="*/ 137718 w 1025298"/>
              <a:gd name="connsiteY6" fmla="*/ 826289 h 826289"/>
              <a:gd name="connsiteX7" fmla="*/ 0 w 1025298"/>
              <a:gd name="connsiteY7" fmla="*/ 688571 h 826289"/>
              <a:gd name="connsiteX8" fmla="*/ 0 w 1025298"/>
              <a:gd name="connsiteY8" fmla="*/ 137718 h 826289"/>
              <a:gd name="connsiteX0" fmla="*/ 0 w 1025298"/>
              <a:gd name="connsiteY0" fmla="*/ 137718 h 826289"/>
              <a:gd name="connsiteX1" fmla="*/ 137718 w 1025298"/>
              <a:gd name="connsiteY1" fmla="*/ 0 h 826289"/>
              <a:gd name="connsiteX2" fmla="*/ 731463 w 1025298"/>
              <a:gd name="connsiteY2" fmla="*/ 0 h 826289"/>
              <a:gd name="connsiteX3" fmla="*/ 1025298 w 1025298"/>
              <a:gd name="connsiteY3" fmla="*/ 137718 h 826289"/>
              <a:gd name="connsiteX4" fmla="*/ 1025298 w 1025298"/>
              <a:gd name="connsiteY4" fmla="*/ 688571 h 826289"/>
              <a:gd name="connsiteX5" fmla="*/ 887580 w 1025298"/>
              <a:gd name="connsiteY5" fmla="*/ 826289 h 826289"/>
              <a:gd name="connsiteX6" fmla="*/ 137718 w 1025298"/>
              <a:gd name="connsiteY6" fmla="*/ 826289 h 826289"/>
              <a:gd name="connsiteX7" fmla="*/ 0 w 1025298"/>
              <a:gd name="connsiteY7" fmla="*/ 688571 h 826289"/>
              <a:gd name="connsiteX8" fmla="*/ 0 w 1025298"/>
              <a:gd name="connsiteY8" fmla="*/ 137718 h 826289"/>
              <a:gd name="connsiteX0" fmla="*/ 0 w 1025298"/>
              <a:gd name="connsiteY0" fmla="*/ 137718 h 826289"/>
              <a:gd name="connsiteX1" fmla="*/ 137718 w 1025298"/>
              <a:gd name="connsiteY1" fmla="*/ 0 h 826289"/>
              <a:gd name="connsiteX2" fmla="*/ 731463 w 1025298"/>
              <a:gd name="connsiteY2" fmla="*/ 0 h 826289"/>
              <a:gd name="connsiteX3" fmla="*/ 913785 w 1025298"/>
              <a:gd name="connsiteY3" fmla="*/ 137718 h 826289"/>
              <a:gd name="connsiteX4" fmla="*/ 1025298 w 1025298"/>
              <a:gd name="connsiteY4" fmla="*/ 688571 h 826289"/>
              <a:gd name="connsiteX5" fmla="*/ 887580 w 1025298"/>
              <a:gd name="connsiteY5" fmla="*/ 826289 h 826289"/>
              <a:gd name="connsiteX6" fmla="*/ 137718 w 1025298"/>
              <a:gd name="connsiteY6" fmla="*/ 826289 h 826289"/>
              <a:gd name="connsiteX7" fmla="*/ 0 w 1025298"/>
              <a:gd name="connsiteY7" fmla="*/ 688571 h 826289"/>
              <a:gd name="connsiteX8" fmla="*/ 0 w 1025298"/>
              <a:gd name="connsiteY8" fmla="*/ 137718 h 82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298" h="826289">
                <a:moveTo>
                  <a:pt x="0" y="137718"/>
                </a:moveTo>
                <a:cubicBezTo>
                  <a:pt x="0" y="61658"/>
                  <a:pt x="61658" y="0"/>
                  <a:pt x="137718" y="0"/>
                </a:cubicBezTo>
                <a:lnTo>
                  <a:pt x="731463" y="0"/>
                </a:lnTo>
                <a:cubicBezTo>
                  <a:pt x="807523" y="0"/>
                  <a:pt x="913785" y="61658"/>
                  <a:pt x="913785" y="137718"/>
                </a:cubicBezTo>
                <a:lnTo>
                  <a:pt x="1025298" y="688571"/>
                </a:lnTo>
                <a:cubicBezTo>
                  <a:pt x="1025298" y="764631"/>
                  <a:pt x="963640" y="826289"/>
                  <a:pt x="887580" y="826289"/>
                </a:cubicBezTo>
                <a:lnTo>
                  <a:pt x="137718" y="826289"/>
                </a:lnTo>
                <a:cubicBezTo>
                  <a:pt x="61658" y="826289"/>
                  <a:pt x="0" y="764631"/>
                  <a:pt x="0" y="688571"/>
                </a:cubicBezTo>
                <a:lnTo>
                  <a:pt x="0" y="1377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44" y="3274196"/>
            <a:ext cx="640821" cy="46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99" y="2789420"/>
            <a:ext cx="776007" cy="451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7" y="2700631"/>
            <a:ext cx="483864" cy="687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70" y="2673954"/>
            <a:ext cx="152799" cy="713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1" y="2674749"/>
            <a:ext cx="152807" cy="71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85" y="2677131"/>
            <a:ext cx="152799" cy="713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45374" y="3046396"/>
            <a:ext cx="2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3630" y="3435050"/>
            <a:ext cx="28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1768" y="1360065"/>
            <a:ext cx="1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2394" y="1363807"/>
            <a:ext cx="17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980" y="5016500"/>
            <a:ext cx="151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2947" y="4549140"/>
            <a:ext cx="337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50" smtClean="0">
                <a:latin typeface="Arial" panose="020B0604020202020204" pitchFamily="34" charset="0"/>
                <a:cs typeface="Arial" panose="020B0604020202020204" pitchFamily="34" charset="0"/>
              </a:rPr>
              <a:t>Từ 4 đếm tiếp thêm 2 bước</a:t>
            </a:r>
            <a:endParaRPr lang="en-US" sz="20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9404" y="544738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5626" y="544738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2560" y="4924167"/>
            <a:ext cx="25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Vậy  4 + 2 = 6.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5718" y="5057278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4865" y="5057279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7661" y="5057279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2641" y="4979272"/>
            <a:ext cx="592961" cy="1897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052" y="4979272"/>
            <a:ext cx="592961" cy="18974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77121" y="5013718"/>
            <a:ext cx="712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=  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7031 -0.3104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1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-4.81481E-6 L 0.16614 -0.240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2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2.22222E-6 L 0.17031 -0.296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9" grpId="0" animBg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5" grpId="0"/>
      <p:bldP spid="30" grpId="1" animBg="1"/>
      <p:bldP spid="31" grpId="1" animBg="1"/>
      <p:bldP spid="33" grpId="0"/>
      <p:bldP spid="34" grpId="1"/>
      <p:bldP spid="36" grpId="0"/>
      <p:bldP spid="36" grpId="1"/>
      <p:bldP spid="36" grpId="2"/>
      <p:bldP spid="37" grpId="0"/>
      <p:bldP spid="37" grpId="1"/>
      <p:bldP spid="37" grpId="2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975805" y="2377424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75805" y="1575457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23076" y="1608722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3076" y="2390676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21525" y="1634085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21525" y="2408418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975805" y="5210609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975805" y="4349650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79911" y="4348307"/>
            <a:ext cx="4038380" cy="1787245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ounded Rectangle 6"/>
          <p:cNvSpPr/>
          <p:nvPr/>
        </p:nvSpPr>
        <p:spPr>
          <a:xfrm>
            <a:off x="566056" y="1532296"/>
            <a:ext cx="3347927" cy="1651946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cộng bằng cách đếm tiếp.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509" y="101827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944" y="1032134"/>
            <a:ext cx="128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5673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1895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987" y="173226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134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3930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8910" y="1654255"/>
            <a:ext cx="592961" cy="189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9321" y="1654255"/>
            <a:ext cx="592961" cy="1897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65018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7053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444" y="1654255"/>
            <a:ext cx="592961" cy="1897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310" y="2744127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6808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3867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3030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0100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0642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505" y="163510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5617" y="2434695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831" y="3680707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5265" y="3694562"/>
            <a:ext cx="11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2961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1476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309" y="461636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4456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7252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232" y="4538355"/>
            <a:ext cx="592961" cy="189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2643" y="4538355"/>
            <a:ext cx="592961" cy="18974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464596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0375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5766" y="4538355"/>
            <a:ext cx="592961" cy="1897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01832" y="5628227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10130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7189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6352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3422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3964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8939" y="4428857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+ 4 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6649" y="5263374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 + 4 =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72482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72112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7503" y="4538355"/>
            <a:ext cx="592961" cy="1897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10770" y="1032134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23470" y="367725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34443" y="4428488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34443" y="5217831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83469" y="3564087"/>
            <a:ext cx="8693831" cy="0"/>
          </a:xfrm>
          <a:prstGeom prst="line">
            <a:avLst/>
          </a:prstGeom>
          <a:ln w="28575">
            <a:solidFill>
              <a:srgbClr val="F6D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273584" y="825273"/>
            <a:ext cx="2497514" cy="2497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32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58" grpId="0"/>
      <p:bldP spid="58" grpId="1"/>
      <p:bldP spid="59" grpId="0"/>
      <p:bldP spid="59" grpId="1"/>
      <p:bldP spid="70" grpId="0"/>
      <p:bldP spid="71" grpId="0"/>
      <p:bldP spid="61" grpId="0" animBg="1"/>
      <p:bldP spid="61" grpId="1" animBg="1"/>
      <p:bldP spid="3" grpId="0" animBg="1"/>
      <p:bldP spid="3" grpId="1" animBg="1"/>
      <p:bldP spid="65" grpId="0" animBg="1"/>
      <p:bldP spid="65" grpId="1" animBg="1"/>
      <p:bldP spid="7" grpId="0" animBg="1"/>
      <p:bldP spid="4" grpId="0"/>
      <p:bldP spid="2" grpId="0"/>
      <p:bldP spid="5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 animBg="1"/>
      <p:bldP spid="15" grpId="1" animBg="1"/>
      <p:bldP spid="15" grpId="2" animBg="1"/>
      <p:bldP spid="16" grpId="0"/>
      <p:bldP spid="16" grpId="1"/>
      <p:bldP spid="16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5" grpId="0"/>
      <p:bldP spid="26" grpId="0"/>
      <p:bldP spid="28" grpId="0"/>
      <p:bldP spid="28" grpId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7" grpId="0" animBg="1"/>
      <p:bldP spid="37" grpId="1" animBg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 animBg="1"/>
      <p:bldP spid="49" grpId="1" animBg="1"/>
      <p:bldP spid="50" grpId="0"/>
      <p:bldP spid="50" grpId="1"/>
      <p:bldP spid="55" grpId="0"/>
      <p:bldP spid="56" grpId="0"/>
      <p:bldP spid="56" grpId="1"/>
      <p:bldP spid="62" grpId="0"/>
      <p:bldP spid="62" grpId="1"/>
      <p:bldP spid="64" grpId="0"/>
      <p:bldP spid="64" grpId="1"/>
      <p:bldP spid="67" grpId="0" animBg="1"/>
      <p:bldP spid="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975805" y="2377424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975805" y="1575457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975805" y="5248709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5975805" y="4387750"/>
            <a:ext cx="1610562" cy="541846"/>
          </a:xfrm>
          <a:prstGeom prst="roundRect">
            <a:avLst/>
          </a:prstGeom>
          <a:solidFill>
            <a:srgbClr val="FFE191"/>
          </a:solidFill>
          <a:ln>
            <a:solidFill>
              <a:srgbClr val="FFE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3327" y="2434699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505" y="1635112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32877" y="4410336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32877" y="5245135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79911" y="4348307"/>
            <a:ext cx="4038380" cy="1787245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TextBox 70"/>
          <p:cNvSpPr txBox="1"/>
          <p:nvPr/>
        </p:nvSpPr>
        <p:spPr>
          <a:xfrm>
            <a:off x="7112000" y="2417947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12000" y="1615904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cộng bằng cách đếm tiếp.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1831" y="3639144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5265" y="3652999"/>
            <a:ext cx="12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+ 4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32491" y="5006470"/>
            <a:ext cx="86121" cy="57464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1439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309" y="461636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4456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7252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232" y="4538355"/>
            <a:ext cx="592961" cy="189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2643" y="4538355"/>
            <a:ext cx="592961" cy="18974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474562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0375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5766" y="4538355"/>
            <a:ext cx="592961" cy="1897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01832" y="5628227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75230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2289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1452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98522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69064" y="56420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8939" y="4411537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+ 4 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8939" y="527376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 + 4 =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83599" y="5006470"/>
            <a:ext cx="82296" cy="5760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72112" y="46163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7503" y="4538355"/>
            <a:ext cx="592961" cy="1897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323470" y="3635694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34443" y="4411168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34443" y="5228225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83469" y="3564087"/>
            <a:ext cx="8693831" cy="0"/>
          </a:xfrm>
          <a:prstGeom prst="line">
            <a:avLst/>
          </a:prstGeom>
          <a:ln w="28575">
            <a:solidFill>
              <a:srgbClr val="F6D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66056" y="1532296"/>
            <a:ext cx="3347927" cy="1651946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/>
          <p:cNvSpPr/>
          <p:nvPr/>
        </p:nvSpPr>
        <p:spPr>
          <a:xfrm>
            <a:off x="1395673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31895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1987" y="173226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81134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3930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8910" y="1654255"/>
            <a:ext cx="592961" cy="18974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9321" y="1654255"/>
            <a:ext cx="592961" cy="189747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265018" y="212237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17053" y="173226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444" y="1654255"/>
            <a:ext cx="592961" cy="18974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92310" y="2744127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6808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13867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13030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00100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70642" y="2757982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8509" y="101827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71944" y="1032134"/>
            <a:ext cx="11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310770" y="1032134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58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7" grpId="0" animBg="1"/>
      <p:bldP spid="37" grpId="1" animBg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 animBg="1"/>
      <p:bldP spid="49" grpId="1" animBg="1"/>
      <p:bldP spid="50" grpId="0"/>
      <p:bldP spid="50" grpId="1"/>
      <p:bldP spid="56" grpId="0"/>
      <p:bldP spid="62" grpId="0"/>
      <p:bldP spid="62" grpId="1"/>
      <p:bldP spid="62" grpId="2"/>
      <p:bldP spid="64" grpId="0"/>
      <p:bldP spid="64" grpId="1"/>
      <p:bldP spid="6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762142" y="2681578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5997" y="3511331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47076" y="1600913"/>
            <a:ext cx="2881582" cy="3789816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663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cộng bằng cách đếm tiếp.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3" y="2635539"/>
            <a:ext cx="1279184" cy="2078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593" y="107925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28" y="1093112"/>
            <a:ext cx="137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140" y="107580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9493" y="1791838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6759" y="178191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737" y="1781913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408" y="1781913"/>
            <a:ext cx="5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899" y="2712667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+ 3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1011" y="3512254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+ 2 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8483" y="268475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2338" y="3494421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2825" y="1774244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7478" y="1781911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9331" y="1781434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3801" y="4874849"/>
            <a:ext cx="216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 5 + 3 =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65514" y="2205131"/>
            <a:ext cx="157918" cy="737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13133" y="2136218"/>
            <a:ext cx="20952" cy="522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64498" y="2205131"/>
            <a:ext cx="243386" cy="6092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7" grpId="0"/>
      <p:bldP spid="8" grpId="0"/>
      <p:bldP spid="9" grpId="0"/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7" y="4443326"/>
            <a:ext cx="3294743" cy="2082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081111" y="3524941"/>
            <a:ext cx="2286021" cy="990999"/>
          </a:xfrm>
          <a:prstGeom prst="wedgeRoundRectCallout">
            <a:avLst>
              <a:gd name="adj1" fmla="val -32155"/>
              <a:gd name="adj2" fmla="val 767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426939" y="3745710"/>
            <a:ext cx="2286021" cy="587335"/>
          </a:xfrm>
          <a:prstGeom prst="wedgeRoundRectCallout">
            <a:avLst>
              <a:gd name="adj1" fmla="val 4670"/>
              <a:gd name="adj2" fmla="val 8702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2" y="889528"/>
            <a:ext cx="3839975" cy="2233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763" y="1334637"/>
            <a:ext cx="1693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4 +           =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0" y="2128750"/>
            <a:ext cx="473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Thêm vào 3 quả thì đĩa có         quả.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545" y="3932305"/>
            <a:ext cx="1457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+        =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9995" y="4726623"/>
            <a:ext cx="2900743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Sau khi được An cho, bạn Nam có tất cả    viên bi.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253" y="79086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940" y="336099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39" y="3812232"/>
            <a:ext cx="2523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100" smtClean="0">
                <a:latin typeface="Arial" panose="020B0604020202020204" pitchFamily="34" charset="0"/>
                <a:cs typeface="Arial" panose="020B0604020202020204" pitchFamily="34" charset="0"/>
              </a:rPr>
              <a:t>An cho Nam bi này.</a:t>
            </a:r>
            <a:endParaRPr lang="en-US" sz="22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7938" y="3460225"/>
            <a:ext cx="2482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100" smtClean="0">
                <a:latin typeface="Arial" panose="020B0604020202020204" pitchFamily="34" charset="0"/>
                <a:cs typeface="Arial" panose="020B0604020202020204" pitchFamily="34" charset="0"/>
              </a:rPr>
              <a:t>Cảm ơn An.</a:t>
            </a:r>
          </a:p>
          <a:p>
            <a:r>
              <a:rPr lang="en-US" sz="2200" spc="-100" smtClean="0">
                <a:latin typeface="Arial" panose="020B0604020202020204" pitchFamily="34" charset="0"/>
                <a:cs typeface="Arial" panose="020B0604020202020204" pitchFamily="34" charset="0"/>
              </a:rPr>
              <a:t>Tớ đã có 7 viên bi.</a:t>
            </a:r>
          </a:p>
          <a:p>
            <a:r>
              <a:rPr lang="en-US" sz="2200" spc="-100" smtClean="0">
                <a:latin typeface="Arial" panose="020B0604020202020204" pitchFamily="34" charset="0"/>
                <a:cs typeface="Arial" panose="020B0604020202020204" pitchFamily="34" charset="0"/>
              </a:rPr>
              <a:t>Bây giờ tớ có…</a:t>
            </a:r>
            <a:endParaRPr lang="en-US" sz="22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554" y="3138714"/>
            <a:ext cx="877283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33068" y="1305902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6816" y="1305902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8447" y="3906797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32195" y="3906797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28717" y="2118975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92110" y="5255186"/>
            <a:ext cx="4308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98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441</Words>
  <Application>Microsoft Office PowerPoint</Application>
  <PresentationFormat>On-screen Show (4:3)</PresentationFormat>
  <Paragraphs>180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539</cp:revision>
  <dcterms:created xsi:type="dcterms:W3CDTF">2018-11-09T03:14:06Z</dcterms:created>
  <dcterms:modified xsi:type="dcterms:W3CDTF">2020-04-24T09:06:45Z</dcterms:modified>
</cp:coreProperties>
</file>