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69" r:id="rId9"/>
    <p:sldId id="270" r:id="rId10"/>
    <p:sldId id="271" r:id="rId11"/>
    <p:sldId id="282" r:id="rId12"/>
    <p:sldId id="285" r:id="rId13"/>
    <p:sldId id="280" r:id="rId14"/>
  </p:sldIdLst>
  <p:sldSz cx="18288000" cy="10287000"/>
  <p:notesSz cx="6858000" cy="9144000"/>
  <p:embeddedFontLst>
    <p:embeddedFont>
      <p:font typeface="Paytone One" charset="-93"/>
      <p:regular r:id="rId16"/>
    </p:embeddedFont>
    <p:embeddedFont>
      <p:font typeface="Lato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83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82929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9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3485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3: </a:t>
            </a:r>
            <a:r>
              <a:rPr lang="vi-VN" sz="7200" dirty="0" err="1">
                <a:latin typeface="Paytone One" panose="020B0604020202020204" charset="0"/>
              </a:rPr>
              <a:t>Tìm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kiếm</a:t>
            </a:r>
            <a:r>
              <a:rPr lang="vi-VN" sz="7200" dirty="0">
                <a:latin typeface="Paytone One" panose="020B0604020202020204" charset="0"/>
              </a:rPr>
              <a:t> thông tin trong </a:t>
            </a:r>
            <a:r>
              <a:rPr lang="vi-VN" sz="7200" dirty="0" err="1">
                <a:latin typeface="Paytone One" panose="020B0604020202020204" charset="0"/>
              </a:rPr>
              <a:t>giải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quyết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vấn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đề</a:t>
            </a:r>
            <a:endParaRPr sz="7200" dirty="0">
              <a:latin typeface="Paytone One" panose="020B0604020202020204" charset="0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4297775" y="1170348"/>
            <a:ext cx="9825074" cy="1482285"/>
            <a:chOff x="377241" y="-6813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377241" y="-6813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1115646" y="106046"/>
              <a:ext cx="6320918" cy="761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3. TỔ CHỨC LƯU TRỮ, </a:t>
              </a:r>
            </a:p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TÌM KIẾM VÀ TRAO ĐỔI THÔNG TIN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399664" y="327080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1676316" y="910955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1359818" y="3068247"/>
            <a:ext cx="6616997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google.com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khoá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Các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điểm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tham quan ở Sa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Pa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tương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17.</a:t>
            </a:r>
            <a:endParaRPr lang="en-US" sz="2400" dirty="0">
              <a:latin typeface="+mj-lt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xmlns="" id="{7C291E89-5503-4F0F-AFB7-4014608BF272}"/>
              </a:ext>
            </a:extLst>
          </p:cNvPr>
          <p:cNvSpPr txBox="1"/>
          <p:nvPr/>
        </p:nvSpPr>
        <p:spPr>
          <a:xfrm>
            <a:off x="1396720" y="5528127"/>
            <a:ext cx="6616997" cy="247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2: 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phù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khoá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đầu</a:t>
            </a:r>
            <a:r>
              <a:rPr lang="vi-VN" sz="2400" dirty="0">
                <a:latin typeface="+mj-lt"/>
              </a:rPr>
              <a:t> danh </a:t>
            </a:r>
            <a:r>
              <a:rPr lang="vi-VN" sz="2400" dirty="0" err="1">
                <a:latin typeface="+mj-lt"/>
              </a:rPr>
              <a:t>sách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mở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trang </a:t>
            </a:r>
            <a:r>
              <a:rPr lang="vi-VN" sz="2400" dirty="0" err="1">
                <a:latin typeface="+mj-lt"/>
              </a:rPr>
              <a:t>web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chứa</a:t>
            </a:r>
            <a:r>
              <a:rPr lang="vi-VN" sz="2400" dirty="0">
                <a:latin typeface="+mj-lt"/>
              </a:rPr>
              <a:t> thông tin, </a:t>
            </a:r>
            <a:r>
              <a:rPr lang="vi-VN" sz="2400" dirty="0" err="1">
                <a:latin typeface="+mj-lt"/>
              </a:rPr>
              <a:t>đọc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thông tin liên quan </a:t>
            </a:r>
            <a:r>
              <a:rPr lang="vi-VN" sz="2400" dirty="0" err="1">
                <a:latin typeface="+mj-lt"/>
              </a:rPr>
              <a:t>đến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 em đang quan tâm.</a:t>
            </a:r>
            <a:endParaRPr lang="en-US" sz="2400" dirty="0">
              <a:latin typeface="+mj-lt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xmlns="" id="{358BA359-C7D3-4C31-A5B5-7A9E1A049178}"/>
              </a:ext>
            </a:extLst>
          </p:cNvPr>
          <p:cNvSpPr txBox="1"/>
          <p:nvPr/>
        </p:nvSpPr>
        <p:spPr>
          <a:xfrm>
            <a:off x="11193315" y="8748656"/>
            <a:ext cx="343028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17.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endParaRPr lang="en-US" sz="2400" dirty="0">
              <a:latin typeface="+mj-lt"/>
            </a:endParaRPr>
          </a:p>
        </p:txBody>
      </p:sp>
      <p:sp>
        <p:nvSpPr>
          <p:cNvPr id="42" name="Google Shape;525;p28">
            <a:extLst>
              <a:ext uri="{FF2B5EF4-FFF2-40B4-BE49-F238E27FC236}">
                <a16:creationId xmlns:a16="http://schemas.microsoft.com/office/drawing/2014/main" xmlns="" id="{8F5FDAC8-B5FE-487C-9D3B-DCCE99AE634F}"/>
              </a:ext>
            </a:extLst>
          </p:cNvPr>
          <p:cNvSpPr txBox="1"/>
          <p:nvPr/>
        </p:nvSpPr>
        <p:spPr>
          <a:xfrm>
            <a:off x="5870155" y="887111"/>
            <a:ext cx="8753448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Thông tin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nguồn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nhau: ti vi, </a:t>
            </a:r>
            <a:r>
              <a:rPr lang="vi-VN" sz="2400" dirty="0" err="1">
                <a:latin typeface="+mj-lt"/>
              </a:rPr>
              <a:t>sách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báo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mọi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người</a:t>
            </a:r>
            <a:r>
              <a:rPr lang="vi-VN" sz="2400" dirty="0">
                <a:latin typeface="+mj-lt"/>
              </a:rPr>
              <a:t> xung quanh,… </a:t>
            </a:r>
            <a:r>
              <a:rPr lang="vi-VN" sz="2400" dirty="0" err="1">
                <a:latin typeface="+mj-lt"/>
              </a:rPr>
              <a:t>đặc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biệt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Internet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555A66-AD69-4A80-BE1B-05D1A183D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1382" y="2257622"/>
            <a:ext cx="6569009" cy="616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  <p:bldP spid="47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7300582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7107984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9" name="Google Shape;629;p32"/>
          <p:cNvSpPr txBox="1"/>
          <p:nvPr/>
        </p:nvSpPr>
        <p:spPr>
          <a:xfrm>
            <a:off x="2131555" y="4841740"/>
            <a:ext cx="9501551" cy="329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+mj-lt"/>
              </a:rPr>
              <a:t>Tìm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kiếm</a:t>
            </a:r>
            <a:r>
              <a:rPr lang="vi-VN" sz="2000" dirty="0">
                <a:latin typeface="+mj-lt"/>
              </a:rPr>
              <a:t> cho </a:t>
            </a:r>
            <a:r>
              <a:rPr lang="vi-VN" sz="2000" dirty="0" err="1">
                <a:latin typeface="+mj-lt"/>
              </a:rPr>
              <a:t>thấy</a:t>
            </a:r>
            <a:r>
              <a:rPr lang="vi-VN" sz="2000" dirty="0">
                <a:latin typeface="+mj-lt"/>
              </a:rPr>
              <a:t> Sa </a:t>
            </a:r>
            <a:r>
              <a:rPr lang="vi-VN" sz="2000" dirty="0" err="1">
                <a:latin typeface="+mj-lt"/>
              </a:rPr>
              <a:t>Pa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nhiều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tham quan </a:t>
            </a:r>
            <a:r>
              <a:rPr lang="vi-VN" sz="2000" dirty="0" err="1">
                <a:latin typeface="+mj-lt"/>
              </a:rPr>
              <a:t>gần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xa,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đèo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suối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cũng</a:t>
            </a:r>
            <a:r>
              <a:rPr lang="vi-VN" sz="2000" dirty="0">
                <a:latin typeface="+mj-lt"/>
              </a:rPr>
              <a:t> như </a:t>
            </a:r>
            <a:r>
              <a:rPr lang="vi-VN" sz="2000" dirty="0" err="1">
                <a:latin typeface="+mj-lt"/>
              </a:rPr>
              <a:t>những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chụp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ảnh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đẹp</a:t>
            </a:r>
            <a:r>
              <a:rPr lang="vi-VN" sz="2000" dirty="0"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+mj-lt"/>
              </a:rPr>
              <a:t>Lựa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tham quan </a:t>
            </a:r>
            <a:r>
              <a:rPr lang="vi-VN" sz="2000" dirty="0" err="1">
                <a:latin typeface="+mj-lt"/>
              </a:rPr>
              <a:t>phụ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thuộc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vào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đặc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chuyến</a:t>
            </a:r>
            <a:r>
              <a:rPr lang="vi-VN" sz="2000" dirty="0">
                <a:latin typeface="+mj-lt"/>
              </a:rPr>
              <a:t> đi như </a:t>
            </a:r>
            <a:r>
              <a:rPr lang="vi-VN" sz="2000" dirty="0" err="1">
                <a:latin typeface="+mj-lt"/>
              </a:rPr>
              <a:t>thời</a:t>
            </a:r>
            <a:r>
              <a:rPr lang="vi-VN" sz="2000" dirty="0">
                <a:latin typeface="+mj-lt"/>
              </a:rPr>
              <a:t> gian, </a:t>
            </a:r>
            <a:r>
              <a:rPr lang="vi-VN" sz="2000" dirty="0" err="1">
                <a:latin typeface="+mj-lt"/>
              </a:rPr>
              <a:t>thành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phần</a:t>
            </a:r>
            <a:r>
              <a:rPr lang="vi-VN" sz="2000" dirty="0">
                <a:latin typeface="+mj-lt"/>
              </a:rPr>
              <a:t> tham gia,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nhu </a:t>
            </a:r>
            <a:r>
              <a:rPr lang="vi-VN" sz="2000" dirty="0" err="1">
                <a:latin typeface="+mj-lt"/>
              </a:rPr>
              <a:t>cầu</a:t>
            </a:r>
            <a:r>
              <a:rPr lang="vi-VN" sz="2000" dirty="0">
                <a:latin typeface="+mj-lt"/>
              </a:rPr>
              <a:t> chung.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+mj-lt"/>
              </a:rPr>
              <a:t>Ví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dụ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nếu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trẻ</a:t>
            </a:r>
            <a:r>
              <a:rPr lang="vi-VN" sz="2000" dirty="0">
                <a:latin typeface="+mj-lt"/>
              </a:rPr>
              <a:t> em trong </a:t>
            </a:r>
            <a:r>
              <a:rPr lang="vi-VN" sz="2000" dirty="0" err="1">
                <a:latin typeface="+mj-lt"/>
              </a:rPr>
              <a:t>đoàn</a:t>
            </a:r>
            <a:r>
              <a:rPr lang="vi-VN" sz="2000" dirty="0">
                <a:latin typeface="+mj-lt"/>
              </a:rPr>
              <a:t>, không nên </a:t>
            </a:r>
            <a:r>
              <a:rPr lang="vi-VN" sz="2000" dirty="0" err="1">
                <a:latin typeface="+mj-lt"/>
              </a:rPr>
              <a:t>chọn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những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điểm</a:t>
            </a:r>
            <a:r>
              <a:rPr lang="vi-VN" sz="2000" dirty="0">
                <a:latin typeface="+mj-lt"/>
              </a:rPr>
              <a:t> tham quan xa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khó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đi.đã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.</a:t>
            </a:r>
            <a:endParaRPr lang="vi-VN" sz="20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833665E-050A-4DE9-9A1E-45D81CA3F64B}"/>
              </a:ext>
            </a:extLst>
          </p:cNvPr>
          <p:cNvGrpSpPr/>
          <p:nvPr/>
        </p:nvGrpSpPr>
        <p:grpSpPr>
          <a:xfrm>
            <a:off x="1289078" y="753957"/>
            <a:ext cx="15055822" cy="2189267"/>
            <a:chOff x="529399" y="132261"/>
            <a:chExt cx="5225284" cy="1005338"/>
          </a:xfrm>
        </p:grpSpPr>
        <p:sp>
          <p:nvSpPr>
            <p:cNvPr id="42" name="Shape 97894">
              <a:extLst>
                <a:ext uri="{FF2B5EF4-FFF2-40B4-BE49-F238E27FC236}">
                  <a16:creationId xmlns:a16="http://schemas.microsoft.com/office/drawing/2014/main" xmlns="" id="{B5BCB9A3-51F3-4148-82BA-A354B55AF8E9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1030">
              <a:extLst>
                <a:ext uri="{FF2B5EF4-FFF2-40B4-BE49-F238E27FC236}">
                  <a16:creationId xmlns:a16="http://schemas.microsoft.com/office/drawing/2014/main" xmlns="" id="{E68769E5-8F2F-4463-8FE1-06200846BA5F}"/>
                </a:ext>
              </a:extLst>
            </p:cNvPr>
            <p:cNvSpPr/>
            <p:nvPr/>
          </p:nvSpPr>
          <p:spPr>
            <a:xfrm>
              <a:off x="563763" y="13858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031">
              <a:extLst>
                <a:ext uri="{FF2B5EF4-FFF2-40B4-BE49-F238E27FC236}">
                  <a16:creationId xmlns:a16="http://schemas.microsoft.com/office/drawing/2014/main" xmlns="" id="{447A2FAF-BE0B-4608-8D3C-397E3E8D55B0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1032">
              <a:extLst>
                <a:ext uri="{FF2B5EF4-FFF2-40B4-BE49-F238E27FC236}">
                  <a16:creationId xmlns:a16="http://schemas.microsoft.com/office/drawing/2014/main" xmlns="" id="{B7759AF5-DCE7-4BFF-A5C1-D5A169A609D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1033">
              <a:extLst>
                <a:ext uri="{FF2B5EF4-FFF2-40B4-BE49-F238E27FC236}">
                  <a16:creationId xmlns:a16="http://schemas.microsoft.com/office/drawing/2014/main" xmlns="" id="{2B543A0C-5963-4392-9D90-85973996A34F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034">
              <a:extLst>
                <a:ext uri="{FF2B5EF4-FFF2-40B4-BE49-F238E27FC236}">
                  <a16:creationId xmlns:a16="http://schemas.microsoft.com/office/drawing/2014/main" xmlns="" id="{C266803E-89BE-4CF3-88D8-A518416FC19A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1035">
              <a:extLst>
                <a:ext uri="{FF2B5EF4-FFF2-40B4-BE49-F238E27FC236}">
                  <a16:creationId xmlns:a16="http://schemas.microsoft.com/office/drawing/2014/main" xmlns="" id="{BFB7C431-207A-46FA-96A3-A6EE977C0A5D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1036">
              <a:extLst>
                <a:ext uri="{FF2B5EF4-FFF2-40B4-BE49-F238E27FC236}">
                  <a16:creationId xmlns:a16="http://schemas.microsoft.com/office/drawing/2014/main" xmlns="" id="{1E986A6A-0B22-426D-8551-4CF058BB8D21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1037">
              <a:extLst>
                <a:ext uri="{FF2B5EF4-FFF2-40B4-BE49-F238E27FC236}">
                  <a16:creationId xmlns:a16="http://schemas.microsoft.com/office/drawing/2014/main" xmlns="" id="{BD107547-9D5A-4F50-BA8F-025807D62E2D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8">
              <a:extLst>
                <a:ext uri="{FF2B5EF4-FFF2-40B4-BE49-F238E27FC236}">
                  <a16:creationId xmlns:a16="http://schemas.microsoft.com/office/drawing/2014/main" xmlns="" id="{3C8750D6-6C68-496B-B352-24A01778FF0A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1039">
              <a:extLst>
                <a:ext uri="{FF2B5EF4-FFF2-40B4-BE49-F238E27FC236}">
                  <a16:creationId xmlns:a16="http://schemas.microsoft.com/office/drawing/2014/main" xmlns="" id="{FCF43898-0F49-4C2D-BCA3-1E85DA9051EB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40">
              <a:extLst>
                <a:ext uri="{FF2B5EF4-FFF2-40B4-BE49-F238E27FC236}">
                  <a16:creationId xmlns:a16="http://schemas.microsoft.com/office/drawing/2014/main" xmlns="" id="{E8B8860D-22D3-4844-923C-18887B8F3AE2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41">
              <a:extLst>
                <a:ext uri="{FF2B5EF4-FFF2-40B4-BE49-F238E27FC236}">
                  <a16:creationId xmlns:a16="http://schemas.microsoft.com/office/drawing/2014/main" xmlns="" id="{472C10DE-4A36-4E0D-861A-9BAB6AC3085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42">
              <a:extLst>
                <a:ext uri="{FF2B5EF4-FFF2-40B4-BE49-F238E27FC236}">
                  <a16:creationId xmlns:a16="http://schemas.microsoft.com/office/drawing/2014/main" xmlns="" id="{863FC604-DEFC-4FF3-92AA-5138AF615312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43">
              <a:extLst>
                <a:ext uri="{FF2B5EF4-FFF2-40B4-BE49-F238E27FC236}">
                  <a16:creationId xmlns:a16="http://schemas.microsoft.com/office/drawing/2014/main" xmlns="" id="{0FA5B8C7-36C0-4FEA-BEAE-43A8174DA0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44">
              <a:extLst>
                <a:ext uri="{FF2B5EF4-FFF2-40B4-BE49-F238E27FC236}">
                  <a16:creationId xmlns:a16="http://schemas.microsoft.com/office/drawing/2014/main" xmlns="" id="{DF4A2924-63AE-415C-B396-2AB7D392F8BA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45">
              <a:extLst>
                <a:ext uri="{FF2B5EF4-FFF2-40B4-BE49-F238E27FC236}">
                  <a16:creationId xmlns:a16="http://schemas.microsoft.com/office/drawing/2014/main" xmlns="" id="{2D034462-572D-4B67-9AE4-57E544364DC6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46">
              <a:extLst>
                <a:ext uri="{FF2B5EF4-FFF2-40B4-BE49-F238E27FC236}">
                  <a16:creationId xmlns:a16="http://schemas.microsoft.com/office/drawing/2014/main" xmlns="" id="{8558B1A3-E104-4A2A-8003-7F60F9B0DB6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21D37F8-9365-4BEB-93FF-02F3A153C9E0}"/>
              </a:ext>
            </a:extLst>
          </p:cNvPr>
          <p:cNvSpPr txBox="1"/>
          <p:nvPr/>
        </p:nvSpPr>
        <p:spPr>
          <a:xfrm>
            <a:off x="1512048" y="1120645"/>
            <a:ext cx="141871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2: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em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quan ở Sa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em. 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Google Shape;527;p28">
            <a:extLst>
              <a:ext uri="{FF2B5EF4-FFF2-40B4-BE49-F238E27FC236}">
                <a16:creationId xmlns:a16="http://schemas.microsoft.com/office/drawing/2014/main" xmlns="" id="{423143E5-40D6-43C0-A037-D223EFEADE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5348" t="28508" r="30202" b="31558"/>
          <a:stretch/>
        </p:blipFill>
        <p:spPr>
          <a:xfrm rot="21137760">
            <a:off x="246794" y="3110743"/>
            <a:ext cx="3118314" cy="13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519;p28">
            <a:extLst>
              <a:ext uri="{FF2B5EF4-FFF2-40B4-BE49-F238E27FC236}">
                <a16:creationId xmlns:a16="http://schemas.microsoft.com/office/drawing/2014/main" xmlns="" id="{2AF4EA6B-0120-44F0-9C92-6F828DAFEAF9}"/>
              </a:ext>
            </a:extLst>
          </p:cNvPr>
          <p:cNvSpPr txBox="1"/>
          <p:nvPr/>
        </p:nvSpPr>
        <p:spPr>
          <a:xfrm>
            <a:off x="1007831" y="3419770"/>
            <a:ext cx="2247449" cy="5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24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2400" dirty="0">
              <a:solidFill>
                <a:srgbClr val="00B050"/>
              </a:solidFill>
            </a:endParaRPr>
          </a:p>
        </p:txBody>
      </p:sp>
      <p:pic>
        <p:nvPicPr>
          <p:cNvPr id="67" name="Google Shape;679;p33">
            <a:extLst>
              <a:ext uri="{FF2B5EF4-FFF2-40B4-BE49-F238E27FC236}">
                <a16:creationId xmlns:a16="http://schemas.microsoft.com/office/drawing/2014/main" xmlns="" id="{ED9BBF16-5BCB-434A-812B-0F78AE6AEE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4866" t="18612" r="34772" b="18612"/>
          <a:stretch/>
        </p:blipFill>
        <p:spPr>
          <a:xfrm>
            <a:off x="16148035" y="8207486"/>
            <a:ext cx="1669391" cy="1963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E8B9CC7-CEF9-4A06-AAFC-379DC55C8881}"/>
              </a:ext>
            </a:extLst>
          </p:cNvPr>
          <p:cNvGrpSpPr/>
          <p:nvPr/>
        </p:nvGrpSpPr>
        <p:grpSpPr>
          <a:xfrm>
            <a:off x="4944934" y="696216"/>
            <a:ext cx="7332672" cy="6584752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xmlns="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xmlns="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xmlns="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xmlns="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xmlns="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xmlns="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xmlns="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xmlns="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xmlns="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xmlns="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xmlns="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xmlns="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xmlns="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xmlns="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xmlns="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xmlns="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xmlns="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xmlns="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06926" y="5209279"/>
            <a:ext cx="4328049" cy="496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xmlns="" id="{CEC771EE-4864-4772-A801-7D43BC11288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9691" y="7416751"/>
            <a:ext cx="8149102" cy="242709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xmlns="" id="{9119EF01-B859-4D5A-8EAC-C69B9B87A0FC}"/>
              </a:ext>
            </a:extLst>
          </p:cNvPr>
          <p:cNvSpPr txBox="1"/>
          <p:nvPr/>
        </p:nvSpPr>
        <p:spPr>
          <a:xfrm>
            <a:off x="5668281" y="1289623"/>
            <a:ext cx="3377702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b="1" dirty="0">
                <a:latin typeface="+mj-lt"/>
              </a:rPr>
              <a:t>1.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latin typeface="+mj-lt"/>
              </a:rPr>
              <a:t>Sai</a:t>
            </a:r>
            <a:r>
              <a:rPr lang="vi-VN" sz="2400" dirty="0"/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430E38A-224B-4FFD-A316-1A697E44B42F}"/>
              </a:ext>
            </a:extLst>
          </p:cNvPr>
          <p:cNvSpPr txBox="1"/>
          <p:nvPr/>
        </p:nvSpPr>
        <p:spPr>
          <a:xfrm>
            <a:off x="6228111" y="1914775"/>
            <a:ext cx="51483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8D322C4-BA6D-498E-ABBD-941F3B6C62B6}"/>
              </a:ext>
            </a:extLst>
          </p:cNvPr>
          <p:cNvSpPr txBox="1"/>
          <p:nvPr/>
        </p:nvSpPr>
        <p:spPr>
          <a:xfrm>
            <a:off x="6228111" y="2970218"/>
            <a:ext cx="5344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2D16139-308D-4EF7-8410-ACC376CDA03A}"/>
              </a:ext>
            </a:extLst>
          </p:cNvPr>
          <p:cNvSpPr txBox="1"/>
          <p:nvPr/>
        </p:nvSpPr>
        <p:spPr>
          <a:xfrm>
            <a:off x="6228111" y="3949101"/>
            <a:ext cx="550933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849524A-4CCC-45BE-9857-02590B4EE60D}"/>
              </a:ext>
            </a:extLst>
          </p:cNvPr>
          <p:cNvSpPr/>
          <p:nvPr/>
        </p:nvSpPr>
        <p:spPr>
          <a:xfrm>
            <a:off x="6222645" y="3937873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2D75A8D-F523-42D2-BF65-38860E2D6929}"/>
              </a:ext>
            </a:extLst>
          </p:cNvPr>
          <p:cNvSpPr txBox="1"/>
          <p:nvPr/>
        </p:nvSpPr>
        <p:spPr>
          <a:xfrm>
            <a:off x="6228111" y="5071797"/>
            <a:ext cx="550933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liên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3" name="Google Shape;124;p14">
            <a:extLst>
              <a:ext uri="{FF2B5EF4-FFF2-40B4-BE49-F238E27FC236}">
                <a16:creationId xmlns:a16="http://schemas.microsoft.com/office/drawing/2014/main" xmlns="" id="{1E061AE6-51FE-416F-BB2D-61E19DC79B7E}"/>
              </a:ext>
            </a:extLst>
          </p:cNvPr>
          <p:cNvSpPr txBox="1"/>
          <p:nvPr/>
        </p:nvSpPr>
        <p:spPr>
          <a:xfrm>
            <a:off x="5826790" y="7729152"/>
            <a:ext cx="5970595" cy="180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b="1" dirty="0">
                <a:latin typeface="+mj-lt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sodulich.hanoi.gov.vn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vi-VN" sz="2400" dirty="0"/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54" name="Google Shape;413;p24">
            <a:extLst>
              <a:ext uri="{FF2B5EF4-FFF2-40B4-BE49-F238E27FC236}">
                <a16:creationId xmlns:a16="http://schemas.microsoft.com/office/drawing/2014/main" xmlns="" id="{6361DE26-E7CE-4381-8A2D-F3EB3B15522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766508" y="1638264"/>
            <a:ext cx="3052315" cy="608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ED3A5E6B-C7BD-4B5D-AAF6-83AC96908AA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61947" y="879742"/>
            <a:ext cx="1619195" cy="112176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56" name="Google Shape;682;p33">
            <a:extLst>
              <a:ext uri="{FF2B5EF4-FFF2-40B4-BE49-F238E27FC236}">
                <a16:creationId xmlns:a16="http://schemas.microsoft.com/office/drawing/2014/main" xmlns="" id="{FDBDE93B-C708-4BA8-BA97-481DC95F163A}"/>
              </a:ext>
            </a:extLst>
          </p:cNvPr>
          <p:cNvSpPr txBox="1"/>
          <p:nvPr/>
        </p:nvSpPr>
        <p:spPr>
          <a:xfrm>
            <a:off x="2252148" y="1074905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LUYỆN TẬP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3" grpId="0" animBg="1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3" y="229287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451354" y="290915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2831" y="747523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 rot="848870">
            <a:off x="255911" y="6827669"/>
            <a:ext cx="4446499" cy="3119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37"/>
          <p:cNvGrpSpPr/>
          <p:nvPr/>
        </p:nvGrpSpPr>
        <p:grpSpPr>
          <a:xfrm>
            <a:off x="5758931" y="1217176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Google Shape;413;p24">
            <a:extLst>
              <a:ext uri="{FF2B5EF4-FFF2-40B4-BE49-F238E27FC236}">
                <a16:creationId xmlns:a16="http://schemas.microsoft.com/office/drawing/2014/main" xmlns="" id="{41589E29-DA27-4E34-9CD7-3F9FC958F78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415113" y="2326484"/>
            <a:ext cx="3663081" cy="563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5EBBAE3-C390-41F3-AE68-C33435882D8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24531" y="610555"/>
            <a:ext cx="1019666" cy="1044258"/>
          </a:xfrm>
          <a:prstGeom prst="rect">
            <a:avLst/>
          </a:prstGeom>
        </p:spPr>
      </p:pic>
      <p:sp>
        <p:nvSpPr>
          <p:cNvPr id="22" name="Google Shape;682;p33">
            <a:extLst>
              <a:ext uri="{FF2B5EF4-FFF2-40B4-BE49-F238E27FC236}">
                <a16:creationId xmlns:a16="http://schemas.microsoft.com/office/drawing/2014/main" xmlns="" id="{F1DEE1DD-F517-4372-811B-CB1D2E723EE4}"/>
              </a:ext>
            </a:extLst>
          </p:cNvPr>
          <p:cNvSpPr txBox="1"/>
          <p:nvPr/>
        </p:nvSpPr>
        <p:spPr>
          <a:xfrm>
            <a:off x="1744197" y="651382"/>
            <a:ext cx="2562356" cy="7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i="0" u="none" strike="noStrike" cap="none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Vận</a:t>
            </a:r>
            <a:r>
              <a:rPr lang="vi-VN" sz="3600" b="1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vi-VN" sz="3600" b="1" i="0" u="none" strike="noStrike" cap="none" dirty="0" err="1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dụng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3" name="Google Shape;124;p14">
            <a:extLst>
              <a:ext uri="{FF2B5EF4-FFF2-40B4-BE49-F238E27FC236}">
                <a16:creationId xmlns:a16="http://schemas.microsoft.com/office/drawing/2014/main" xmlns="" id="{A8C05DDD-112F-4599-A9A9-2C0D0E122332}"/>
              </a:ext>
            </a:extLst>
          </p:cNvPr>
          <p:cNvSpPr txBox="1"/>
          <p:nvPr/>
        </p:nvSpPr>
        <p:spPr>
          <a:xfrm>
            <a:off x="3263552" y="3169421"/>
            <a:ext cx="5970595" cy="405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Mẹ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mua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bộ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truyện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tặng</a:t>
            </a:r>
            <a:r>
              <a:rPr lang="vi-VN" sz="2400" dirty="0">
                <a:latin typeface="+mj-lt"/>
              </a:rPr>
              <a:t> em nhân </a:t>
            </a:r>
            <a:r>
              <a:rPr lang="vi-VN" sz="2400" dirty="0" err="1">
                <a:latin typeface="+mj-lt"/>
              </a:rPr>
              <a:t>dịp</a:t>
            </a:r>
            <a:r>
              <a:rPr lang="vi-VN" sz="2400" dirty="0">
                <a:latin typeface="+mj-lt"/>
              </a:rPr>
              <a:t> sinh </a:t>
            </a:r>
            <a:r>
              <a:rPr lang="vi-VN" sz="2400" dirty="0" err="1">
                <a:latin typeface="+mj-lt"/>
              </a:rPr>
              <a:t>nhật</a:t>
            </a:r>
            <a:r>
              <a:rPr lang="vi-VN" sz="2400" dirty="0">
                <a:latin typeface="+mj-lt"/>
              </a:rPr>
              <a:t>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truy </a:t>
            </a:r>
            <a:r>
              <a:rPr lang="vi-VN" sz="2400" dirty="0" err="1">
                <a:latin typeface="+mj-lt"/>
              </a:rPr>
              <a:t>cập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Internet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: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a)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bộ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truyện</a:t>
            </a:r>
            <a:r>
              <a:rPr lang="vi-VN" sz="2400" dirty="0">
                <a:latin typeface="+mj-lt"/>
              </a:rPr>
              <a:t> hay </a:t>
            </a:r>
            <a:r>
              <a:rPr lang="vi-VN" sz="2400" dirty="0" err="1">
                <a:latin typeface="+mj-lt"/>
              </a:rPr>
              <a:t>dành</a:t>
            </a:r>
            <a:r>
              <a:rPr lang="vi-VN" sz="2400" dirty="0">
                <a:latin typeface="+mj-lt"/>
              </a:rPr>
              <a:t> cho </a:t>
            </a:r>
            <a:r>
              <a:rPr lang="vi-VN" sz="2400" dirty="0" err="1">
                <a:latin typeface="+mj-lt"/>
              </a:rPr>
              <a:t>lứa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niên.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b)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bộ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thích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tiền</a:t>
            </a:r>
            <a:r>
              <a:rPr lang="vi-VN" sz="2400" dirty="0">
                <a:latin typeface="+mj-lt"/>
              </a:rPr>
              <a:t>, nơi </a:t>
            </a:r>
            <a:r>
              <a:rPr lang="vi-VN" sz="2400" dirty="0" err="1">
                <a:latin typeface="+mj-lt"/>
              </a:rPr>
              <a:t>bán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c) Ghi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</a:t>
            </a:r>
            <a:endParaRPr lang="vi-VN" sz="240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EA92106-EDEF-422A-B685-8C2BD2F117E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xmlns="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xmlns="" id="{95F8C48F-3622-439B-B6EB-7F09ED4F2ADA}"/>
              </a:ext>
            </a:extLst>
          </p:cNvPr>
          <p:cNvSpPr txBox="1"/>
          <p:nvPr/>
        </p:nvSpPr>
        <p:spPr>
          <a:xfrm>
            <a:off x="1452563" y="5716631"/>
            <a:ext cx="15392400" cy="225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Ba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An, Minh,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Khoa </a:t>
            </a:r>
            <a:r>
              <a:rPr lang="vi-VN" sz="2400" dirty="0" err="1">
                <a:latin typeface="+mj-lt"/>
              </a:rPr>
              <a:t>đều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hè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nhớ</a:t>
            </a:r>
            <a:r>
              <a:rPr lang="vi-VN" sz="2400" dirty="0">
                <a:latin typeface="+mj-lt"/>
              </a:rPr>
              <a:t>. An </a:t>
            </a:r>
            <a:r>
              <a:rPr lang="vi-VN" sz="2400" dirty="0" err="1">
                <a:latin typeface="+mj-lt"/>
              </a:rPr>
              <a:t>thưởng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thức</a:t>
            </a:r>
            <a:r>
              <a:rPr lang="vi-VN" sz="2400" dirty="0">
                <a:latin typeface="+mj-lt"/>
              </a:rPr>
              <a:t> Nha Trang, Khoa </a:t>
            </a:r>
            <a:r>
              <a:rPr lang="vi-VN" sz="2400" dirty="0" err="1">
                <a:latin typeface="+mj-lt"/>
              </a:rPr>
              <a:t>khám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Lạt</a:t>
            </a:r>
            <a:r>
              <a:rPr lang="vi-VN" sz="2400" dirty="0">
                <a:latin typeface="+mj-lt"/>
              </a:rPr>
              <a:t>, Minh </a:t>
            </a:r>
            <a:r>
              <a:rPr lang="vi-VN" sz="2400" dirty="0" err="1">
                <a:latin typeface="+mj-lt"/>
              </a:rPr>
              <a:t>trải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cuộc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sống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Họ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kỹ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đầy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đủ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đồ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dùng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quần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áo</a:t>
            </a:r>
            <a:r>
              <a:rPr lang="vi-VN" sz="2400" dirty="0">
                <a:latin typeface="+mj-lt"/>
              </a:rPr>
              <a:t> bơi, ô, </a:t>
            </a:r>
            <a:r>
              <a:rPr lang="vi-VN" sz="2400" dirty="0" err="1">
                <a:latin typeface="+mj-lt"/>
              </a:rPr>
              <a:t>kính</a:t>
            </a:r>
            <a:r>
              <a:rPr lang="vi-VN" sz="2400" dirty="0">
                <a:latin typeface="+mj-lt"/>
              </a:rPr>
              <a:t> bơi, kem </a:t>
            </a:r>
            <a:r>
              <a:rPr lang="vi-VN" sz="2400" dirty="0" err="1">
                <a:latin typeface="+mj-lt"/>
              </a:rPr>
              <a:t>chống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nắng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Cả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đều</a:t>
            </a:r>
            <a:r>
              <a:rPr lang="vi-VN" sz="2400" dirty="0">
                <a:latin typeface="+mj-lt"/>
              </a:rPr>
              <a:t> hy </a:t>
            </a:r>
            <a:r>
              <a:rPr lang="vi-VN" sz="2400" dirty="0" err="1">
                <a:latin typeface="+mj-lt"/>
              </a:rPr>
              <a:t>vọng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hưởng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chuyến</a:t>
            </a:r>
            <a:r>
              <a:rPr lang="vi-VN" sz="2400" dirty="0">
                <a:latin typeface="+mj-lt"/>
              </a:rPr>
              <a:t> đi </a:t>
            </a:r>
            <a:r>
              <a:rPr lang="vi-VN" sz="2400" dirty="0" err="1">
                <a:latin typeface="+mj-lt"/>
              </a:rPr>
              <a:t>thú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nghiệm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endParaRPr lang="vi-VN" sz="2400" dirty="0"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đoán</a:t>
            </a:r>
            <a:r>
              <a:rPr lang="vi-VN" sz="2400" dirty="0">
                <a:latin typeface="+mj-lt"/>
              </a:rPr>
              <a:t> xem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hè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công không.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25" name="Google Shape;336;p21">
            <a:extLst>
              <a:ext uri="{FF2B5EF4-FFF2-40B4-BE49-F238E27FC236}">
                <a16:creationId xmlns:a16="http://schemas.microsoft.com/office/drawing/2014/main" xmlns="" id="{C99DCDDA-9DA7-4549-A5B7-CE0F975A9EF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3437318" y="954683"/>
            <a:ext cx="3779543" cy="3497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75879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3521676" y="652152"/>
            <a:ext cx="14064127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Sự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cần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thiết</a:t>
            </a:r>
            <a:r>
              <a:rPr lang="vi-VN" sz="5400" b="1" dirty="0">
                <a:latin typeface="Paytone One"/>
                <a:sym typeface="Paytone One"/>
              </a:rPr>
              <a:t>, </a:t>
            </a:r>
            <a:r>
              <a:rPr lang="vi-VN" sz="5400" b="1" dirty="0" err="1">
                <a:latin typeface="Paytone One"/>
                <a:sym typeface="Paytone One"/>
              </a:rPr>
              <a:t>tầm</a:t>
            </a:r>
            <a:r>
              <a:rPr lang="vi-VN" sz="5400" b="1" dirty="0">
                <a:latin typeface="Paytone One"/>
                <a:sym typeface="Paytone One"/>
              </a:rPr>
              <a:t> quan </a:t>
            </a:r>
            <a:r>
              <a:rPr lang="vi-VN" sz="5400" b="1" dirty="0" err="1">
                <a:latin typeface="Paytone One"/>
                <a:sym typeface="Paytone One"/>
              </a:rPr>
              <a:t>trọng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của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việc</a:t>
            </a:r>
            <a:r>
              <a:rPr lang="vi-VN" sz="5400" b="1" dirty="0">
                <a:latin typeface="Paytone One"/>
                <a:sym typeface="Paytone One"/>
              </a:rPr>
              <a:t> thu </a:t>
            </a:r>
            <a:r>
              <a:rPr lang="vi-VN" sz="5400" b="1" dirty="0" err="1">
                <a:latin typeface="Paytone One"/>
                <a:sym typeface="Paytone One"/>
              </a:rPr>
              <a:t>thập</a:t>
            </a:r>
            <a:r>
              <a:rPr lang="vi-VN" sz="5400" b="1" dirty="0">
                <a:latin typeface="Paytone One"/>
                <a:sym typeface="Paytone One"/>
              </a:rPr>
              <a:t>,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</a:t>
            </a:r>
            <a:endParaRPr sz="5400" dirty="0"/>
          </a:p>
        </p:txBody>
      </p:sp>
      <p:sp>
        <p:nvSpPr>
          <p:cNvPr id="338" name="Google Shape;338;p21"/>
          <p:cNvSpPr txBox="1"/>
          <p:nvPr/>
        </p:nvSpPr>
        <p:spPr>
          <a:xfrm>
            <a:off x="977727" y="4734193"/>
            <a:ext cx="8385419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1. Nha Trang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biển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quanh năm </a:t>
            </a:r>
            <a:r>
              <a:rPr lang="vi-VN" sz="2400" dirty="0" err="1">
                <a:latin typeface="+mj-lt"/>
              </a:rPr>
              <a:t>nắng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nóng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, An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xmlns="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xmlns="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xmlns="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xmlns="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06EEB86-2FAF-419E-9626-BCA88AAA8B7D}"/>
              </a:ext>
            </a:extLst>
          </p:cNvPr>
          <p:cNvSpPr txBox="1"/>
          <p:nvPr/>
        </p:nvSpPr>
        <p:spPr>
          <a:xfrm>
            <a:off x="5656904" y="3381190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7460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xmlns="" id="{36E724E3-0DF1-44C7-BA24-3A7AF62BF08A}"/>
              </a:ext>
            </a:extLst>
          </p:cNvPr>
          <p:cNvSpPr txBox="1"/>
          <p:nvPr/>
        </p:nvSpPr>
        <p:spPr>
          <a:xfrm>
            <a:off x="9930062" y="7331152"/>
            <a:ext cx="33045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15.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An</a:t>
            </a:r>
            <a:endParaRPr sz="2400" dirty="0"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6EF6612-ACD9-44A7-B25C-6C59F2DFC89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905296" y="4258069"/>
            <a:ext cx="3018256" cy="307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E2ED5AA-4F69-4CA0-A789-1884F9A5DC9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4032277" y="4225329"/>
            <a:ext cx="3018256" cy="3064906"/>
          </a:xfrm>
          <a:prstGeom prst="rect">
            <a:avLst/>
          </a:prstGeom>
        </p:spPr>
      </p:pic>
      <p:sp>
        <p:nvSpPr>
          <p:cNvPr id="24" name="Google Shape;338;p21">
            <a:extLst>
              <a:ext uri="{FF2B5EF4-FFF2-40B4-BE49-F238E27FC236}">
                <a16:creationId xmlns:a16="http://schemas.microsoft.com/office/drawing/2014/main" xmlns="" id="{88CF3459-A744-481A-9133-39E9BC0A25BE}"/>
              </a:ext>
            </a:extLst>
          </p:cNvPr>
          <p:cNvSpPr txBox="1"/>
          <p:nvPr/>
        </p:nvSpPr>
        <p:spPr>
          <a:xfrm>
            <a:off x="14039091" y="7331152"/>
            <a:ext cx="33045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16.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Minh</a:t>
            </a:r>
            <a:endParaRPr sz="2400" dirty="0">
              <a:latin typeface="+mj-lt"/>
            </a:endParaRPr>
          </a:p>
        </p:txBody>
      </p:sp>
      <p:sp>
        <p:nvSpPr>
          <p:cNvPr id="25" name="Google Shape;338;p21">
            <a:extLst>
              <a:ext uri="{FF2B5EF4-FFF2-40B4-BE49-F238E27FC236}">
                <a16:creationId xmlns:a16="http://schemas.microsoft.com/office/drawing/2014/main" xmlns="" id="{4A9DD2A1-6B72-482E-95CF-5BF74B73EC40}"/>
              </a:ext>
            </a:extLst>
          </p:cNvPr>
          <p:cNvSpPr txBox="1"/>
          <p:nvPr/>
        </p:nvSpPr>
        <p:spPr>
          <a:xfrm>
            <a:off x="1068542" y="6378748"/>
            <a:ext cx="8385419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2. </a:t>
            </a:r>
            <a:r>
              <a:rPr lang="vi-VN" sz="2400" dirty="0" err="1">
                <a:latin typeface="+mj-lt"/>
              </a:rPr>
              <a:t>Đà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phố</a:t>
            </a:r>
            <a:r>
              <a:rPr lang="vi-VN" sz="2400" dirty="0">
                <a:latin typeface="+mj-lt"/>
              </a:rPr>
              <a:t> cao nguyên,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quanh năm </a:t>
            </a:r>
            <a:r>
              <a:rPr lang="vi-VN" sz="2400" dirty="0" err="1">
                <a:latin typeface="+mj-lt"/>
              </a:rPr>
              <a:t>mát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mẻ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đêm </a:t>
            </a:r>
            <a:r>
              <a:rPr lang="vi-VN" sz="2400" dirty="0" err="1">
                <a:latin typeface="+mj-lt"/>
              </a:rPr>
              <a:t>khá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lạnh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, Khoa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</a:p>
        </p:txBody>
      </p:sp>
      <p:sp>
        <p:nvSpPr>
          <p:cNvPr id="28" name="Google Shape;338;p21">
            <a:extLst>
              <a:ext uri="{FF2B5EF4-FFF2-40B4-BE49-F238E27FC236}">
                <a16:creationId xmlns:a16="http://schemas.microsoft.com/office/drawing/2014/main" xmlns="" id="{FADFBBBA-B502-463D-A8D1-FDDB34FBC932}"/>
              </a:ext>
            </a:extLst>
          </p:cNvPr>
          <p:cNvSpPr txBox="1"/>
          <p:nvPr/>
        </p:nvSpPr>
        <p:spPr>
          <a:xfrm>
            <a:off x="1079236" y="8549102"/>
            <a:ext cx="1503610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3.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nằm</a:t>
            </a:r>
            <a:r>
              <a:rPr lang="vi-VN" sz="2400" dirty="0">
                <a:latin typeface="+mj-lt"/>
              </a:rPr>
              <a:t> ở Nam </a:t>
            </a:r>
            <a:r>
              <a:rPr lang="vi-VN" sz="2400" dirty="0" err="1">
                <a:latin typeface="+mj-lt"/>
              </a:rPr>
              <a:t>bán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lúc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 đang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mùa</a:t>
            </a:r>
            <a:r>
              <a:rPr lang="vi-VN" sz="2400" dirty="0">
                <a:latin typeface="+mj-lt"/>
              </a:rPr>
              <a:t> đông.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, Minh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</a:p>
        </p:txBody>
      </p:sp>
      <p:pic>
        <p:nvPicPr>
          <p:cNvPr id="29" name="Google Shape;121;p14">
            <a:extLst>
              <a:ext uri="{FF2B5EF4-FFF2-40B4-BE49-F238E27FC236}">
                <a16:creationId xmlns:a16="http://schemas.microsoft.com/office/drawing/2014/main" xmlns="" id="{ACC84C14-BD76-4141-93B6-3B0EBF26227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183" y="482606"/>
            <a:ext cx="3846484" cy="352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36279" y="1524918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70177DD-302E-46AC-A027-B71CA6A910FD}"/>
              </a:ext>
            </a:extLst>
          </p:cNvPr>
          <p:cNvSpPr txBox="1"/>
          <p:nvPr/>
        </p:nvSpPr>
        <p:spPr>
          <a:xfrm>
            <a:off x="2575879" y="1666829"/>
            <a:ext cx="12097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6808E75-01AD-4A44-8358-67AB613EA04E}"/>
              </a:ext>
            </a:extLst>
          </p:cNvPr>
          <p:cNvSpPr txBox="1"/>
          <p:nvPr/>
        </p:nvSpPr>
        <p:spPr>
          <a:xfrm>
            <a:off x="4747010" y="3332787"/>
            <a:ext cx="106163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 cho </a:t>
            </a:r>
            <a:r>
              <a:rPr lang="vi-VN" sz="2400" dirty="0" err="1">
                <a:latin typeface="+mj-lt"/>
              </a:rPr>
              <a:t>kỳ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hè</a:t>
            </a:r>
            <a:r>
              <a:rPr lang="vi-VN" sz="2400" dirty="0">
                <a:latin typeface="+mj-lt"/>
              </a:rPr>
              <a:t>, An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kỹ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Nha Trang, mang theo </a:t>
            </a:r>
            <a:r>
              <a:rPr lang="vi-VN" sz="2400" dirty="0" err="1">
                <a:latin typeface="+mj-lt"/>
              </a:rPr>
              <a:t>đồ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phù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Ngược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, Khoa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Minh không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hiểu</a:t>
            </a:r>
            <a:r>
              <a:rPr lang="vi-VN" sz="2400" dirty="0">
                <a:latin typeface="+mj-lt"/>
              </a:rPr>
              <a:t>, mang theo </a:t>
            </a:r>
            <a:r>
              <a:rPr lang="vi-VN" sz="2400" dirty="0" err="1">
                <a:latin typeface="+mj-lt"/>
              </a:rPr>
              <a:t>đồ</a:t>
            </a:r>
            <a:r>
              <a:rPr lang="vi-VN" sz="2400" dirty="0">
                <a:latin typeface="+mj-lt"/>
              </a:rPr>
              <a:t> không </a:t>
            </a:r>
            <a:r>
              <a:rPr lang="vi-VN" sz="2400" dirty="0" err="1">
                <a:latin typeface="+mj-lt"/>
              </a:rPr>
              <a:t>phù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Đà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kỳ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Khoa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Minh không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công do </a:t>
            </a:r>
            <a:r>
              <a:rPr lang="vi-VN" sz="2400" dirty="0" err="1">
                <a:latin typeface="+mj-lt"/>
              </a:rPr>
              <a:t>thiếu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thiết</a:t>
            </a:r>
            <a:r>
              <a:rPr lang="vi-VN" sz="2400" dirty="0">
                <a:latin typeface="+mj-lt"/>
              </a:rPr>
              <a:t>. 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sự</a:t>
            </a:r>
            <a:r>
              <a:rPr lang="vi-VN" sz="2400" dirty="0">
                <a:latin typeface="+mj-lt"/>
              </a:rPr>
              <a:t> quan </a:t>
            </a:r>
            <a:r>
              <a:rPr lang="vi-VN" sz="2400" dirty="0" err="1">
                <a:latin typeface="+mj-lt"/>
              </a:rPr>
              <a:t>trọng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thu </a:t>
            </a:r>
            <a:r>
              <a:rPr lang="vi-VN" sz="2400" dirty="0" err="1">
                <a:latin typeface="+mj-lt"/>
              </a:rPr>
              <a:t>thập</a:t>
            </a:r>
            <a:r>
              <a:rPr lang="vi-VN" sz="2400" dirty="0">
                <a:latin typeface="+mj-lt"/>
              </a:rPr>
              <a:t> thông tin </a:t>
            </a:r>
            <a:r>
              <a:rPr lang="vi-VN" sz="2400" dirty="0" err="1">
                <a:latin typeface="+mj-lt"/>
              </a:rPr>
              <a:t>trước</a:t>
            </a:r>
            <a:r>
              <a:rPr lang="vi-VN" sz="2400" dirty="0">
                <a:latin typeface="+mj-lt"/>
              </a:rPr>
              <a:t> khi </a:t>
            </a:r>
            <a:r>
              <a:rPr lang="vi-VN" sz="2400" dirty="0" err="1">
                <a:latin typeface="+mj-lt"/>
              </a:rPr>
              <a:t>giải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quyết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.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8" name="Google Shape;679;p33">
            <a:extLst>
              <a:ext uri="{FF2B5EF4-FFF2-40B4-BE49-F238E27FC236}">
                <a16:creationId xmlns:a16="http://schemas.microsoft.com/office/drawing/2014/main" xmlns="" id="{4D269CB7-237E-41D1-BC71-FD65FFC0CAD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4866" t="18612" r="34772" b="18612"/>
          <a:stretch/>
        </p:blipFill>
        <p:spPr>
          <a:xfrm>
            <a:off x="15363401" y="7113849"/>
            <a:ext cx="2617046" cy="280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00;p17">
            <a:extLst>
              <a:ext uri="{FF2B5EF4-FFF2-40B4-BE49-F238E27FC236}">
                <a16:creationId xmlns:a16="http://schemas.microsoft.com/office/drawing/2014/main" xmlns="" id="{C5E7CBAC-8C49-420C-B0DF-CFAD9D07A21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910" y="3360036"/>
            <a:ext cx="3488723" cy="4472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8503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74B82EB-D2BB-47E9-A08A-41BAB495A26D}"/>
              </a:ext>
            </a:extLst>
          </p:cNvPr>
          <p:cNvGrpSpPr/>
          <p:nvPr/>
        </p:nvGrpSpPr>
        <p:grpSpPr>
          <a:xfrm>
            <a:off x="1169462" y="1596298"/>
            <a:ext cx="6765170" cy="2679803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xmlns="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xmlns="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xmlns="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xmlns="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xmlns="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xmlns="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xmlns="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xmlns="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xmlns="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xmlns="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xmlns="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xmlns="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xmlns="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xmlns="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xmlns="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xmlns="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xmlns="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xmlns="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2F9D6CD-CCB4-4AAE-AFFA-6A4419E749D1}"/>
              </a:ext>
            </a:extLst>
          </p:cNvPr>
          <p:cNvSpPr txBox="1"/>
          <p:nvPr/>
        </p:nvSpPr>
        <p:spPr>
          <a:xfrm>
            <a:off x="2091846" y="1953290"/>
            <a:ext cx="55803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Thu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276778" y="4722482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xmlns="" id="{B3081C77-5507-401E-B062-B181DA1A9A6D}"/>
              </a:ext>
            </a:extLst>
          </p:cNvPr>
          <p:cNvSpPr txBox="1"/>
          <p:nvPr/>
        </p:nvSpPr>
        <p:spPr>
          <a:xfrm>
            <a:off x="3148562" y="4711761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E740571-B128-4B99-BA08-7F2078CFB4A2}"/>
              </a:ext>
            </a:extLst>
          </p:cNvPr>
          <p:cNvSpPr txBox="1"/>
          <p:nvPr/>
        </p:nvSpPr>
        <p:spPr>
          <a:xfrm>
            <a:off x="2645232" y="6078505"/>
            <a:ext cx="5558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2CDEFAA-F601-4EDB-A326-9CB9B357B507}"/>
              </a:ext>
            </a:extLst>
          </p:cNvPr>
          <p:cNvSpPr txBox="1"/>
          <p:nvPr/>
        </p:nvSpPr>
        <p:spPr>
          <a:xfrm>
            <a:off x="2645232" y="6905438"/>
            <a:ext cx="53524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tham quan.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0EC9CD7-1B44-4C6F-B7C9-0856A125532F}"/>
              </a:ext>
            </a:extLst>
          </p:cNvPr>
          <p:cNvSpPr txBox="1"/>
          <p:nvPr/>
        </p:nvSpPr>
        <p:spPr>
          <a:xfrm>
            <a:off x="2629393" y="7937634"/>
            <a:ext cx="5289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quan.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3DDF3D4-7644-469E-A662-546908C4C15A}"/>
              </a:ext>
            </a:extLst>
          </p:cNvPr>
          <p:cNvSpPr txBox="1"/>
          <p:nvPr/>
        </p:nvSpPr>
        <p:spPr>
          <a:xfrm>
            <a:off x="2629393" y="8609526"/>
            <a:ext cx="5368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quan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/>
              <a:t>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80415" y="1954797"/>
            <a:ext cx="1112520" cy="1016784"/>
          </a:xfrm>
          <a:prstGeom prst="rect">
            <a:avLst/>
          </a:prstGeom>
        </p:spPr>
      </p:pic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xmlns="" id="{33022190-C0DD-44A7-9BA2-DD7C22E908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997653" y="6229086"/>
            <a:ext cx="271449" cy="271449"/>
          </a:xfrm>
          <a:prstGeom prst="rect">
            <a:avLst/>
          </a:prstGeom>
        </p:spPr>
      </p:pic>
      <p:pic>
        <p:nvPicPr>
          <p:cNvPr id="51" name="Graphic 50" descr="Checkmark with solid fill">
            <a:extLst>
              <a:ext uri="{FF2B5EF4-FFF2-40B4-BE49-F238E27FC236}">
                <a16:creationId xmlns:a16="http://schemas.microsoft.com/office/drawing/2014/main" xmlns="" id="{3A2063B1-B48E-464C-ACAB-F19766FAA1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61359" y="7391008"/>
            <a:ext cx="271449" cy="271449"/>
          </a:xfrm>
          <a:prstGeom prst="rect">
            <a:avLst/>
          </a:prstGeom>
        </p:spPr>
      </p:pic>
      <p:pic>
        <p:nvPicPr>
          <p:cNvPr id="52" name="Graphic 51" descr="Checkmark with solid fill">
            <a:extLst>
              <a:ext uri="{FF2B5EF4-FFF2-40B4-BE49-F238E27FC236}">
                <a16:creationId xmlns:a16="http://schemas.microsoft.com/office/drawing/2014/main" xmlns="" id="{42FB01E6-216C-4F9F-90B5-56FB9B5CD9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29314" y="8037256"/>
            <a:ext cx="271449" cy="271449"/>
          </a:xfrm>
          <a:prstGeom prst="rect">
            <a:avLst/>
          </a:prstGeom>
        </p:spPr>
      </p:pic>
      <p:pic>
        <p:nvPicPr>
          <p:cNvPr id="53" name="Graphic 52" descr="Checkmark with solid fill">
            <a:extLst>
              <a:ext uri="{FF2B5EF4-FFF2-40B4-BE49-F238E27FC236}">
                <a16:creationId xmlns:a16="http://schemas.microsoft.com/office/drawing/2014/main" xmlns="" id="{16CEE549-D190-4641-B231-FFD7275209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86464" y="9060082"/>
            <a:ext cx="271449" cy="271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xmlns="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Hợp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tác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để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giải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quyết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vấn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đề</a:t>
            </a:r>
            <a:endParaRPr sz="5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595CF4C-AFC9-4E32-BA75-9826028E11D4}"/>
              </a:ext>
            </a:extLst>
          </p:cNvPr>
          <p:cNvGrpSpPr/>
          <p:nvPr/>
        </p:nvGrpSpPr>
        <p:grpSpPr>
          <a:xfrm>
            <a:off x="10679274" y="2401792"/>
            <a:ext cx="2042475" cy="759433"/>
            <a:chOff x="10697" y="0"/>
            <a:chExt cx="1437576" cy="502095"/>
          </a:xfrm>
        </p:grpSpPr>
        <p:sp>
          <p:nvSpPr>
            <p:cNvPr id="23" name="Shape 652">
              <a:extLst>
                <a:ext uri="{FF2B5EF4-FFF2-40B4-BE49-F238E27FC236}">
                  <a16:creationId xmlns:a16="http://schemas.microsoft.com/office/drawing/2014/main" xmlns="" id="{E53ADF78-D63C-4076-84CD-E0C5B3173090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4">
              <a:extLst>
                <a:ext uri="{FF2B5EF4-FFF2-40B4-BE49-F238E27FC236}">
                  <a16:creationId xmlns:a16="http://schemas.microsoft.com/office/drawing/2014/main" xmlns="" id="{C8EDBC0D-9A7A-4B32-89CE-834D88FA05D2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5">
              <a:extLst>
                <a:ext uri="{FF2B5EF4-FFF2-40B4-BE49-F238E27FC236}">
                  <a16:creationId xmlns:a16="http://schemas.microsoft.com/office/drawing/2014/main" xmlns="" id="{D48D9AB4-729C-413E-B7A5-AA27F4BBCE1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81B296A-EE27-4D07-B802-AC2F7D124F38}"/>
              </a:ext>
            </a:extLst>
          </p:cNvPr>
          <p:cNvSpPr txBox="1"/>
          <p:nvPr/>
        </p:nvSpPr>
        <p:spPr>
          <a:xfrm>
            <a:off x="12226695" y="2581453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1A63606-39FB-4C21-A048-151FE9D20B35}"/>
              </a:ext>
            </a:extLst>
          </p:cNvPr>
          <p:cNvSpPr txBox="1"/>
          <p:nvPr/>
        </p:nvSpPr>
        <p:spPr>
          <a:xfrm>
            <a:off x="12753754" y="2578224"/>
            <a:ext cx="3404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75F4F6B-C757-4A82-BCFF-125D1B953E1A}"/>
              </a:ext>
            </a:extLst>
          </p:cNvPr>
          <p:cNvSpPr txBox="1"/>
          <p:nvPr/>
        </p:nvSpPr>
        <p:spPr>
          <a:xfrm>
            <a:off x="10711280" y="2572615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1E0C340-EF9B-4185-9B5E-C55DF44DBD5D}"/>
              </a:ext>
            </a:extLst>
          </p:cNvPr>
          <p:cNvSpPr txBox="1"/>
          <p:nvPr/>
        </p:nvSpPr>
        <p:spPr>
          <a:xfrm>
            <a:off x="10750307" y="3312920"/>
            <a:ext cx="570846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Theo em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An, Minh, Khoa nên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theo phương </a:t>
            </a:r>
            <a:r>
              <a:rPr lang="vi-VN" sz="2400" dirty="0" err="1">
                <a:latin typeface="+mj-lt"/>
              </a:rPr>
              <a:t>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trinh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? </a:t>
            </a:r>
            <a:r>
              <a:rPr lang="vi-VN" sz="2400" dirty="0" err="1">
                <a:latin typeface="+mj-lt"/>
              </a:rPr>
              <a:t>Tại</a:t>
            </a:r>
            <a:r>
              <a:rPr lang="vi-VN" sz="2400" dirty="0">
                <a:latin typeface="+mj-lt"/>
              </a:rPr>
              <a:t> sao?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solidFill>
                  <a:srgbClr val="00B050"/>
                </a:solidFill>
                <a:latin typeface="+mj-lt"/>
              </a:rPr>
              <a:t>A. </a:t>
            </a:r>
            <a:r>
              <a:rPr lang="vi-VN" sz="2400" dirty="0">
                <a:latin typeface="+mj-lt"/>
              </a:rPr>
              <a:t>Ai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khả</a:t>
            </a:r>
            <a:r>
              <a:rPr lang="vi-VN" sz="2400" dirty="0">
                <a:latin typeface="+mj-lt"/>
              </a:rPr>
              <a:t> năng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hộ</a:t>
            </a:r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cả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.</a:t>
            </a:r>
          </a:p>
          <a:p>
            <a:pPr marL="457200" indent="-457200" algn="just">
              <a:buAutoNum type="alphaUcPeriod"/>
            </a:pPr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solidFill>
                  <a:srgbClr val="00B050"/>
                </a:solidFill>
                <a:latin typeface="+mj-lt"/>
              </a:rPr>
              <a:t>B.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riêng </a:t>
            </a:r>
            <a:r>
              <a:rPr lang="vi-VN" sz="2400" dirty="0" err="1">
                <a:latin typeface="+mj-lt"/>
              </a:rPr>
              <a:t>mình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hay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bày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solidFill>
                  <a:srgbClr val="00B050"/>
                </a:solidFill>
                <a:latin typeface="+mj-lt"/>
              </a:rPr>
              <a:t>C. </a:t>
            </a:r>
            <a:r>
              <a:rPr lang="vi-VN" sz="2400" dirty="0">
                <a:latin typeface="+mj-lt"/>
              </a:rPr>
              <a:t>Chia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nhỏ</a:t>
            </a:r>
            <a:r>
              <a:rPr lang="vi-VN" sz="2400" dirty="0">
                <a:latin typeface="+mj-lt"/>
              </a:rPr>
              <a:t> hơn, phân công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điểm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mạnh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người</a:t>
            </a:r>
            <a:r>
              <a:rPr lang="vi-VN" sz="2400" dirty="0">
                <a:latin typeface="+mj-lt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0B846C09-D5C6-472B-97D0-FBCD3346FD0D}"/>
              </a:ext>
            </a:extLst>
          </p:cNvPr>
          <p:cNvSpPr/>
          <p:nvPr/>
        </p:nvSpPr>
        <p:spPr>
          <a:xfrm>
            <a:off x="10750307" y="6954436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8004316" y="861221"/>
            <a:ext cx="6974901" cy="20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nhau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. Tuy nhiên,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cả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cùng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góp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sức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chung.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A7AA35E-8BCE-41E2-B39B-31FA6B6A3E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829427" y="972779"/>
            <a:ext cx="840612" cy="792986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xmlns="" id="{8853F8B3-E1F0-4C5B-82B6-BD12EFC16293}"/>
              </a:ext>
            </a:extLst>
          </p:cNvPr>
          <p:cNvSpPr txBox="1"/>
          <p:nvPr/>
        </p:nvSpPr>
        <p:spPr>
          <a:xfrm>
            <a:off x="7152068" y="3285356"/>
            <a:ext cx="7692846" cy="494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Trong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nhóm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giải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quyết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vấn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đề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mỗi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viên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dựa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điểm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mạnh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Ví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dụ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cho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bài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chiếu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An, Minh,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Khoa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được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phân công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công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việc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dựa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trên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kỹ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năng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sở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thích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mỗi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: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- An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chịu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trách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nhiệm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chỉnh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sửa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văn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bản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- Minh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tập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trung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chỉnh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sửa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ảnh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- Khoa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ghép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trang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chiếu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Mỗi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viên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đều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có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ý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thức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tinh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thần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trách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nhiệm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hợp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tác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hoàn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công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việc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chung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xmlns="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xmlns="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xmlns="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xmlns="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xmlns="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xmlns="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xmlns="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xmlns="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xmlns="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xmlns="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xmlns="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xmlns="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xmlns="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xmlns="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xmlns="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xmlns="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xmlns="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xmlns="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EF08A0-FEC6-442B-B9D1-C493FC943149}"/>
              </a:ext>
            </a:extLst>
          </p:cNvPr>
          <p:cNvSpPr txBox="1"/>
          <p:nvPr/>
        </p:nvSpPr>
        <p:spPr>
          <a:xfrm>
            <a:off x="2257669" y="1216806"/>
            <a:ext cx="5743321" cy="251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Khi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nhóm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cần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thảo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luận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phân công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công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dựa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vào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điểm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mạnh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mỗi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người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</a:t>
            </a:r>
          </a:p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Khi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phân công,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cần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ý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thức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tinh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thần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trách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nhiệm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;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hợp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tác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đỡ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nhau.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6633" y="1087295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xmlns="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85611" y="5374139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xmlns="" id="{9119EF01-B859-4D5A-8EAC-C69B9B87A0FC}"/>
              </a:ext>
            </a:extLst>
          </p:cNvPr>
          <p:cNvSpPr txBox="1"/>
          <p:nvPr/>
        </p:nvSpPr>
        <p:spPr>
          <a:xfrm>
            <a:off x="2605565" y="5527285"/>
            <a:ext cx="3377702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/>
              <a:t>Chọn</a:t>
            </a:r>
            <a:r>
              <a:rPr lang="vi-VN" sz="2400" dirty="0"/>
              <a:t> </a:t>
            </a:r>
            <a:r>
              <a:rPr lang="vi-VN" sz="2400" dirty="0" err="1"/>
              <a:t>phát</a:t>
            </a:r>
            <a:r>
              <a:rPr lang="vi-VN" sz="2400" dirty="0"/>
              <a:t> </a:t>
            </a:r>
            <a:r>
              <a:rPr lang="vi-VN" sz="2400" dirty="0" err="1"/>
              <a:t>biểu</a:t>
            </a:r>
            <a:r>
              <a:rPr lang="vi-VN" sz="2400" dirty="0"/>
              <a:t> </a:t>
            </a:r>
            <a:r>
              <a:rPr lang="vi-VN" sz="2400" dirty="0" err="1"/>
              <a:t>đúng</a:t>
            </a:r>
            <a:r>
              <a:rPr lang="vi-VN" sz="2400" dirty="0"/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430E38A-224B-4FFD-A316-1A697E44B42F}"/>
              </a:ext>
            </a:extLst>
          </p:cNvPr>
          <p:cNvSpPr txBox="1"/>
          <p:nvPr/>
        </p:nvSpPr>
        <p:spPr>
          <a:xfrm>
            <a:off x="2353970" y="6240237"/>
            <a:ext cx="51483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8D322C4-BA6D-498E-ABBD-941F3B6C62B6}"/>
              </a:ext>
            </a:extLst>
          </p:cNvPr>
          <p:cNvSpPr txBox="1"/>
          <p:nvPr/>
        </p:nvSpPr>
        <p:spPr>
          <a:xfrm>
            <a:off x="2353970" y="7333613"/>
            <a:ext cx="5344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2D16139-308D-4EF7-8410-ACC376CDA03A}"/>
              </a:ext>
            </a:extLst>
          </p:cNvPr>
          <p:cNvSpPr txBox="1"/>
          <p:nvPr/>
        </p:nvSpPr>
        <p:spPr>
          <a:xfrm>
            <a:off x="2353970" y="8385765"/>
            <a:ext cx="550933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849524A-4CCC-45BE-9857-02590B4EE60D}"/>
              </a:ext>
            </a:extLst>
          </p:cNvPr>
          <p:cNvSpPr/>
          <p:nvPr/>
        </p:nvSpPr>
        <p:spPr>
          <a:xfrm>
            <a:off x="2353970" y="7306804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  <p:bldP spid="48" grpId="0"/>
      <p:bldP spid="49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xmlns="" id="{02D0E938-C64D-46EB-8CC9-9F1CDCC3AE72}"/>
              </a:ext>
            </a:extLst>
          </p:cNvPr>
          <p:cNvSpPr txBox="1"/>
          <p:nvPr/>
        </p:nvSpPr>
        <p:spPr>
          <a:xfrm>
            <a:off x="4792905" y="1025997"/>
            <a:ext cx="7965833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lựa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chọn</a:t>
            </a:r>
            <a:r>
              <a:rPr lang="vi-VN" sz="5400" b="1" dirty="0">
                <a:latin typeface="Paytone One"/>
                <a:sym typeface="Paytone One"/>
              </a:rPr>
              <a:t> thông tin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xmlns="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xmlns="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xmlns="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xmlns="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xmlns="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xmlns="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xmlns="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xmlns="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xmlns="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xmlns="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xmlns="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xmlns="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xmlns="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xmlns="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xmlns="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xmlns="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xmlns="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xmlns="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CED0069-97AD-4340-A8AC-60BA8C291C70}"/>
              </a:ext>
            </a:extLst>
          </p:cNvPr>
          <p:cNvSpPr txBox="1"/>
          <p:nvPr/>
        </p:nvSpPr>
        <p:spPr>
          <a:xfrm>
            <a:off x="1209748" y="6841324"/>
            <a:ext cx="4004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D50FE8B-C06A-48D3-BBE0-07F9843514DD}"/>
              </a:ext>
            </a:extLst>
          </p:cNvPr>
          <p:cNvSpPr txBox="1"/>
          <p:nvPr/>
        </p:nvSpPr>
        <p:spPr>
          <a:xfrm>
            <a:off x="4928203" y="6799722"/>
            <a:ext cx="108843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Gia </a:t>
            </a:r>
            <a:r>
              <a:rPr lang="vi-VN" sz="3200" dirty="0" err="1">
                <a:latin typeface="+mj-lt"/>
              </a:rPr>
              <a:t>đình</a:t>
            </a:r>
            <a:r>
              <a:rPr lang="vi-VN" sz="3200" dirty="0">
                <a:latin typeface="+mj-lt"/>
              </a:rPr>
              <a:t> em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kế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hoạch</a:t>
            </a:r>
            <a:r>
              <a:rPr lang="vi-VN" sz="3200" dirty="0">
                <a:latin typeface="+mj-lt"/>
              </a:rPr>
              <a:t> đi du </a:t>
            </a:r>
            <a:r>
              <a:rPr lang="vi-VN" sz="3200" dirty="0" err="1">
                <a:latin typeface="+mj-lt"/>
              </a:rPr>
              <a:t>lịch</a:t>
            </a:r>
            <a:r>
              <a:rPr lang="vi-VN" sz="3200" dirty="0">
                <a:latin typeface="+mj-lt"/>
              </a:rPr>
              <a:t> ở Sa </a:t>
            </a:r>
            <a:r>
              <a:rPr lang="vi-VN" sz="3200" dirty="0" err="1">
                <a:latin typeface="+mj-lt"/>
              </a:rPr>
              <a:t>Pa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vào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dịp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tết</a:t>
            </a:r>
            <a:r>
              <a:rPr lang="vi-VN" sz="3200" dirty="0">
                <a:latin typeface="+mj-lt"/>
              </a:rPr>
              <a:t> dương </a:t>
            </a:r>
            <a:r>
              <a:rPr lang="vi-VN" sz="3200" dirty="0" err="1">
                <a:latin typeface="+mj-lt"/>
              </a:rPr>
              <a:t>lịch</a:t>
            </a:r>
            <a:r>
              <a:rPr lang="vi-VN" sz="3200" dirty="0">
                <a:latin typeface="+mj-lt"/>
              </a:rPr>
              <a:t>. Em </a:t>
            </a:r>
            <a:r>
              <a:rPr lang="vi-VN" sz="3200" dirty="0" err="1">
                <a:latin typeface="+mj-lt"/>
              </a:rPr>
              <a:t>hãy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tìm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kiếm</a:t>
            </a:r>
            <a:r>
              <a:rPr lang="vi-VN" sz="3200" dirty="0">
                <a:latin typeface="+mj-lt"/>
              </a:rPr>
              <a:t> thông tin </a:t>
            </a:r>
            <a:r>
              <a:rPr lang="vi-VN" sz="3200" dirty="0" err="1">
                <a:latin typeface="+mj-lt"/>
              </a:rPr>
              <a:t>về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điểm</a:t>
            </a:r>
            <a:r>
              <a:rPr lang="vi-VN" sz="3200" dirty="0">
                <a:latin typeface="+mj-lt"/>
              </a:rPr>
              <a:t> tham quan ở Sa </a:t>
            </a:r>
            <a:r>
              <a:rPr lang="vi-VN" sz="3200" dirty="0" err="1">
                <a:latin typeface="+mj-lt"/>
              </a:rPr>
              <a:t>Pa</a:t>
            </a:r>
            <a:r>
              <a:rPr lang="vi-VN" sz="3200" dirty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1224</Words>
  <Application>Microsoft Office PowerPoint</Application>
  <PresentationFormat>Custom</PresentationFormat>
  <Paragraphs>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Paytone One</vt:lpstr>
      <vt:lpstr>Times New Roman</vt:lpstr>
      <vt:lpstr>Lato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</cp:lastModifiedBy>
  <cp:revision>36</cp:revision>
  <dcterms:modified xsi:type="dcterms:W3CDTF">2024-10-14T00:59:22Z</dcterms:modified>
</cp:coreProperties>
</file>