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83" r:id="rId2"/>
    <p:sldId id="2979" r:id="rId3"/>
    <p:sldId id="2976" r:id="rId4"/>
    <p:sldId id="2980" r:id="rId5"/>
    <p:sldId id="2983" r:id="rId6"/>
    <p:sldId id="2994" r:id="rId7"/>
    <p:sldId id="2981" r:id="rId8"/>
    <p:sldId id="2995" r:id="rId9"/>
    <p:sldId id="2985" r:id="rId10"/>
    <p:sldId id="2986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998D7"/>
    <a:srgbClr val="FF3399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13.sv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4302537"/>
            <a:ext cx="12658374" cy="2919953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164" y="842439"/>
            <a:ext cx="1664763" cy="151221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0" y="165462"/>
            <a:ext cx="7834630" cy="1556220"/>
            <a:chOff x="0" y="204868"/>
            <a:chExt cx="7315200" cy="1556143"/>
          </a:xfrm>
        </p:grpSpPr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204868"/>
              <a:ext cx="7315200" cy="155614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0" y="281886"/>
              <a:ext cx="6786880" cy="754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UTM Avo" panose="02040603050506020204"/>
                  <a:cs typeface="Times New Roman" panose="02020603050405020304" pitchFamily="18" charset="0"/>
                </a:rPr>
                <a:t>CHỦ ĐỀ 5. ỨNG DỤNG TIN HỌC</a:t>
              </a:r>
              <a:endParaRPr lang="vi-VN" sz="3200" b="1" dirty="0">
                <a:solidFill>
                  <a:schemeClr val="bg1"/>
                </a:solidFill>
                <a:latin typeface="SVN-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21332" y="1574189"/>
            <a:ext cx="7632065" cy="1940925"/>
            <a:chOff x="1055313" y="1366069"/>
            <a:chExt cx="7632065" cy="1940925"/>
          </a:xfrm>
        </p:grpSpPr>
        <p:sp>
          <p:nvSpPr>
            <p:cNvPr id="26" name="Rectangle: Rounded Corners 25"/>
            <p:cNvSpPr/>
            <p:nvPr/>
          </p:nvSpPr>
          <p:spPr>
            <a:xfrm>
              <a:off x="2198313" y="1781994"/>
              <a:ext cx="6489065" cy="134683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055313" y="1366069"/>
              <a:ext cx="2076866" cy="194092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656456" y="1771310"/>
              <a:ext cx="874580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98272" y="2088107"/>
              <a:ext cx="625280" cy="1003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altLang="vi-VN" sz="4400" b="1" dirty="0">
                  <a:latin typeface="UVF Salome" panose="02000503040000020003" pitchFamily="50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132179" y="1876636"/>
              <a:ext cx="5518785" cy="9202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TẠO BÀI TRÌNH CHIẾU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9505315" y="80010"/>
            <a:ext cx="2686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TIN HOC 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E5E17E-E7D5-13BE-5A9F-AF48302C2BEF}"/>
              </a:ext>
            </a:extLst>
          </p:cNvPr>
          <p:cNvSpPr/>
          <p:nvPr/>
        </p:nvSpPr>
        <p:spPr>
          <a:xfrm>
            <a:off x="2289571" y="3858117"/>
            <a:ext cx="6721312" cy="23378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latin typeface="UTM  Avo"/>
              </a:rPr>
              <a:t>Sau bài này em sẽ: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Thực hiện được thành thạo việc kích hoạt và ra khỏi phần mềm trình chiếu.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Tạo được tệp trình chiếu đơn giản bằng tiếng Việt có chữ hoa, chữ thường và có ảnh.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Lưu được tệp vào đúng thư mục theo yêu cầu.</a:t>
            </a:r>
            <a:endParaRPr lang="en-US" dirty="0">
              <a:solidFill>
                <a:schemeClr val="tx1"/>
              </a:solidFill>
              <a:latin typeface="UTM  Avo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98">
        <p:random/>
      </p:transition>
    </mc:Choice>
    <mc:Fallback xmlns="">
      <p:transition spd="slow" advTm="4598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4297" y="448616"/>
            <a:ext cx="3369164" cy="912067"/>
            <a:chOff x="764297" y="448616"/>
            <a:chExt cx="3369164" cy="9120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4297" y="448616"/>
              <a:ext cx="988563" cy="91206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 dirty="0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652195" y="1425059"/>
            <a:ext cx="9751340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thao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A91DC3-DA03-7104-278F-550EDA62B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780" y="2936767"/>
            <a:ext cx="9201974" cy="11928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D94E74-DDDE-DB3B-E0AD-82C0292E68D3}"/>
              </a:ext>
            </a:extLst>
          </p:cNvPr>
          <p:cNvSpPr txBox="1"/>
          <p:nvPr/>
        </p:nvSpPr>
        <p:spPr>
          <a:xfrm>
            <a:off x="1652195" y="4498254"/>
            <a:ext cx="82176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latin typeface="UTM  Avo"/>
              </a:rPr>
              <a:t>Lưu tệp với tên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The thao </a:t>
            </a:r>
            <a:r>
              <a:rPr lang="vi-VN" sz="2000" dirty="0">
                <a:latin typeface="UTM  Avo"/>
              </a:rPr>
              <a:t>vào thư mục của em đã tạo từ Bài 5.</a:t>
            </a:r>
            <a:endParaRPr lang="en-US" sz="2000" dirty="0">
              <a:latin typeface="UTM  Av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/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/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14679" y="2280140"/>
            <a:ext cx="10962641" cy="3864989"/>
            <a:chOff x="522611" y="813568"/>
            <a:chExt cx="10962948" cy="3036697"/>
          </a:xfrm>
        </p:grpSpPr>
        <p:sp>
          <p:nvSpPr>
            <p:cNvPr id="13" name="Rectangle 12"/>
            <p:cNvSpPr/>
            <p:nvPr/>
          </p:nvSpPr>
          <p:spPr>
            <a:xfrm>
              <a:off x="3305494" y="973351"/>
              <a:ext cx="7173355" cy="832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altLang="vi-VN" sz="28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Gõ</a:t>
              </a:r>
              <a:r>
                <a:rPr lang="en-US" altLang="vi-VN" sz="28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altLang="vi-VN" sz="28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altLang="vi-VN" sz="28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Việt</a:t>
              </a:r>
              <a:endParaRPr lang="en-US" altLang="vi-VN" sz="2800" b="1" dirty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: Rounded Corners 1"/>
            <p:cNvSpPr/>
            <p:nvPr/>
          </p:nvSpPr>
          <p:spPr>
            <a:xfrm>
              <a:off x="522612" y="1036931"/>
              <a:ext cx="10962947" cy="2813172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7260" y="1733559"/>
              <a:ext cx="10887380" cy="12283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Ở lớp 3 em đã tạo được bài trình chiếu đơn giản và gõ được một vài dòng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văn bản đơn giản. Em hãy quan sát nội dung trên hai trang chiếu sau,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theo em nội dung nào rõ nghĩa hơn? Tại sao?</a:t>
              </a:r>
              <a:endParaRPr lang="en-US" altLang="vi-VN" sz="22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22611" y="813568"/>
              <a:ext cx="2898645" cy="967337"/>
              <a:chOff x="522611" y="813568"/>
              <a:chExt cx="2898645" cy="967337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22611" y="969483"/>
                <a:ext cx="2372990" cy="518006"/>
                <a:chOff x="5906374" y="1278622"/>
                <a:chExt cx="2372990" cy="518006"/>
              </a:xfrm>
            </p:grpSpPr>
            <p:sp>
              <p:nvSpPr>
                <p:cNvPr id="21" name="Rectangle: Top Corners Rounded 20"/>
                <p:cNvSpPr/>
                <p:nvPr/>
              </p:nvSpPr>
              <p:spPr>
                <a:xfrm>
                  <a:off x="5981023" y="1404722"/>
                  <a:ext cx="2298341" cy="391906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906374" y="1278622"/>
                  <a:ext cx="2372989" cy="43033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200" b="1" dirty="0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2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 rot="20419193">
                <a:off x="2468303" y="900102"/>
                <a:ext cx="952953" cy="880803"/>
                <a:chOff x="8974078" y="279854"/>
                <a:chExt cx="3397172" cy="3224225"/>
              </a:xfrm>
            </p:grpSpPr>
            <p:pic>
              <p:nvPicPr>
                <p:cNvPr id="19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74078" y="279854"/>
                  <a:ext cx="3397172" cy="3224225"/>
                </a:xfrm>
                <a:prstGeom prst="rect">
                  <a:avLst/>
                </a:prstGeom>
              </p:spPr>
            </p:pic>
            <p:pic>
              <p:nvPicPr>
                <p:cNvPr id="20" name="Picture 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183821" y="680432"/>
                  <a:ext cx="2680466" cy="2253496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/>
              <p:cNvSpPr/>
              <p:nvPr/>
            </p:nvSpPr>
            <p:spPr>
              <a:xfrm>
                <a:off x="2583880" y="813568"/>
                <a:ext cx="721380" cy="832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endParaRPr lang="vi-VN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1528714" y="3297180"/>
              <a:ext cx="9134572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endParaRPr lang="vi-VN" sz="200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213" y="137197"/>
            <a:ext cx="4134561" cy="2508169"/>
            <a:chOff x="301091" y="301982"/>
            <a:chExt cx="4134561" cy="25081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0161F86-9EBD-6748-5AD9-100F96EA81E5}"/>
              </a:ext>
            </a:extLst>
          </p:cNvPr>
          <p:cNvSpPr/>
          <p:nvPr/>
        </p:nvSpPr>
        <p:spPr>
          <a:xfrm>
            <a:off x="2067067" y="4801210"/>
            <a:ext cx="2203275" cy="7039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UTM  Avo"/>
              </a:rPr>
              <a:t>Canh dep que huong</a:t>
            </a:r>
          </a:p>
          <a:p>
            <a:pPr algn="ctr"/>
            <a:r>
              <a:rPr lang="vi-VN" dirty="0">
                <a:latin typeface="UTM  Avo"/>
              </a:rPr>
              <a:t>a)</a:t>
            </a:r>
            <a:endParaRPr lang="en-US" dirty="0">
              <a:latin typeface="UTM  Avo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941551-70EB-B7F6-4272-A22298D24949}"/>
              </a:ext>
            </a:extLst>
          </p:cNvPr>
          <p:cNvSpPr/>
          <p:nvPr/>
        </p:nvSpPr>
        <p:spPr>
          <a:xfrm>
            <a:off x="6735056" y="4775204"/>
            <a:ext cx="2203275" cy="7039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UTM  Avo"/>
              </a:rPr>
              <a:t>Cảnh đẹp quê hương</a:t>
            </a:r>
          </a:p>
          <a:p>
            <a:pPr algn="ctr"/>
            <a:r>
              <a:rPr lang="vi-VN" dirty="0">
                <a:latin typeface="UTM  Avo"/>
              </a:rPr>
              <a:t>b)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3E5294-36FE-6055-7811-D07A2D5B8C49}"/>
              </a:ext>
            </a:extLst>
          </p:cNvPr>
          <p:cNvSpPr/>
          <p:nvPr/>
        </p:nvSpPr>
        <p:spPr>
          <a:xfrm>
            <a:off x="1177075" y="1021430"/>
            <a:ext cx="209790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altLang="vi-VN" sz="2800" b="1" dirty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rPr>
              <a:t>KHỞI ĐỘNG</a:t>
            </a:r>
            <a:endParaRPr lang="en-US" altLang="vi-VN" sz="2800" b="1" dirty="0">
              <a:solidFill>
                <a:srgbClr val="7FC354"/>
              </a:solidFill>
              <a:latin typeface="SVN-Androgyn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A3A1F2-ECF7-7DFD-65B6-683EF6D824B4}"/>
              </a:ext>
            </a:extLst>
          </p:cNvPr>
          <p:cNvSpPr txBox="1"/>
          <p:nvPr/>
        </p:nvSpPr>
        <p:spPr>
          <a:xfrm>
            <a:off x="3473519" y="5597653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UTM Avo" panose="02040603050506020204"/>
              </a:rPr>
              <a:t>Hình</a:t>
            </a:r>
            <a:r>
              <a:rPr lang="en-US" dirty="0">
                <a:latin typeface="UTM Avo" panose="02040603050506020204"/>
              </a:rPr>
              <a:t> 24. </a:t>
            </a:r>
            <a:r>
              <a:rPr lang="en-US" dirty="0" err="1">
                <a:latin typeface="UTM Avo" panose="02040603050506020204"/>
              </a:rPr>
              <a:t>Nội</a:t>
            </a:r>
            <a:r>
              <a:rPr lang="en-US" dirty="0">
                <a:latin typeface="UTM Avo" panose="02040603050506020204"/>
              </a:rPr>
              <a:t> dung </a:t>
            </a:r>
            <a:r>
              <a:rPr lang="en-US" dirty="0" err="1">
                <a:latin typeface="UTM Avo" panose="02040603050506020204"/>
              </a:rPr>
              <a:t>trên</a:t>
            </a:r>
            <a:r>
              <a:rPr lang="en-US" dirty="0">
                <a:latin typeface="UTM Avo" panose="02040603050506020204"/>
              </a:rPr>
              <a:t> </a:t>
            </a:r>
            <a:r>
              <a:rPr lang="en-US" dirty="0" err="1">
                <a:latin typeface="UTM Avo" panose="02040603050506020204"/>
              </a:rPr>
              <a:t>hai</a:t>
            </a:r>
            <a:r>
              <a:rPr lang="en-US" dirty="0">
                <a:latin typeface="UTM Avo" panose="02040603050506020204"/>
              </a:rPr>
              <a:t> </a:t>
            </a:r>
            <a:r>
              <a:rPr lang="en-US" dirty="0" err="1">
                <a:latin typeface="UTM Avo" panose="02040603050506020204"/>
              </a:rPr>
              <a:t>trang</a:t>
            </a:r>
            <a:r>
              <a:rPr lang="en-US" dirty="0">
                <a:latin typeface="UTM Avo" panose="02040603050506020204"/>
              </a:rPr>
              <a:t> </a:t>
            </a:r>
            <a:r>
              <a:rPr lang="en-US" dirty="0" err="1">
                <a:latin typeface="UTM Avo" panose="02040603050506020204"/>
              </a:rPr>
              <a:t>chiếu</a:t>
            </a:r>
            <a:endParaRPr lang="en-US" dirty="0">
              <a:latin typeface="UTM Avo" panose="02040603050506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2609" y="237327"/>
            <a:ext cx="1087590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Việt</a:t>
            </a:r>
            <a:endParaRPr lang="en-US" sz="2800" dirty="0">
              <a:ln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43915" y="1270000"/>
            <a:ext cx="10299700" cy="139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>
                <a:latin typeface="UTM Avo" panose="02040603050506020204"/>
              </a:rPr>
              <a:t>Để gõ được tiếng Việt trên máy tính, cần có phần mềm hỗ trợ như Unikey, Vietkey, EVkey,…. Có hai kiểu gõ tiếng Việt phổ biến là Telex và VNI. Bảng 1 và bảng 2 sau đây hướng dẫn em gõ chữ và dấu tiếng Việt theo kiểu Telex.</a:t>
            </a:r>
            <a:endParaRPr lang="en-US" sz="2400" dirty="0">
              <a:latin typeface="UTM Avo" panose="02040603050506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" y="1374775"/>
            <a:ext cx="611505" cy="57213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902277" y="6044323"/>
            <a:ext cx="618297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err="1">
                <a:latin typeface="UTM Avo" panose="02040603050506020204"/>
              </a:rPr>
              <a:t>Hình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vi-VN" sz="2400" dirty="0">
                <a:latin typeface="UTM Avo" panose="02040603050506020204"/>
              </a:rPr>
              <a:t>25</a:t>
            </a:r>
            <a:r>
              <a:rPr lang="en-US" sz="2400" dirty="0">
                <a:latin typeface="UTM Avo" panose="02040603050506020204"/>
              </a:rPr>
              <a:t>. </a:t>
            </a:r>
            <a:r>
              <a:rPr lang="en-US" sz="2400" dirty="0" err="1">
                <a:latin typeface="UTM Avo" panose="02040603050506020204"/>
              </a:rPr>
              <a:t>Một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số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phần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mềm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hỗ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trợ</a:t>
            </a:r>
            <a:r>
              <a:rPr lang="vi-VN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gõ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tiếng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Việt</a:t>
            </a:r>
            <a:endParaRPr lang="en-US" sz="2400" dirty="0">
              <a:latin typeface="UTM Avo" panose="02040603050506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D3957D-4A0A-3F4C-CC95-B8E2222F4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731" y="3406567"/>
            <a:ext cx="5555068" cy="1769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/>
          <p:nvPr/>
        </p:nvSpPr>
        <p:spPr>
          <a:xfrm>
            <a:off x="3335655" y="1083310"/>
            <a:ext cx="91186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altLang="vi-VN" sz="28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016482-B3C6-9F8E-353A-B13C6F1B6F35}"/>
              </a:ext>
            </a:extLst>
          </p:cNvPr>
          <p:cNvSpPr txBox="1"/>
          <p:nvPr/>
        </p:nvSpPr>
        <p:spPr>
          <a:xfrm>
            <a:off x="3501541" y="333541"/>
            <a:ext cx="3832513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latin typeface="UTM Avo" panose="02040603050506020204"/>
              </a:rPr>
              <a:t>Bảng</a:t>
            </a:r>
            <a:r>
              <a:rPr lang="en-US" sz="1900" b="1" dirty="0">
                <a:latin typeface="UTM Avo" panose="02040603050506020204"/>
              </a:rPr>
              <a:t> 1</a:t>
            </a:r>
            <a:r>
              <a:rPr lang="en-US" sz="1900" i="1" dirty="0">
                <a:latin typeface="UTM Avo" panose="02040603050506020204"/>
              </a:rPr>
              <a:t>. </a:t>
            </a:r>
            <a:r>
              <a:rPr lang="en-US" sz="1900" i="1" dirty="0" err="1">
                <a:latin typeface="UTM Avo" panose="02040603050506020204"/>
              </a:rPr>
              <a:t>Gõ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chữ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tiếng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Việt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kiểu</a:t>
            </a:r>
            <a:r>
              <a:rPr lang="en-US" sz="1900" i="1" dirty="0">
                <a:latin typeface="UTM Avo" panose="02040603050506020204"/>
              </a:rPr>
              <a:t> Telex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FBC39CA-EF81-A582-7691-81CB82080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123" y="5116684"/>
            <a:ext cx="6248792" cy="13845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BDA74CA-8477-99CF-BDF4-616F6CF70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122" y="2635361"/>
            <a:ext cx="6391275" cy="7524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A65B0FF-1405-6EE6-6F10-A73858D25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1260" y="778896"/>
            <a:ext cx="6477000" cy="7715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C8AE5F1-5D87-EF1A-EF4B-9F09172F39AD}"/>
              </a:ext>
            </a:extLst>
          </p:cNvPr>
          <p:cNvSpPr txBox="1"/>
          <p:nvPr/>
        </p:nvSpPr>
        <p:spPr>
          <a:xfrm>
            <a:off x="3501541" y="157808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UTM  Avo"/>
              </a:rPr>
              <a:t>Ví dụ: Để có từ </a:t>
            </a:r>
            <a:r>
              <a:rPr lang="vi-VN" dirty="0">
                <a:solidFill>
                  <a:schemeClr val="accent6"/>
                </a:solidFill>
                <a:latin typeface="UTM  Avo"/>
              </a:rPr>
              <a:t>đi chơi</a:t>
            </a:r>
            <a:r>
              <a:rPr lang="vi-VN" dirty="0">
                <a:latin typeface="UTM  Avo"/>
              </a:rPr>
              <a:t>, em gõ </a:t>
            </a:r>
            <a:r>
              <a:rPr lang="vi-VN" dirty="0">
                <a:solidFill>
                  <a:schemeClr val="accent6"/>
                </a:solidFill>
                <a:latin typeface="UTM  Avo"/>
              </a:rPr>
              <a:t>ddi chowi.</a:t>
            </a:r>
            <a:endParaRPr lang="en-US" dirty="0">
              <a:solidFill>
                <a:schemeClr val="accent6"/>
              </a:solidFill>
              <a:latin typeface="UTM  Avo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09F3F1-C9C5-4BE1-B266-40B047A05BE5}"/>
              </a:ext>
            </a:extLst>
          </p:cNvPr>
          <p:cNvSpPr txBox="1"/>
          <p:nvPr/>
        </p:nvSpPr>
        <p:spPr>
          <a:xfrm>
            <a:off x="3501541" y="2141601"/>
            <a:ext cx="499201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latin typeface="UTM Avo" panose="02040603050506020204"/>
              </a:rPr>
              <a:t>Bảng</a:t>
            </a:r>
            <a:r>
              <a:rPr lang="en-US" sz="1900" b="1" dirty="0">
                <a:latin typeface="UTM Avo" panose="02040603050506020204"/>
              </a:rPr>
              <a:t> 2. </a:t>
            </a:r>
            <a:r>
              <a:rPr lang="en-US" sz="1900" i="1" dirty="0" err="1">
                <a:latin typeface="UTM Avo" panose="02040603050506020204"/>
              </a:rPr>
              <a:t>Gõ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dấu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thanh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trong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tiếng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Việt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kiểu</a:t>
            </a:r>
            <a:r>
              <a:rPr lang="en-US" sz="1900" i="1" dirty="0">
                <a:latin typeface="UTM Avo" panose="02040603050506020204"/>
              </a:rPr>
              <a:t> Telex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E4CFE3-C5D5-DD81-CE02-D575F3E4D992}"/>
              </a:ext>
            </a:extLst>
          </p:cNvPr>
          <p:cNvSpPr txBox="1"/>
          <p:nvPr/>
        </p:nvSpPr>
        <p:spPr>
          <a:xfrm>
            <a:off x="534750" y="3502225"/>
            <a:ext cx="11122500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900" dirty="0">
                <a:latin typeface="UTM  Avo"/>
              </a:rPr>
              <a:t>Khi gõ dấu thanh tiếng Việt, em có thể gõ phím dấu thanh ở cuối từ. Ví dụ: Để có câu </a:t>
            </a:r>
            <a:r>
              <a:rPr lang="vi-VN" sz="1900" dirty="0">
                <a:solidFill>
                  <a:schemeClr val="accent6"/>
                </a:solidFill>
                <a:latin typeface="UTM  Avo"/>
              </a:rPr>
              <a:t>Uống nước nhớ nguồn</a:t>
            </a:r>
            <a:r>
              <a:rPr lang="vi-VN" sz="1900" dirty="0">
                <a:latin typeface="UTM  Avo"/>
              </a:rPr>
              <a:t>, em gõ </a:t>
            </a:r>
            <a:r>
              <a:rPr lang="vi-VN" sz="1900" dirty="0">
                <a:solidFill>
                  <a:schemeClr val="accent6"/>
                </a:solidFill>
                <a:latin typeface="UTM  Avo"/>
              </a:rPr>
              <a:t>Uoongs nuwowcs nhows nguoonf</a:t>
            </a:r>
            <a:r>
              <a:rPr lang="vi-VN" sz="1900" dirty="0">
                <a:latin typeface="UTM  Avo"/>
              </a:rPr>
              <a:t>. Để gõ chữ hoa, em nhấn giữ phím Shift đồng thời gõ phím chữ. Lưu ý: Em có thể gõ chữ tiếng Việt theo kiểu VNI như sau:</a:t>
            </a:r>
            <a:endParaRPr lang="en-US" sz="1900" dirty="0">
              <a:latin typeface="UTM  Avo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071B1B-8CC4-07B0-8635-8716B558A10B}"/>
              </a:ext>
            </a:extLst>
          </p:cNvPr>
          <p:cNvSpPr txBox="1"/>
          <p:nvPr/>
        </p:nvSpPr>
        <p:spPr>
          <a:xfrm>
            <a:off x="3501541" y="4527332"/>
            <a:ext cx="569902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latin typeface="UTM Avo" panose="02040603050506020204"/>
              </a:rPr>
              <a:t>Bảng</a:t>
            </a:r>
            <a:r>
              <a:rPr lang="en-US" sz="1900" b="1" dirty="0">
                <a:latin typeface="UTM Avo" panose="02040603050506020204"/>
              </a:rPr>
              <a:t> </a:t>
            </a:r>
            <a:r>
              <a:rPr lang="vi-VN" sz="1900" b="1" dirty="0">
                <a:latin typeface="UTM Avo" panose="02040603050506020204"/>
              </a:rPr>
              <a:t>3</a:t>
            </a:r>
            <a:r>
              <a:rPr lang="en-US" sz="1900" i="1" dirty="0">
                <a:latin typeface="UTM Avo" panose="02040603050506020204"/>
              </a:rPr>
              <a:t>. </a:t>
            </a:r>
            <a:r>
              <a:rPr lang="en-US" sz="1900" i="1" dirty="0" err="1">
                <a:latin typeface="UTM Avo" panose="02040603050506020204"/>
              </a:rPr>
              <a:t>Gõ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chữ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và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dấu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thanh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trong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tiếng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Việt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kiểu</a:t>
            </a:r>
            <a:r>
              <a:rPr lang="en-US" sz="1900" i="1" dirty="0">
                <a:latin typeface="UTM Avo" panose="02040603050506020204"/>
              </a:rPr>
              <a:t> VNI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3028" y="474301"/>
            <a:ext cx="10456146" cy="1465625"/>
            <a:chOff x="3127168" y="631160"/>
            <a:chExt cx="8097559" cy="1231111"/>
          </a:xfrm>
        </p:grpSpPr>
        <p:grpSp>
          <p:nvGrpSpPr>
            <p:cNvPr id="12" name="Group 11"/>
            <p:cNvGrpSpPr/>
            <p:nvPr/>
          </p:nvGrpSpPr>
          <p:grpSpPr>
            <a:xfrm>
              <a:off x="3127168" y="631160"/>
              <a:ext cx="8097559" cy="1231111"/>
              <a:chOff x="3127168" y="631160"/>
              <a:chExt cx="8097559" cy="1231111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657601" y="911578"/>
                <a:ext cx="7567126" cy="950693"/>
                <a:chOff x="4131425" y="934090"/>
                <a:chExt cx="6807716" cy="1402534"/>
              </a:xfrm>
            </p:grpSpPr>
            <p:sp>
              <p:nvSpPr>
                <p:cNvPr id="16" name="Rectangle: Rounded Corners 15"/>
                <p:cNvSpPr/>
                <p:nvPr/>
              </p:nvSpPr>
              <p:spPr>
                <a:xfrm>
                  <a:off x="4217929" y="1054359"/>
                  <a:ext cx="6721212" cy="1282265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: Rounded Corners 16"/>
                <p:cNvSpPr/>
                <p:nvPr/>
              </p:nvSpPr>
              <p:spPr>
                <a:xfrm>
                  <a:off x="4131425" y="934090"/>
                  <a:ext cx="6721212" cy="1282264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127168" y="631160"/>
                <a:ext cx="670235" cy="593491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3782380" y="790683"/>
              <a:ext cx="7386778" cy="952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 defTabSz="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gõ được văn bản Tiếng Việt cần có phần mềm gõ TiếngViệt.</a:t>
              </a:r>
            </a:p>
            <a:p>
              <a:pPr marL="342900" indent="-342900" algn="just" defTabSz="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 hai kiểu gõ tiếngViệt phổ biến là TELEX vàVNI.</a:t>
              </a:r>
              <a:endParaRPr lang="en-US" altLang="vi-VN" sz="24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 Box 17"/>
          <p:cNvSpPr txBox="1"/>
          <p:nvPr/>
        </p:nvSpPr>
        <p:spPr>
          <a:xfrm>
            <a:off x="1532255" y="2308860"/>
            <a:ext cx="9202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UTM Avo" panose="02040603050506020204"/>
              </a:rPr>
              <a:t>Những phần mềm nào sau đây là miễn phí  ?</a:t>
            </a:r>
          </a:p>
        </p:txBody>
      </p:sp>
      <p:sp>
        <p:nvSpPr>
          <p:cNvPr id="19" name="Rectangle 4"/>
          <p:cNvSpPr/>
          <p:nvPr/>
        </p:nvSpPr>
        <p:spPr>
          <a:xfrm>
            <a:off x="812800" y="4563110"/>
            <a:ext cx="1024191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Rectangle 4"/>
          <p:cNvSpPr/>
          <p:nvPr/>
        </p:nvSpPr>
        <p:spPr>
          <a:xfrm>
            <a:off x="828040" y="5208270"/>
            <a:ext cx="1022667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4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40" y="1999911"/>
            <a:ext cx="798284" cy="78590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246125" y="5304883"/>
            <a:ext cx="488950" cy="4997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443061" y="3094768"/>
            <a:ext cx="12420190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vi-VN" sz="2400" dirty="0">
                <a:latin typeface="UTM  Avo"/>
              </a:rPr>
              <a:t>1. Những phát biểu nào sau đây là đúng?</a:t>
            </a:r>
          </a:p>
          <a:p>
            <a:pPr marL="457200" indent="-457200">
              <a:buAutoNum type="alphaUcPeriod"/>
            </a:pPr>
            <a:r>
              <a:rPr lang="vi-VN" sz="2400" dirty="0">
                <a:latin typeface="UTM  Avo"/>
              </a:rPr>
              <a:t>Để gõ được tiếng Việt, máy tính cần phải được cài đặt phần mềm hỗ trợ gõ tiếng Việt.</a:t>
            </a:r>
          </a:p>
          <a:p>
            <a:r>
              <a:rPr lang="vi-VN" sz="2400" dirty="0">
                <a:latin typeface="UTM  Avo"/>
              </a:rPr>
              <a:t>B. Để gõ chữ hoa, em nhấn phím Shift đồng thời gõ phím chữ.</a:t>
            </a:r>
          </a:p>
          <a:p>
            <a:r>
              <a:rPr lang="vi-VN" sz="2400" dirty="0">
                <a:latin typeface="UTM  Avo"/>
              </a:rPr>
              <a:t>C. Có thể gõ phím dấu tiếng Việt theo kiểu Telex ở vị trí bất kì của từ.</a:t>
            </a:r>
          </a:p>
          <a:p>
            <a:endParaRPr lang="vi-VN" sz="2400" dirty="0">
              <a:latin typeface="UTM  Avo"/>
            </a:endParaRPr>
          </a:p>
          <a:p>
            <a:r>
              <a:rPr lang="vi-VN" sz="2400" dirty="0">
                <a:latin typeface="UTM  Avo"/>
              </a:rPr>
              <a:t>2. Để có từ quê hương, em sẽ gõ như thế nào theo kiểu Telex?</a:t>
            </a:r>
          </a:p>
          <a:p>
            <a:r>
              <a:rPr lang="vi-VN" sz="2400" dirty="0">
                <a:latin typeface="UTM  Avo"/>
              </a:rPr>
              <a:t>A. quee huong                B. quee huwowng                  C. que huwowng</a:t>
            </a:r>
            <a:endParaRPr lang="en-US" sz="2200" dirty="0">
              <a:latin typeface="UTM  Avo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2744B2-B6CD-01E4-2D2C-93BB23925498}"/>
              </a:ext>
            </a:extLst>
          </p:cNvPr>
          <p:cNvSpPr/>
          <p:nvPr/>
        </p:nvSpPr>
        <p:spPr>
          <a:xfrm>
            <a:off x="469986" y="3902659"/>
            <a:ext cx="342814" cy="33787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B79B212-FD4E-7061-EB52-B82EC1D80197}"/>
              </a:ext>
            </a:extLst>
          </p:cNvPr>
          <p:cNvSpPr/>
          <p:nvPr/>
        </p:nvSpPr>
        <p:spPr>
          <a:xfrm>
            <a:off x="443061" y="3506771"/>
            <a:ext cx="384980" cy="3676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7EBC6E8-04B5-6A4B-12A1-AD137EA2360E}"/>
              </a:ext>
            </a:extLst>
          </p:cNvPr>
          <p:cNvSpPr/>
          <p:nvPr/>
        </p:nvSpPr>
        <p:spPr>
          <a:xfrm>
            <a:off x="420180" y="4238606"/>
            <a:ext cx="392620" cy="3850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78010" y="230265"/>
            <a:ext cx="9428466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altLang="vi-VN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  <a:cs typeface="Times New Roman" panose="02020603050405020304" pitchFamily="18" charset="0"/>
              </a:rPr>
              <a:t>2. THỰC HÀNH TẠO VĂN BẢN TRÊN TRANG CHIẾU </a:t>
            </a:r>
            <a:endParaRPr lang="en-US" altLang="vi-VN" sz="2400" b="1" dirty="0">
              <a:solidFill>
                <a:schemeClr val="accent6">
                  <a:lumMod val="60000"/>
                  <a:lumOff val="40000"/>
                </a:schemeClr>
              </a:solidFill>
              <a:latin typeface="UTM  Avo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E9F781-F28A-1727-CF06-3429588AE40F}"/>
              </a:ext>
            </a:extLst>
          </p:cNvPr>
          <p:cNvSpPr txBox="1"/>
          <p:nvPr/>
        </p:nvSpPr>
        <p:spPr>
          <a:xfrm>
            <a:off x="605672" y="1071269"/>
            <a:ext cx="105676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NHIỆM VỤ  </a:t>
            </a:r>
            <a:r>
              <a:rPr lang="vi-VN" dirty="0">
                <a:latin typeface="UTM  Avo"/>
              </a:rPr>
              <a:t>Em hãy thực hiện các yêu cầu sau: </a:t>
            </a:r>
          </a:p>
          <a:p>
            <a:r>
              <a:rPr lang="vi-VN" dirty="0">
                <a:latin typeface="UTM  Avo"/>
              </a:rPr>
              <a:t>a) Tạo bài trình chiếu có chủ đề giới thiệu về cảnh đẹp ở địa phương em với gợi ý sau:</a:t>
            </a:r>
            <a:endParaRPr lang="en-US" dirty="0">
              <a:latin typeface="UTM  Avo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16A7B80-3DD2-D333-665E-C84910FB8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228778"/>
              </p:ext>
            </p:extLst>
          </p:nvPr>
        </p:nvGraphicFramePr>
        <p:xfrm>
          <a:off x="2032000" y="2148840"/>
          <a:ext cx="812800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5869946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32748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UTM Avo"/>
                        </a:rPr>
                        <a:t>Trang 1: </a:t>
                      </a:r>
                      <a:r>
                        <a:rPr lang="en-US" dirty="0" err="1">
                          <a:latin typeface="UTM Avo"/>
                        </a:rPr>
                        <a:t>Tiêu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đề</a:t>
                      </a:r>
                      <a:r>
                        <a:rPr lang="en-US" dirty="0">
                          <a:latin typeface="UTM Avo"/>
                        </a:rPr>
                        <a:t>, </a:t>
                      </a:r>
                      <a:r>
                        <a:rPr lang="en-US" dirty="0" err="1">
                          <a:latin typeface="UTM Avo"/>
                        </a:rPr>
                        <a:t>họ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tên</a:t>
                      </a:r>
                      <a:r>
                        <a:rPr lang="en-US" dirty="0">
                          <a:latin typeface="UTM Avo"/>
                        </a:rPr>
                        <a:t>, </a:t>
                      </a:r>
                      <a:r>
                        <a:rPr lang="en-US" dirty="0" err="1">
                          <a:latin typeface="UTM Avo"/>
                        </a:rPr>
                        <a:t>lớp</a:t>
                      </a:r>
                      <a:r>
                        <a:rPr lang="en-US" dirty="0">
                          <a:latin typeface="UTM Avo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UTM Avo"/>
                        </a:rPr>
                        <a:t>Trang 2: </a:t>
                      </a:r>
                      <a:r>
                        <a:rPr lang="en-US" dirty="0" err="1">
                          <a:latin typeface="UTM Avo"/>
                        </a:rPr>
                        <a:t>Liệt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kê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danh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sách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một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số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địa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danh</a:t>
                      </a:r>
                      <a:r>
                        <a:rPr lang="en-US" dirty="0">
                          <a:latin typeface="UTM Avo"/>
                        </a:rPr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276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>
                          <a:latin typeface="UTM Avo"/>
                        </a:rPr>
                        <a:t>Trang 3: Một hình ảnh về phong cảnh quê hương, có chú thích cho hình ảnh. </a:t>
                      </a:r>
                      <a:endParaRPr lang="en-US" dirty="0">
                        <a:latin typeface="UTM Av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UTM Avo"/>
                        </a:rPr>
                        <a:t>Trang 4: </a:t>
                      </a:r>
                      <a:r>
                        <a:rPr lang="en-US" dirty="0" err="1">
                          <a:latin typeface="UTM Avo"/>
                        </a:rPr>
                        <a:t>Lời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mời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đến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thăm</a:t>
                      </a:r>
                      <a:r>
                        <a:rPr lang="en-US" dirty="0">
                          <a:latin typeface="UTM Avo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0058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926D9DB-F6D9-A992-7822-B1711411EC2E}"/>
              </a:ext>
            </a:extLst>
          </p:cNvPr>
          <p:cNvSpPr txBox="1"/>
          <p:nvPr/>
        </p:nvSpPr>
        <p:spPr>
          <a:xfrm>
            <a:off x="605672" y="3965660"/>
            <a:ext cx="1056768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UTM  Avo"/>
              </a:rPr>
              <a:t>b) Lưu tệp trình chiếu vào thư mục của em đã tạo ở Bài 5 và thoát khỏi phần mềm.</a:t>
            </a:r>
          </a:p>
          <a:p>
            <a:endParaRPr lang="vi-VN" dirty="0">
              <a:latin typeface="UTM  Avo"/>
            </a:endParaRPr>
          </a:p>
          <a:p>
            <a:r>
              <a:rPr lang="vi-VN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Hướng dẫn: </a:t>
            </a:r>
            <a:r>
              <a:rPr lang="vi-VN" dirty="0">
                <a:latin typeface="UTM  Avo"/>
              </a:rPr>
              <a:t>(Những hướng dẫn dưới đây sử dụng phần mềm Microsoft</a:t>
            </a:r>
          </a:p>
          <a:p>
            <a:r>
              <a:rPr lang="vi-VN" dirty="0">
                <a:latin typeface="UTM  Avo"/>
              </a:rPr>
              <a:t>PowerPoint 2010 để minh hoạ).</a:t>
            </a:r>
          </a:p>
          <a:p>
            <a:r>
              <a:rPr lang="vi-VN" dirty="0">
                <a:latin typeface="UTM  Avo"/>
              </a:rPr>
              <a:t>a) Để tạo bài trình chiếu em làm như sau:</a:t>
            </a:r>
          </a:p>
          <a:p>
            <a:r>
              <a:rPr lang="vi-VN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1:</a:t>
            </a:r>
            <a:r>
              <a:rPr lang="vi-VN" dirty="0">
                <a:latin typeface="UTM  Avo"/>
              </a:rPr>
              <a:t> Khởi động phần mềm trình chiếu.</a:t>
            </a:r>
          </a:p>
          <a:p>
            <a:r>
              <a:rPr lang="vi-VN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2:</a:t>
            </a:r>
            <a:r>
              <a:rPr lang="vi-VN" dirty="0">
                <a:latin typeface="UTM  Avo"/>
              </a:rPr>
              <a:t> Tạo bốn trang chiếu, gõ nội dung và chèn thêm ảnh.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8AFEB4-CDF2-4DE4-6D0E-4E1190F8D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790" y="361760"/>
            <a:ext cx="5534500" cy="35597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37683F-1E5D-143C-DADD-40B999AE747E}"/>
              </a:ext>
            </a:extLst>
          </p:cNvPr>
          <p:cNvSpPr txBox="1"/>
          <p:nvPr/>
        </p:nvSpPr>
        <p:spPr>
          <a:xfrm>
            <a:off x="477625" y="4455488"/>
            <a:ext cx="1123675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UTM  Avo"/>
              </a:rPr>
              <a:t>Lưu ý: Nháy chuột vào biểu tượng của phần mềm Unikey ở góc dưới bên phải màn hình nền để chuyển đổi giữa chế độ gõ tiếng Anh (chữ E) và chế độ gõ tiếng Việt (chữ V). </a:t>
            </a:r>
          </a:p>
          <a:p>
            <a:endParaRPr lang="vi-VN" dirty="0">
              <a:latin typeface="UTM  Avo"/>
            </a:endParaRPr>
          </a:p>
          <a:p>
            <a:r>
              <a:rPr lang="vi-VN" dirty="0">
                <a:latin typeface="UTM  Avo"/>
              </a:rPr>
              <a:t>b) Lưu tệp trình chiếu vào thư mục và thoát khỏi phần mềm.</a:t>
            </a:r>
          </a:p>
          <a:p>
            <a:r>
              <a:rPr lang="vi-VN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1:</a:t>
            </a:r>
            <a:r>
              <a:rPr lang="vi-VN" dirty="0">
                <a:latin typeface="UTM  Avo"/>
              </a:rPr>
              <a:t> Lưu tệp trình chiếu vào thư mục của em. Sau đây minh hoạ cách bạn An lưu tệp </a:t>
            </a:r>
            <a:r>
              <a:rPr lang="vi-VN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Canh dep que huong</a:t>
            </a:r>
            <a:r>
              <a:rPr lang="vi-VN" dirty="0">
                <a:latin typeface="UTM  Avo"/>
              </a:rPr>
              <a:t> vào thư mục </a:t>
            </a:r>
            <a:r>
              <a:rPr lang="vi-VN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Thu An.</a:t>
            </a:r>
            <a:r>
              <a:rPr lang="vi-VN" dirty="0">
                <a:latin typeface="UTM  Avo"/>
              </a:rPr>
              <a:t> </a:t>
            </a:r>
          </a:p>
          <a:p>
            <a:r>
              <a:rPr lang="vi-VN" dirty="0">
                <a:latin typeface="UTM  Avo"/>
              </a:rPr>
              <a:t>Chọn lệnh </a:t>
            </a:r>
            <a:r>
              <a:rPr lang="vi-VN" b="1" dirty="0">
                <a:latin typeface="UTM  Avo"/>
              </a:rPr>
              <a:t>Save </a:t>
            </a:r>
            <a:r>
              <a:rPr lang="vi-VN" dirty="0">
                <a:latin typeface="UTM  Avo"/>
              </a:rPr>
              <a:t>trong bảng chọn </a:t>
            </a:r>
            <a:r>
              <a:rPr lang="vi-VN" b="1" dirty="0">
                <a:latin typeface="UTM  Avo"/>
              </a:rPr>
              <a:t>File</a:t>
            </a:r>
            <a:r>
              <a:rPr lang="vi-VN" dirty="0">
                <a:latin typeface="UTM  Avo"/>
              </a:rPr>
              <a:t>. Cửa sổ </a:t>
            </a:r>
            <a:r>
              <a:rPr lang="vi-VN" b="1" dirty="0">
                <a:latin typeface="UTM  Avo"/>
              </a:rPr>
              <a:t>Save as</a:t>
            </a:r>
            <a:r>
              <a:rPr lang="vi-VN" dirty="0">
                <a:latin typeface="UTM  Avo"/>
              </a:rPr>
              <a:t> hiện ra tương tự như sau:</a:t>
            </a:r>
            <a:endParaRPr lang="en-US" dirty="0">
              <a:latin typeface="UTM  Av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1A434C-249A-8A4E-EFCA-0274CC1577D4}"/>
              </a:ext>
            </a:extLst>
          </p:cNvPr>
          <p:cNvSpPr txBox="1"/>
          <p:nvPr/>
        </p:nvSpPr>
        <p:spPr>
          <a:xfrm>
            <a:off x="3848494" y="4003853"/>
            <a:ext cx="4352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UTM Avo"/>
              </a:rPr>
              <a:t>Hình</a:t>
            </a:r>
            <a:r>
              <a:rPr lang="en-US" b="1" dirty="0">
                <a:latin typeface="UTM Avo"/>
              </a:rPr>
              <a:t> 26. </a:t>
            </a:r>
            <a:r>
              <a:rPr lang="en-US" dirty="0" err="1">
                <a:latin typeface="UTM Avo"/>
              </a:rPr>
              <a:t>Các</a:t>
            </a:r>
            <a:r>
              <a:rPr lang="en-US" dirty="0">
                <a:latin typeface="UTM Avo"/>
              </a:rPr>
              <a:t> </a:t>
            </a:r>
            <a:r>
              <a:rPr lang="en-US" dirty="0" err="1">
                <a:latin typeface="UTM Avo"/>
              </a:rPr>
              <a:t>trang</a:t>
            </a:r>
            <a:r>
              <a:rPr lang="en-US" dirty="0">
                <a:latin typeface="UTM Avo"/>
              </a:rPr>
              <a:t> </a:t>
            </a:r>
            <a:r>
              <a:rPr lang="en-US" dirty="0" err="1">
                <a:latin typeface="UTM Avo"/>
              </a:rPr>
              <a:t>chiếu</a:t>
            </a:r>
            <a:r>
              <a:rPr lang="en-US" dirty="0">
                <a:latin typeface="UTM Avo"/>
              </a:rPr>
              <a:t> </a:t>
            </a:r>
            <a:r>
              <a:rPr lang="en-US" dirty="0" err="1">
                <a:latin typeface="UTM Avo"/>
              </a:rPr>
              <a:t>minh</a:t>
            </a:r>
            <a:r>
              <a:rPr lang="en-US" dirty="0">
                <a:latin typeface="UTM Avo"/>
              </a:rPr>
              <a:t> </a:t>
            </a:r>
            <a:r>
              <a:rPr lang="en-US" dirty="0" err="1">
                <a:latin typeface="UTM Avo"/>
              </a:rPr>
              <a:t>hoạ</a:t>
            </a:r>
            <a:endParaRPr lang="en-US" dirty="0">
              <a:latin typeface="UTM Av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30A0D2-C0A8-9447-B352-F89653379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17" y="325792"/>
            <a:ext cx="9287349" cy="50788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3C183C-F6BB-677D-92CE-EE66A0F223F7}"/>
              </a:ext>
            </a:extLst>
          </p:cNvPr>
          <p:cNvSpPr txBox="1"/>
          <p:nvPr/>
        </p:nvSpPr>
        <p:spPr>
          <a:xfrm>
            <a:off x="2905813" y="5747697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2: </a:t>
            </a:r>
            <a:r>
              <a:rPr lang="vi-VN" dirty="0">
                <a:latin typeface="UTM  Avo"/>
              </a:rPr>
              <a:t>Nháy chuột vào nút      để thoát khỏi phần mềm.</a:t>
            </a:r>
            <a:endParaRPr lang="en-US" dirty="0">
              <a:latin typeface="UTM  Av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12F9AD-1273-0FCD-B3D0-A24562E323E1}"/>
              </a:ext>
            </a:extLst>
          </p:cNvPr>
          <p:cNvSpPr/>
          <p:nvPr/>
        </p:nvSpPr>
        <p:spPr>
          <a:xfrm>
            <a:off x="5590095" y="5747697"/>
            <a:ext cx="282804" cy="2733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38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74908" y="533592"/>
            <a:ext cx="3341853" cy="825251"/>
            <a:chOff x="776705" y="533887"/>
            <a:chExt cx="3356756" cy="82893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76705" y="533887"/>
              <a:ext cx="1045646" cy="82893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652195" y="1425059"/>
            <a:ext cx="9751340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1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Để có từ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khiêm tốn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em sẽ gõ như thế nào theo kiểu Telex?</a:t>
            </a:r>
          </a:p>
          <a:p>
            <a:pPr defTabSz="342900">
              <a:lnSpc>
                <a:spcPct val="150000"/>
              </a:lnSpc>
            </a:pP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khieem toons          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khiem toonr           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khieem toonr           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D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khieem toonf</a:t>
            </a:r>
            <a:endParaRPr lang="en-US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52195" y="3816062"/>
            <a:ext cx="975134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Em hãy tạo bốn trang chiếu với chủ đề giới thiệu trường em theo gợi ý sau:</a:t>
            </a:r>
          </a:p>
        </p:txBody>
      </p:sp>
      <p:sp>
        <p:nvSpPr>
          <p:cNvPr id="27" name="Oval 26"/>
          <p:cNvSpPr/>
          <p:nvPr/>
        </p:nvSpPr>
        <p:spPr>
          <a:xfrm>
            <a:off x="1652195" y="2024057"/>
            <a:ext cx="327434" cy="343429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149F4F-5A88-08A6-CD86-BC88B20C7EE1}"/>
              </a:ext>
            </a:extLst>
          </p:cNvPr>
          <p:cNvSpPr txBox="1"/>
          <p:nvPr/>
        </p:nvSpPr>
        <p:spPr>
          <a:xfrm>
            <a:off x="1652195" y="2939274"/>
            <a:ext cx="93111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Phần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mềm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không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miễn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phí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là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: Kids Games Learning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Sciene</a:t>
            </a:r>
            <a:endParaRPr lang="en-US" sz="2000" dirty="0">
              <a:solidFill>
                <a:srgbClr val="FF0000"/>
              </a:solidFill>
              <a:latin typeface="UTM Avo" panose="02040603050506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C28E1C-A82A-0EE0-FFE9-87A5E40DC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629" y="4545785"/>
            <a:ext cx="8696741" cy="1354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72024BC-17B9-2ABC-9BCF-913AD2FADBA7}"/>
              </a:ext>
            </a:extLst>
          </p:cNvPr>
          <p:cNvSpPr txBox="1"/>
          <p:nvPr/>
        </p:nvSpPr>
        <p:spPr>
          <a:xfrm>
            <a:off x="2943160" y="6004571"/>
            <a:ext cx="68847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latin typeface="UTM  Avo"/>
              </a:rPr>
              <a:t>Lưu tệp với tên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Truong em </a:t>
            </a:r>
            <a:r>
              <a:rPr lang="vi-VN" sz="2000" dirty="0">
                <a:latin typeface="UTM  Avo"/>
              </a:rPr>
              <a:t>vào thư mục của em đã tạo từ Bài 5.</a:t>
            </a:r>
            <a:endParaRPr lang="en-US" sz="2000" dirty="0">
              <a:latin typeface="UTM  Av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7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922</Words>
  <Application>Microsoft Office PowerPoint</Application>
  <PresentationFormat>Widescreen</PresentationFormat>
  <Paragraphs>83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等线</vt:lpstr>
      <vt:lpstr>Arial</vt:lpstr>
      <vt:lpstr>Calibri</vt:lpstr>
      <vt:lpstr>iCiel Cadena</vt:lpstr>
      <vt:lpstr>Segoe Print</vt:lpstr>
      <vt:lpstr>SVN-Androgyne</vt:lpstr>
      <vt:lpstr>SVN-Avo</vt:lpstr>
      <vt:lpstr>SVN-SAF</vt:lpstr>
      <vt:lpstr>Times New Roman</vt:lpstr>
      <vt:lpstr>UTM  Avo</vt:lpstr>
      <vt:lpstr>UTM Avo</vt:lpstr>
      <vt:lpstr>UTM Bienvenue</vt:lpstr>
      <vt:lpstr>UVF Salome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NGUYỄN TRUNG HIẾU (221000365)</cp:lastModifiedBy>
  <cp:revision>194</cp:revision>
  <dcterms:created xsi:type="dcterms:W3CDTF">2021-11-14T08:33:00Z</dcterms:created>
  <dcterms:modified xsi:type="dcterms:W3CDTF">2023-02-26T19:13:12Z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66D305AB9531430CA82F64AC33C83CE7</vt:lpwstr>
  </property>
  <property fmtid="{D5CDD505-2E9C-101B-9397-08002B2CF9AE}" pid="3" name="KSOProductBuildVer">
    <vt:lpwstr>1033-11.2.0.11486</vt:lpwstr>
  </property>
</Properties>
</file>