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wdp" ContentType="image/vnd.ms-photo"/>
  <Default Extension="rels" ContentType="application/vnd.openxmlformats-package.relationship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3.svg" ContentType="image/svg+xml"/>
  <Override PartName="/ppt/media/image15.svg" ContentType="image/svg+xml"/>
  <Override PartName="/ppt/media/image21.svg" ContentType="image/svg+xml"/>
  <Override PartName="/ppt/media/image2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52" r:id="rId3"/>
    <p:sldId id="2988" r:id="rId5"/>
    <p:sldId id="2989" r:id="rId6"/>
    <p:sldId id="2999" r:id="rId7"/>
    <p:sldId id="2990" r:id="rId8"/>
    <p:sldId id="2992" r:id="rId9"/>
    <p:sldId id="3000" r:id="rId10"/>
    <p:sldId id="3001" r:id="rId11"/>
    <p:sldId id="2997" r:id="rId12"/>
    <p:sldId id="3002" r:id="rId13"/>
    <p:sldId id="2998"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72" d="100"/>
          <a:sy n="72" d="100"/>
        </p:scale>
        <p:origin x="62"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customXml" Target="../customXml/item3.xml"/><Relationship Id="rId20" Type="http://schemas.openxmlformats.org/officeDocument/2006/relationships/customXml" Target="../customXml/item2.xml"/><Relationship Id="rId2" Type="http://schemas.openxmlformats.org/officeDocument/2006/relationships/theme" Target="theme/theme1.xml"/><Relationship Id="rId19" Type="http://schemas.openxmlformats.org/officeDocument/2006/relationships/customXml" Target="../customXml/item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7.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5.svg"/><Relationship Id="rId8" Type="http://schemas.openxmlformats.org/officeDocument/2006/relationships/image" Target="../media/image14.png"/><Relationship Id="rId7" Type="http://schemas.openxmlformats.org/officeDocument/2006/relationships/image" Target="../media/image13.svg"/><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 Id="rId3" Type="http://schemas.microsoft.com/office/2007/relationships/hdphoto" Target="../media/image10.wdp"/><Relationship Id="rId2" Type="http://schemas.openxmlformats.org/officeDocument/2006/relationships/image" Target="../media/image9.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tags" Target="../tags/tag1.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34.wdp"/><Relationship Id="rId2" Type="http://schemas.openxmlformats.org/officeDocument/2006/relationships/image" Target="../media/image33.png"/><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37.wdp"/><Relationship Id="rId2" Type="http://schemas.openxmlformats.org/officeDocument/2006/relationships/image" Target="../media/image36.png"/><Relationship Id="rId1" Type="http://schemas.openxmlformats.org/officeDocument/2006/relationships/image" Target="../media/image35.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image" Target="../media/image38.png"/><Relationship Id="rId2" Type="http://schemas.openxmlformats.org/officeDocument/2006/relationships/image" Target="../media/image18.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svg"/><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34.wdp"/><Relationship Id="rId2" Type="http://schemas.openxmlformats.org/officeDocument/2006/relationships/image" Target="../media/image33.png"/><Relationship Id="rId1"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p:cNvPicPr>
            <a:picLocks noChangeAspect="1"/>
          </p:cNvPicPr>
          <p:nvPr/>
        </p:nvPicPr>
        <p:blipFill>
          <a:blip r:embed="rId5"/>
          <a:stretch>
            <a:fillRect/>
          </a:stretch>
        </p:blipFill>
        <p:spPr>
          <a:xfrm>
            <a:off x="132402" y="2491800"/>
            <a:ext cx="589731" cy="520622"/>
          </a:xfrm>
          <a:prstGeom prst="rect">
            <a:avLst/>
          </a:prstGeom>
        </p:spPr>
      </p:pic>
      <p:sp>
        <p:nvSpPr>
          <p:cNvPr id="2" name="TextBox 1"/>
          <p:cNvSpPr txBox="1"/>
          <p:nvPr/>
        </p:nvSpPr>
        <p:spPr>
          <a:xfrm>
            <a:off x="3288890" y="1666488"/>
            <a:ext cx="3731342" cy="369332"/>
          </a:xfrm>
          <a:prstGeom prst="rect">
            <a:avLst/>
          </a:prstGeom>
          <a:noFill/>
        </p:spPr>
        <p:txBody>
          <a:bodyPr wrap="square" rtlCol="0">
            <a:spAutoFit/>
          </a:bodyPr>
          <a:lstStyle/>
          <a:p>
            <a:endParaRPr lang="en-US">
              <a:latin typeface="UTM Avo" panose="02040603050506020204"/>
            </a:endParaRPr>
          </a:p>
        </p:txBody>
      </p:sp>
      <p:grpSp>
        <p:nvGrpSpPr>
          <p:cNvPr id="3" name="Group 2"/>
          <p:cNvGrpSpPr/>
          <p:nvPr/>
        </p:nvGrpSpPr>
        <p:grpSpPr>
          <a:xfrm>
            <a:off x="1015490" y="1808697"/>
            <a:ext cx="7172739" cy="1940925"/>
            <a:chOff x="1055313" y="1366069"/>
            <a:chExt cx="7172739" cy="1940925"/>
          </a:xfrm>
        </p:grpSpPr>
        <p:sp>
          <p:nvSpPr>
            <p:cNvPr id="9" name="Rectangle: Rounded Corners 8"/>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55313" y="1366069"/>
              <a:ext cx="2076866" cy="1940925"/>
            </a:xfrm>
            <a:prstGeom prst="rect">
              <a:avLst/>
            </a:prstGeom>
          </p:spPr>
        </p:pic>
        <p:sp>
          <p:nvSpPr>
            <p:cNvPr id="11" name="Rectangle 10"/>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endParaRPr lang="en-US" sz="2800" b="1">
                <a:latin typeface="SVN-SAF" panose="02040603050506020204" pitchFamily="18" charset="0"/>
                <a:cs typeface="Times New Roman" panose="02020603050405020304" pitchFamily="18" charset="0"/>
              </a:endParaRPr>
            </a:p>
          </p:txBody>
        </p:sp>
        <p:sp>
          <p:nvSpPr>
            <p:cNvPr id="12" name="Rectangle 11"/>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2</a:t>
              </a:r>
              <a:endParaRPr lang="vi-VN" sz="4400" b="1">
                <a:latin typeface="UVF Salome" panose="02000503040000020003" pitchFamily="50" charset="0"/>
                <a:cs typeface="Times New Roman" panose="02020603050405020304" pitchFamily="18" charset="0"/>
              </a:endParaRPr>
            </a:p>
          </p:txBody>
        </p:sp>
        <p:sp>
          <p:nvSpPr>
            <p:cNvPr id="13" name="Rectangle 12"/>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Gõ bàn phím đúng cách</a:t>
              </a:r>
              <a:endParaRPr lang="en-US" altLang="vi-VN" sz="3200" b="1">
                <a:solidFill>
                  <a:srgbClr val="F93265"/>
                </a:solidFill>
                <a:latin typeface="UTM Avo" panose="02040603050506020204" pitchFamily="18" charset="0"/>
                <a:cs typeface="Times New Roman" panose="02020603050405020304" pitchFamily="18" charset="0"/>
              </a:endParaRPr>
            </a:p>
          </p:txBody>
        </p:sp>
      </p:grpSp>
      <p:sp>
        <p:nvSpPr>
          <p:cNvPr id="20" name="Text Box 2"/>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endParaRPr lang="en-US" sz="4000">
              <a:solidFill>
                <a:schemeClr val="bg1"/>
              </a:solidFill>
              <a:highlight>
                <a:srgbClr val="808000"/>
              </a:highlight>
              <a:latin typeface="Times New Roman" panose="02020603050405020304" pitchFamily="18" charset="0"/>
              <a:cs typeface="Times New Roman" panose="02020603050405020304" pitchFamily="18" charset="0"/>
            </a:endParaRPr>
          </a:p>
        </p:txBody>
      </p:sp>
      <p:pic>
        <p:nvPicPr>
          <p:cNvPr id="22" name="Graphic 2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687745"/>
            <a:ext cx="6489066" cy="1556220"/>
          </a:xfrm>
          <a:prstGeom prst="rect">
            <a:avLst/>
          </a:prstGeom>
        </p:spPr>
      </p:pic>
      <p:sp>
        <p:nvSpPr>
          <p:cNvPr id="23" name="Rectangle 22"/>
          <p:cNvSpPr/>
          <p:nvPr/>
        </p:nvSpPr>
        <p:spPr>
          <a:xfrm>
            <a:off x="-779730" y="698251"/>
            <a:ext cx="7268796" cy="9220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Hãy sắp xếp các câu sau theo thứ tự thực hiện việc gõ các phím trên hàng phím số theo cách đúng:</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TextBox 3"/>
          <p:cNvSpPr txBox="1"/>
          <p:nvPr/>
        </p:nvSpPr>
        <p:spPr>
          <a:xfrm>
            <a:off x="2344994" y="2698955"/>
            <a:ext cx="6858000" cy="646331"/>
          </a:xfrm>
          <a:prstGeom prst="rect">
            <a:avLst/>
          </a:prstGeom>
          <a:noFill/>
        </p:spPr>
        <p:txBody>
          <a:bodyPr wrap="square" rtlCol="0">
            <a:spAutoFit/>
          </a:bodyPr>
          <a:lstStyle/>
          <a:p>
            <a:r>
              <a:rPr lang="en-US">
                <a:latin typeface="UTM Avo" panose="02040603050506020204"/>
              </a:rPr>
              <a:t>a) Sau khi gõ xong một phím, phải đưa ngón tay trở về vị trí xuất phát tương ứng trên hàng phím cơ sở.</a:t>
            </a:r>
            <a:endParaRPr lang="en-US">
              <a:latin typeface="UTM Avo" panose="02040603050506020204"/>
            </a:endParaRPr>
          </a:p>
        </p:txBody>
      </p:sp>
      <p:sp>
        <p:nvSpPr>
          <p:cNvPr id="7" name="TextBox 6"/>
          <p:cNvSpPr txBox="1"/>
          <p:nvPr/>
        </p:nvSpPr>
        <p:spPr>
          <a:xfrm>
            <a:off x="2344994" y="3380706"/>
            <a:ext cx="6858000" cy="369332"/>
          </a:xfrm>
          <a:prstGeom prst="rect">
            <a:avLst/>
          </a:prstGeom>
          <a:noFill/>
        </p:spPr>
        <p:txBody>
          <a:bodyPr wrap="square" rtlCol="0">
            <a:spAutoFit/>
          </a:bodyPr>
          <a:lstStyle/>
          <a:p>
            <a:r>
              <a:rPr lang="en-US">
                <a:latin typeface="UTM Avo" panose="02040603050506020204"/>
              </a:rPr>
              <a:t>b) Đặt các ngón tay ở vị trí xuất phát trên hàng phím cơ sở.</a:t>
            </a:r>
            <a:endParaRPr lang="en-US">
              <a:latin typeface="UTM Avo" panose="02040603050506020204"/>
            </a:endParaRPr>
          </a:p>
        </p:txBody>
      </p:sp>
      <p:sp>
        <p:nvSpPr>
          <p:cNvPr id="9" name="TextBox 8"/>
          <p:cNvSpPr txBox="1"/>
          <p:nvPr/>
        </p:nvSpPr>
        <p:spPr>
          <a:xfrm>
            <a:off x="2344994" y="3785458"/>
            <a:ext cx="6858000" cy="369332"/>
          </a:xfrm>
          <a:prstGeom prst="rect">
            <a:avLst/>
          </a:prstGeom>
          <a:noFill/>
        </p:spPr>
        <p:txBody>
          <a:bodyPr wrap="square" rtlCol="0">
            <a:spAutoFit/>
          </a:bodyPr>
          <a:lstStyle/>
          <a:p>
            <a:r>
              <a:rPr lang="en-US">
                <a:latin typeface="UTM Avo" panose="02040603050506020204"/>
              </a:rPr>
              <a:t>c) Vươn ngón tay để gõ phím số tương ứng mà ngón tay đó phụ trách. </a:t>
            </a:r>
            <a:endParaRPr lang="en-US">
              <a:latin typeface="UTM Avo" panose="02040603050506020204"/>
            </a:endParaRPr>
          </a:p>
        </p:txBody>
      </p:sp>
      <p:sp>
        <p:nvSpPr>
          <p:cNvPr id="10" name="TextBox 9"/>
          <p:cNvSpPr txBox="1"/>
          <p:nvPr/>
        </p:nvSpPr>
        <p:spPr>
          <a:xfrm>
            <a:off x="1778037" y="4783895"/>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endParaRPr lang="en-US" sz="2400">
              <a:solidFill>
                <a:schemeClr val="accent4">
                  <a:lumMod val="75000"/>
                </a:schemeClr>
              </a:solidFill>
              <a:latin typeface="UTM Avo" panose="02040603050506020204"/>
            </a:endParaRPr>
          </a:p>
        </p:txBody>
      </p:sp>
      <p:sp>
        <p:nvSpPr>
          <p:cNvPr id="11" name="TextBox 10"/>
          <p:cNvSpPr txBox="1"/>
          <p:nvPr/>
        </p:nvSpPr>
        <p:spPr>
          <a:xfrm>
            <a:off x="2943159" y="4783894"/>
            <a:ext cx="1858297" cy="461665"/>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b – c – a </a:t>
            </a:r>
            <a:endParaRPr lang="en-US" sz="2400">
              <a:solidFill>
                <a:schemeClr val="accent4">
                  <a:lumMod val="50000"/>
                </a:schemeClr>
              </a:solidFill>
              <a:latin typeface="UTM Avo"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1"/>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131818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1. </a:t>
            </a:r>
            <a:r>
              <a:rPr lang="en-US" sz="2800">
                <a:latin typeface="UTM Avo" panose="02040603050506020204" pitchFamily="18" charset="0"/>
                <a:cs typeface="Times New Roman" panose="02020603050405020304" pitchFamily="18" charset="0"/>
              </a:rPr>
              <a:t> Em hãy khởi động phần mềm</a:t>
            </a:r>
            <a:r>
              <a:rPr lang="en-US" sz="2800">
                <a:solidFill>
                  <a:schemeClr val="accent4">
                    <a:lumMod val="50000"/>
                  </a:schemeClr>
                </a:solidFill>
                <a:latin typeface="UTM Avo" panose="02040603050506020204" pitchFamily="18" charset="0"/>
                <a:cs typeface="Times New Roman" panose="02020603050405020304" pitchFamily="18" charset="0"/>
              </a:rPr>
              <a:t> PowerPoint </a:t>
            </a:r>
            <a:r>
              <a:rPr lang="en-US" sz="2800">
                <a:latin typeface="UTM Avo" panose="02040603050506020204" pitchFamily="18" charset="0"/>
                <a:cs typeface="Times New Roman" panose="02020603050405020304" pitchFamily="18" charset="0"/>
              </a:rPr>
              <a:t>và thực hành gõ bàn phím đúng cách để gõ lời một bài hát mà em thích.</a:t>
            </a:r>
            <a:endParaRPr lang="vi-VN" sz="28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4"/>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7240" y="311463"/>
            <a:ext cx="4134561" cy="2508169"/>
            <a:chOff x="301091" y="301982"/>
            <a:chExt cx="4134561" cy="2508169"/>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sp>
        <p:nvSpPr>
          <p:cNvPr id="20" name="Rectangle 19"/>
          <p:cNvSpPr/>
          <p:nvPr/>
        </p:nvSpPr>
        <p:spPr>
          <a:xfrm>
            <a:off x="1211177" y="113674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9"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7625" y="544756"/>
            <a:ext cx="4084635" cy="2041582"/>
          </a:xfrm>
          <a:prstGeom prst="rect">
            <a:avLst/>
          </a:prstGeom>
        </p:spPr>
      </p:pic>
      <p:sp>
        <p:nvSpPr>
          <p:cNvPr id="2" name="TextBox 1"/>
          <p:cNvSpPr txBox="1"/>
          <p:nvPr/>
        </p:nvSpPr>
        <p:spPr>
          <a:xfrm>
            <a:off x="1342101" y="2871525"/>
            <a:ext cx="9099755" cy="880434"/>
          </a:xfrm>
          <a:prstGeom prst="rect">
            <a:avLst/>
          </a:prstGeom>
          <a:noFill/>
        </p:spPr>
        <p:txBody>
          <a:bodyPr wrap="square" rtlCol="0">
            <a:spAutoFit/>
          </a:bodyPr>
          <a:lstStyle/>
          <a:p>
            <a:pPr algn="just">
              <a:lnSpc>
                <a:spcPts val="3200"/>
              </a:lnSpc>
            </a:pPr>
            <a:r>
              <a:rPr lang="en-US" sz="2400" b="0" i="0" dirty="0" err="1">
                <a:effectLst/>
                <a:latin typeface="UTM Avo" panose="02040603050506020204"/>
              </a:rPr>
              <a:t>Em</a:t>
            </a:r>
            <a:r>
              <a:rPr lang="en-US" sz="2400" b="0" i="0" dirty="0">
                <a:effectLst/>
                <a:latin typeface="UTM Avo" panose="02040603050506020204"/>
              </a:rPr>
              <a:t> </a:t>
            </a:r>
            <a:r>
              <a:rPr lang="en-US" sz="2400" b="0" i="0" dirty="0" err="1">
                <a:effectLst/>
                <a:latin typeface="UTM Avo" panose="02040603050506020204"/>
              </a:rPr>
              <a:t>hãy</a:t>
            </a:r>
            <a:r>
              <a:rPr lang="en-US" sz="2400" b="0" i="0" dirty="0">
                <a:effectLst/>
                <a:latin typeface="UTM Avo" panose="02040603050506020204"/>
              </a:rPr>
              <a:t> </a:t>
            </a:r>
            <a:r>
              <a:rPr lang="en-US" sz="2400" b="0" i="0" dirty="0" err="1">
                <a:effectLst/>
                <a:latin typeface="UTM Avo" panose="02040603050506020204"/>
              </a:rPr>
              <a:t>nhắc</a:t>
            </a:r>
            <a:r>
              <a:rPr lang="en-US" sz="2400" b="0" i="0" dirty="0">
                <a:effectLst/>
                <a:latin typeface="UTM Avo" panose="02040603050506020204"/>
              </a:rPr>
              <a:t> </a:t>
            </a:r>
            <a:r>
              <a:rPr lang="en-US" sz="2400" b="0" i="0" dirty="0" err="1">
                <a:effectLst/>
                <a:latin typeface="UTM Avo" panose="02040603050506020204"/>
              </a:rPr>
              <a:t>lại</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khi</a:t>
            </a:r>
            <a:r>
              <a:rPr lang="en-US" sz="2400" b="0" i="0" dirty="0">
                <a:effectLst/>
                <a:latin typeface="UTM Avo" panose="02040603050506020204"/>
              </a:rPr>
              <a:t> </a:t>
            </a:r>
            <a:r>
              <a:rPr lang="en-US" sz="2400" b="0" i="0" dirty="0" err="1">
                <a:effectLst/>
                <a:latin typeface="UTM Avo" panose="02040603050506020204"/>
              </a:rPr>
              <a:t>gõ</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a:t>
            </a:r>
            <a:r>
              <a:rPr lang="en-US" sz="2400" b="0" i="0" dirty="0" err="1">
                <a:effectLst/>
                <a:latin typeface="UTM Avo" panose="02040603050506020204"/>
              </a:rPr>
              <a:t>máy</a:t>
            </a:r>
            <a:r>
              <a:rPr lang="en-US" sz="2400" b="0" i="0" dirty="0">
                <a:effectLst/>
                <a:latin typeface="UTM Avo" panose="02040603050506020204"/>
              </a:rPr>
              <a:t> </a:t>
            </a:r>
            <a:r>
              <a:rPr lang="en-US" sz="2400" b="0" i="0" dirty="0" err="1">
                <a:effectLst/>
                <a:latin typeface="UTM Avo" panose="02040603050506020204"/>
              </a:rPr>
              <a:t>tính</a:t>
            </a:r>
            <a:r>
              <a:rPr lang="en-US" sz="2400" b="0" i="0" dirty="0">
                <a:effectLst/>
                <a:latin typeface="UTM Avo" panose="02040603050506020204"/>
              </a:rPr>
              <a:t>. </a:t>
            </a:r>
            <a:r>
              <a:rPr lang="en-US" sz="2400" b="0" i="0" dirty="0" err="1">
                <a:effectLst/>
                <a:latin typeface="UTM Avo" panose="02040603050506020204"/>
              </a:rPr>
              <a:t>Hình</a:t>
            </a:r>
            <a:r>
              <a:rPr lang="en-US" sz="2400" b="0" i="0" dirty="0">
                <a:effectLst/>
                <a:latin typeface="UTM Avo" panose="02040603050506020204"/>
              </a:rPr>
              <a:t> </a:t>
            </a:r>
            <a:r>
              <a:rPr lang="en-US" sz="2400" b="0" i="0" dirty="0" err="1">
                <a:effectLst/>
                <a:latin typeface="UTM Avo" panose="02040603050506020204"/>
              </a:rPr>
              <a:t>nào</a:t>
            </a:r>
            <a:r>
              <a:rPr lang="en-US" sz="2400" b="0" i="0" dirty="0">
                <a:effectLst/>
                <a:latin typeface="UTM Avo" panose="02040603050506020204"/>
              </a:rPr>
              <a:t> </a:t>
            </a:r>
            <a:r>
              <a:rPr lang="en-US" sz="2400" b="0" i="0" dirty="0" err="1">
                <a:effectLst/>
                <a:latin typeface="UTM Avo" panose="02040603050506020204"/>
              </a:rPr>
              <a:t>sau</a:t>
            </a:r>
            <a:r>
              <a:rPr lang="en-US" sz="2400" b="0" i="0" dirty="0">
                <a:effectLst/>
                <a:latin typeface="UTM Avo" panose="02040603050506020204"/>
              </a:rPr>
              <a:t> </a:t>
            </a:r>
            <a:r>
              <a:rPr lang="en-US" sz="2400" b="0" i="0" dirty="0" err="1">
                <a:effectLst/>
                <a:latin typeface="UTM Avo" panose="02040603050506020204"/>
              </a:rPr>
              <a:t>đây</a:t>
            </a:r>
            <a:r>
              <a:rPr lang="en-US" sz="2400" b="0" i="0" dirty="0">
                <a:effectLst/>
                <a:latin typeface="UTM Avo" panose="02040603050506020204"/>
              </a:rPr>
              <a:t> </a:t>
            </a:r>
            <a:r>
              <a:rPr lang="en-US" sz="2400" b="0" i="0" dirty="0" err="1">
                <a:effectLst/>
                <a:latin typeface="UTM Avo" panose="02040603050506020204"/>
              </a:rPr>
              <a:t>thể</a:t>
            </a:r>
            <a:r>
              <a:rPr lang="en-US" sz="2400" b="0" i="0" dirty="0">
                <a:effectLst/>
                <a:latin typeface="UTM Avo" panose="02040603050506020204"/>
              </a:rPr>
              <a:t> </a:t>
            </a:r>
            <a:r>
              <a:rPr lang="en-US" sz="2400" b="0" i="0" dirty="0" err="1">
                <a:effectLst/>
                <a:latin typeface="UTM Avo" panose="02040603050506020204"/>
              </a:rPr>
              <a:t>hiện</a:t>
            </a:r>
            <a:r>
              <a:rPr lang="en-US" sz="2400" b="0" i="0" dirty="0">
                <a:effectLst/>
                <a:latin typeface="UTM Avo" panose="02040603050506020204"/>
              </a:rPr>
              <a:t> </a:t>
            </a:r>
            <a:r>
              <a:rPr lang="en-US" sz="2400" b="0" i="0" dirty="0" err="1">
                <a:effectLst/>
                <a:latin typeface="UTM Avo" panose="02040603050506020204"/>
              </a:rPr>
              <a:t>đúng</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trên</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ở </a:t>
            </a:r>
            <a:r>
              <a:rPr lang="en-US" sz="2400" b="0" i="0" dirty="0" err="1">
                <a:effectLst/>
                <a:latin typeface="UTM Avo" panose="02040603050506020204"/>
              </a:rPr>
              <a:t>vị</a:t>
            </a:r>
            <a:r>
              <a:rPr lang="en-US" sz="2400" b="0" i="0" dirty="0">
                <a:effectLst/>
                <a:latin typeface="UTM Avo" panose="02040603050506020204"/>
              </a:rPr>
              <a:t> </a:t>
            </a:r>
            <a:r>
              <a:rPr lang="en-US" sz="2400" b="0" i="0" dirty="0" err="1">
                <a:effectLst/>
                <a:latin typeface="UTM Avo" panose="02040603050506020204"/>
              </a:rPr>
              <a:t>trí</a:t>
            </a:r>
            <a:r>
              <a:rPr lang="en-US" sz="2400" b="0" i="0" dirty="0">
                <a:effectLst/>
                <a:latin typeface="UTM Avo" panose="02040603050506020204"/>
              </a:rPr>
              <a:t> </a:t>
            </a:r>
            <a:r>
              <a:rPr lang="en-US" sz="2400" b="0" i="0" dirty="0" err="1">
                <a:effectLst/>
                <a:latin typeface="UTM Avo" panose="02040603050506020204"/>
              </a:rPr>
              <a:t>xuất</a:t>
            </a:r>
            <a:r>
              <a:rPr lang="en-US" sz="2400" b="0" i="0" dirty="0">
                <a:effectLst/>
                <a:latin typeface="UTM Avo" panose="02040603050506020204"/>
              </a:rPr>
              <a:t> </a:t>
            </a:r>
            <a:r>
              <a:rPr lang="en-US" sz="2400" b="0" i="0" dirty="0" err="1">
                <a:effectLst/>
                <a:latin typeface="UTM Avo" panose="02040603050506020204"/>
              </a:rPr>
              <a:t>phát</a:t>
            </a:r>
            <a:r>
              <a:rPr lang="en-US" sz="2400" b="0" i="0" dirty="0">
                <a:effectLst/>
                <a:latin typeface="UTM Avo" panose="02040603050506020204"/>
              </a:rPr>
              <a:t>?</a:t>
            </a:r>
            <a:endParaRPr lang="en-US" sz="2400" dirty="0">
              <a:latin typeface="UTM Avo" panose="02040603050506020204"/>
            </a:endParaRPr>
          </a:p>
        </p:txBody>
      </p:sp>
      <p:pic>
        <p:nvPicPr>
          <p:cNvPr id="35" name="Picture 34" descr="Diagram, icon&#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373" y="3952832"/>
            <a:ext cx="7964128" cy="1848108"/>
          </a:xfrm>
          <a:prstGeom prst="rect">
            <a:avLst/>
          </a:prstGeom>
        </p:spPr>
      </p:pic>
      <p:sp>
        <p:nvSpPr>
          <p:cNvPr id="36" name="TextBox 35"/>
          <p:cNvSpPr txBox="1"/>
          <p:nvPr/>
        </p:nvSpPr>
        <p:spPr>
          <a:xfrm>
            <a:off x="3923070" y="5958349"/>
            <a:ext cx="3937819" cy="369332"/>
          </a:xfrm>
          <a:prstGeom prst="rect">
            <a:avLst/>
          </a:prstGeom>
          <a:noFill/>
        </p:spPr>
        <p:txBody>
          <a:bodyPr wrap="square" rtlCol="0">
            <a:spAutoFit/>
          </a:bodyPr>
          <a:lstStyle/>
          <a:p>
            <a:r>
              <a:rPr lang="en-US" b="1">
                <a:latin typeface="UTM Avo" panose="02040603050506020204"/>
              </a:rPr>
              <a:t>Hình 3:</a:t>
            </a:r>
            <a:r>
              <a:rPr lang="en-US">
                <a:latin typeface="UTM Avo" panose="02040603050506020204"/>
              </a:rPr>
              <a:t> Đặt tay trên bàn phím </a:t>
            </a:r>
            <a:endParaRPr lang="en-US" b="1">
              <a:latin typeface="UTM Avo"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8.33333E-7 -1.11111E-6 L -8.33333E-7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99"/>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1965" y="1409065"/>
            <a:ext cx="11028045" cy="4276090"/>
            <a:chOff x="522612" y="900102"/>
            <a:chExt cx="10962947" cy="2950001"/>
          </a:xfrm>
        </p:grpSpPr>
        <p:sp>
          <p:nvSpPr>
            <p:cNvPr id="3" name="Rectangle 2"/>
            <p:cNvSpPr/>
            <p:nvPr/>
          </p:nvSpPr>
          <p:spPr>
            <a:xfrm>
              <a:off x="3379791" y="1086631"/>
              <a:ext cx="7173355" cy="445085"/>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a:cs typeface="Times New Roman" panose="02020603050405020304" pitchFamily="18" charset="0"/>
                </a:rPr>
                <a:t>Gõ thế nào cho đúng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4" name="Rectangle: Rounded Corners 3"/>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a:endParaRPr>
            </a:p>
          </p:txBody>
        </p:sp>
        <p:sp>
          <p:nvSpPr>
            <p:cNvPr id="5" name="Rectangle 4"/>
            <p:cNvSpPr/>
            <p:nvPr/>
          </p:nvSpPr>
          <p:spPr>
            <a:xfrm>
              <a:off x="946823" y="1848239"/>
              <a:ext cx="3901972" cy="1973969"/>
            </a:xfrm>
            <a:prstGeom prst="rect">
              <a:avLst/>
            </a:prstGeom>
          </p:spPr>
          <p:txBody>
            <a:bodyPr wrap="square">
              <a:spAutoFit/>
            </a:bodyPr>
            <a:lstStyle/>
            <a:p>
              <a:pPr algn="just" defTabSz="342900">
                <a:lnSpc>
                  <a:spcPct val="150000"/>
                </a:lnSpc>
              </a:pPr>
              <a:r>
                <a:rPr lang="en-US" sz="2000" b="0" i="0">
                  <a:effectLst/>
                  <a:latin typeface="UTM Avo" panose="02040603050506020204"/>
                </a:rPr>
                <a:t>Khi luyện tập gõ bàn phím máy tính, Khoa chỉ dùng ngón tay trỏ của hai bàn tay để gõ các kí tự. Theo cách gõ đó bạn Khoa sẽ gặp phải điều gì?</a:t>
              </a:r>
              <a:endParaRPr lang="vi-VN" sz="2000">
                <a:latin typeface="UTM Avo" panose="02040603050506020204" pitchFamily="18" charset="0"/>
                <a:cs typeface="Times New Roman" panose="02020603050405020304" pitchFamily="18" charset="0"/>
              </a:endParaRPr>
            </a:p>
          </p:txBody>
        </p:sp>
        <p:grpSp>
          <p:nvGrpSpPr>
            <p:cNvPr id="6" name="Group 5"/>
            <p:cNvGrpSpPr/>
            <p:nvPr/>
          </p:nvGrpSpPr>
          <p:grpSpPr>
            <a:xfrm>
              <a:off x="522612" y="900102"/>
              <a:ext cx="2898644" cy="1082908"/>
              <a:chOff x="522612" y="900102"/>
              <a:chExt cx="2898644" cy="1082908"/>
            </a:xfrm>
          </p:grpSpPr>
          <p:grpSp>
            <p:nvGrpSpPr>
              <p:cNvPr id="9" name="Group 8"/>
              <p:cNvGrpSpPr/>
              <p:nvPr/>
            </p:nvGrpSpPr>
            <p:grpSpPr>
              <a:xfrm>
                <a:off x="522612" y="1095583"/>
                <a:ext cx="2372989" cy="887427"/>
                <a:chOff x="5906375" y="1404722"/>
                <a:chExt cx="2372989" cy="887427"/>
              </a:xfrm>
            </p:grpSpPr>
            <p:sp>
              <p:nvSpPr>
                <p:cNvPr id="15" name="Rectangle: Top Corners Rounded 14"/>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UTM Avo" panose="02040603050506020204"/>
                  </a:endParaRPr>
                </a:p>
              </p:txBody>
            </p:sp>
            <p:sp>
              <p:nvSpPr>
                <p:cNvPr id="16" name="Rectangle 15"/>
                <p:cNvSpPr/>
                <p:nvPr/>
              </p:nvSpPr>
              <p:spPr>
                <a:xfrm>
                  <a:off x="5906375" y="1465062"/>
                  <a:ext cx="2135017" cy="827087"/>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3" name="Picture 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74078" y="279854"/>
                  <a:ext cx="3397172" cy="3224225"/>
                </a:xfrm>
                <a:prstGeom prst="rect">
                  <a:avLst/>
                </a:prstGeom>
              </p:spPr>
            </p:pic>
            <p:pic>
              <p:nvPicPr>
                <p:cNvPr id="14"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64793" y="565916"/>
                  <a:ext cx="2916628" cy="2768146"/>
                </a:xfrm>
                <a:prstGeom prst="rect">
                  <a:avLst/>
                </a:prstGeom>
              </p:spPr>
            </p:pic>
          </p:grpSp>
          <p:sp>
            <p:nvSpPr>
              <p:cNvPr id="11" name="Rectangle 10"/>
              <p:cNvSpPr/>
              <p:nvPr/>
            </p:nvSpPr>
            <p:spPr>
              <a:xfrm>
                <a:off x="2792351" y="1025825"/>
                <a:ext cx="363894" cy="54721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1</a:t>
                </a:r>
                <a:endParaRPr lang="vi-VN" sz="2400" b="1">
                  <a:solidFill>
                    <a:schemeClr val="bg1"/>
                  </a:solidFill>
                  <a:latin typeface="UTM Avo" panose="02040603050506020204" pitchFamily="18" charset="0"/>
                  <a:cs typeface="Times New Roman" panose="02020603050405020304" pitchFamily="18" charset="0"/>
                </a:endParaRPr>
              </a:p>
            </p:txBody>
          </p:sp>
        </p:grpSp>
        <p:sp>
          <p:nvSpPr>
            <p:cNvPr id="8" name="Rectangle 7"/>
            <p:cNvSpPr/>
            <p:nvPr/>
          </p:nvSpPr>
          <p:spPr>
            <a:xfrm>
              <a:off x="946823" y="2957077"/>
              <a:ext cx="9134572" cy="589072"/>
            </a:xfrm>
            <a:prstGeom prst="rect">
              <a:avLst/>
            </a:prstGeom>
          </p:spPr>
          <p:txBody>
            <a:bodyPr wrap="square">
              <a:spAutoFit/>
            </a:bodyPr>
            <a:lstStyle/>
            <a:p>
              <a:pPr defTabSz="342900">
                <a:lnSpc>
                  <a:spcPct val="150000"/>
                </a:lnSpc>
              </a:pPr>
              <a:endParaRPr lang="vi-VN" sz="2400">
                <a:latin typeface="UTM Avo" panose="02040603050506020204" pitchFamily="18" charset="0"/>
                <a:cs typeface="Times New Roman" panose="02020603050405020304" pitchFamily="18" charset="0"/>
              </a:endParaRPr>
            </a:p>
          </p:txBody>
        </p:sp>
      </p:grpSp>
      <p:sp>
        <p:nvSpPr>
          <p:cNvPr id="18" name="TextBox 17"/>
          <p:cNvSpPr txBox="1"/>
          <p:nvPr/>
        </p:nvSpPr>
        <p:spPr>
          <a:xfrm>
            <a:off x="807474" y="495694"/>
            <a:ext cx="6098458"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1. Gõ bàn phím đúng cách</a:t>
            </a:r>
            <a:endParaRPr lang="vi-VN" sz="3200" b="1">
              <a:solidFill>
                <a:srgbClr val="F03C69"/>
              </a:solidFill>
              <a:cs typeface="Times New Roman" panose="02020603050405020304" pitchFamily="18" charset="0"/>
            </a:endParaRPr>
          </a:p>
        </p:txBody>
      </p:sp>
      <p:pic>
        <p:nvPicPr>
          <p:cNvPr id="20" name="Picture 19" descr="A pair of hands on a keyboard&#10;&#10;Description automatically generated with medium confidenc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9639" y="2184574"/>
            <a:ext cx="5104463" cy="2283156"/>
          </a:xfrm>
          <a:prstGeom prst="rect">
            <a:avLst/>
          </a:prstGeom>
        </p:spPr>
      </p:pic>
      <p:sp>
        <p:nvSpPr>
          <p:cNvPr id="21" name="TextBox 20"/>
          <p:cNvSpPr txBox="1"/>
          <p:nvPr/>
        </p:nvSpPr>
        <p:spPr>
          <a:xfrm>
            <a:off x="6476990" y="4450948"/>
            <a:ext cx="3741174" cy="369332"/>
          </a:xfrm>
          <a:prstGeom prst="rect">
            <a:avLst/>
          </a:prstGeom>
          <a:noFill/>
        </p:spPr>
        <p:txBody>
          <a:bodyPr wrap="square" rtlCol="0">
            <a:spAutoFit/>
          </a:bodyPr>
          <a:lstStyle/>
          <a:p>
            <a:r>
              <a:rPr lang="en-US" b="1">
                <a:latin typeface="UTM Avo" panose="02040603050506020204"/>
              </a:rPr>
              <a:t>Hình 4: </a:t>
            </a:r>
            <a:r>
              <a:rPr lang="en-US">
                <a:latin typeface="UTM Avo" panose="02040603050506020204"/>
              </a:rPr>
              <a:t>Cách gõ phím của Khoa</a:t>
            </a:r>
            <a:endParaRPr lang="en-US" b="1">
              <a:latin typeface="UTM Avo"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1760" y="518795"/>
            <a:ext cx="8863965" cy="737235"/>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a) Lợi ích của việc gõ bàn phím đúng cách</a:t>
            </a:r>
            <a:endParaRPr lang="vi-VN" sz="2800" b="1">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459275" y="519068"/>
            <a:ext cx="809085" cy="653278"/>
          </a:xfrm>
          <a:prstGeom prst="rect">
            <a:avLst/>
          </a:prstGeom>
        </p:spPr>
      </p:pic>
      <p:sp>
        <p:nvSpPr>
          <p:cNvPr id="4" name="TextBox 3"/>
          <p:cNvSpPr txBox="1"/>
          <p:nvPr/>
        </p:nvSpPr>
        <p:spPr>
          <a:xfrm>
            <a:off x="1268360" y="1327355"/>
            <a:ext cx="9689692" cy="1701235"/>
          </a:xfrm>
          <a:prstGeom prst="rect">
            <a:avLst/>
          </a:prstGeom>
          <a:noFill/>
        </p:spPr>
        <p:txBody>
          <a:bodyPr wrap="square" rtlCol="0">
            <a:spAutoFit/>
          </a:bodyPr>
          <a:lstStyle/>
          <a:p>
            <a:pPr algn="just">
              <a:lnSpc>
                <a:spcPts val="3200"/>
              </a:lnSpc>
            </a:pPr>
            <a:r>
              <a:rPr lang="vi-VN" sz="2000" b="0" i="0" dirty="0">
                <a:effectLst/>
                <a:latin typeface="Arial" panose="020B0604020202020204" pitchFamily="34" charset="0"/>
              </a:rPr>
              <a:t>Gõ bàn phím đúng cách sẽ giúp em gõ nhanh và chính xác hơn, nhờ vậy em tiết kiệm thời gian và công sức. Khi luyện tập thường xuyên và gõ được đúng cách, em cũng không phải nhìn vào bàn phím và màn hình nhiều nên không bị mỏi mắt, mỏi cổ. Điều này giúp em bảo vệ sức khoẻ của mình</a:t>
            </a:r>
            <a:r>
              <a:rPr lang="vi-VN" sz="2400" b="0" i="0" dirty="0">
                <a:effectLst/>
                <a:latin typeface="Arial" panose="020B0604020202020204" pitchFamily="34" charset="0"/>
              </a:rPr>
              <a:t>.</a:t>
            </a:r>
            <a:endParaRPr lang="en-US" sz="2400" dirty="0">
              <a:latin typeface="UTM Avo" panose="02040603050506020204"/>
            </a:endParaRPr>
          </a:p>
        </p:txBody>
      </p:sp>
      <p:pic>
        <p:nvPicPr>
          <p:cNvPr id="15" name="Picture 14" descr="Diagram&#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49" y="3165026"/>
            <a:ext cx="10412361" cy="2873278"/>
          </a:xfrm>
          <a:prstGeom prst="rect">
            <a:avLst/>
          </a:prstGeom>
        </p:spPr>
      </p:pic>
      <p:sp>
        <p:nvSpPr>
          <p:cNvPr id="16" name="TextBox 15"/>
          <p:cNvSpPr txBox="1"/>
          <p:nvPr/>
        </p:nvSpPr>
        <p:spPr>
          <a:xfrm>
            <a:off x="3153412" y="6086282"/>
            <a:ext cx="7197213" cy="400110"/>
          </a:xfrm>
          <a:prstGeom prst="rect">
            <a:avLst/>
          </a:prstGeom>
          <a:noFill/>
        </p:spPr>
        <p:txBody>
          <a:bodyPr wrap="square" rtlCol="0">
            <a:spAutoFit/>
          </a:bodyPr>
          <a:lstStyle/>
          <a:p>
            <a:r>
              <a:rPr lang="en-US" sz="2000" b="1" dirty="0" err="1">
                <a:latin typeface="UTM Avo" panose="02040603050506020204"/>
              </a:rPr>
              <a:t>Hình</a:t>
            </a:r>
            <a:r>
              <a:rPr lang="en-US" sz="2000" b="1" dirty="0">
                <a:latin typeface="UTM Avo" panose="02040603050506020204"/>
              </a:rPr>
              <a:t> 5: </a:t>
            </a:r>
            <a:r>
              <a:rPr lang="en-US" sz="2000" dirty="0" err="1">
                <a:latin typeface="UTM Avo" panose="02040603050506020204"/>
              </a:rPr>
              <a:t>Lợi</a:t>
            </a:r>
            <a:r>
              <a:rPr lang="en-US" sz="2000" dirty="0">
                <a:latin typeface="UTM Avo" panose="02040603050506020204"/>
              </a:rPr>
              <a:t> </a:t>
            </a:r>
            <a:r>
              <a:rPr lang="en-US" sz="2000" dirty="0" err="1">
                <a:latin typeface="UTM Avo" panose="02040603050506020204"/>
              </a:rPr>
              <a:t>ích</a:t>
            </a:r>
            <a:r>
              <a:rPr lang="en-US" sz="2000" dirty="0">
                <a:latin typeface="UTM Avo" panose="02040603050506020204"/>
              </a:rPr>
              <a:t> </a:t>
            </a:r>
            <a:r>
              <a:rPr lang="en-US" sz="2000" dirty="0" err="1">
                <a:latin typeface="UTM Avo" panose="02040603050506020204"/>
              </a:rPr>
              <a:t>của</a:t>
            </a:r>
            <a:r>
              <a:rPr lang="en-US" sz="2000" dirty="0">
                <a:latin typeface="UTM Avo" panose="02040603050506020204"/>
              </a:rPr>
              <a:t> </a:t>
            </a:r>
            <a:r>
              <a:rPr lang="en-US" sz="2000" dirty="0" err="1">
                <a:latin typeface="UTM Avo" panose="02040603050506020204"/>
              </a:rPr>
              <a:t>việc</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bàn</a:t>
            </a:r>
            <a:r>
              <a:rPr lang="en-US" sz="2000" dirty="0">
                <a:latin typeface="UTM Avo" panose="02040603050506020204"/>
              </a:rPr>
              <a:t> </a:t>
            </a:r>
            <a:r>
              <a:rPr lang="en-US" sz="2000" dirty="0" err="1">
                <a:latin typeface="UTM Avo" panose="02040603050506020204"/>
              </a:rPr>
              <a:t>phím</a:t>
            </a:r>
            <a:r>
              <a:rPr lang="en-US" sz="2000" dirty="0">
                <a:latin typeface="UTM Avo" panose="02040603050506020204"/>
              </a:rPr>
              <a:t> </a:t>
            </a:r>
            <a:r>
              <a:rPr lang="en-US" sz="2000" dirty="0" err="1">
                <a:latin typeface="UTM Avo" panose="02040603050506020204"/>
              </a:rPr>
              <a:t>đúng</a:t>
            </a:r>
            <a:r>
              <a:rPr lang="en-US" sz="2000" dirty="0">
                <a:latin typeface="UTM Avo" panose="02040603050506020204"/>
              </a:rPr>
              <a:t> </a:t>
            </a:r>
            <a:r>
              <a:rPr lang="en-US" sz="2000" dirty="0" err="1">
                <a:latin typeface="UTM Avo" panose="02040603050506020204"/>
              </a:rPr>
              <a:t>cách</a:t>
            </a:r>
            <a:endParaRPr lang="en-US" sz="2000" b="1" dirty="0">
              <a:latin typeface="UTM Avo"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55001" y="363975"/>
            <a:ext cx="6353317" cy="58907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b) Cách gõ các phím trên hàng phím số </a:t>
            </a:r>
            <a:endParaRPr lang="vi-VN" sz="2400">
              <a:latin typeface="UTM Avo" panose="02040603050506020204" pitchFamily="18" charset="0"/>
              <a:cs typeface="Times New Roman" panose="02020603050405020304" pitchFamily="18" charset="0"/>
            </a:endParaRPr>
          </a:p>
        </p:txBody>
      </p:sp>
      <p:sp>
        <p:nvSpPr>
          <p:cNvPr id="3" name="TextBox 2"/>
          <p:cNvSpPr txBox="1"/>
          <p:nvPr/>
        </p:nvSpPr>
        <p:spPr>
          <a:xfrm>
            <a:off x="1209367" y="1106129"/>
            <a:ext cx="4100051" cy="3032882"/>
          </a:xfrm>
          <a:prstGeom prst="rect">
            <a:avLst/>
          </a:prstGeom>
          <a:noFill/>
        </p:spPr>
        <p:txBody>
          <a:bodyPr wrap="square" rtlCol="0">
            <a:spAutoFit/>
          </a:bodyPr>
          <a:lstStyle/>
          <a:p>
            <a:pPr algn="just">
              <a:lnSpc>
                <a:spcPts val="2900"/>
              </a:lnSpc>
            </a:pPr>
            <a:r>
              <a:rPr lang="vi-VN" sz="2000" b="0" i="0" dirty="0">
                <a:effectLst/>
                <a:latin typeface="Arial" panose="020B0604020202020204" pitchFamily="34" charset="0"/>
              </a:rPr>
              <a:t>Khi gõ phím số, các ngón tay của em từ vị trí xuất phát trên hàng phím cơ sở vươn đến gõ phím số. Sau khi gõ xong, đưa các ngón tay trở về vị trí xuất phát. Hình 6 minh hoạ các ngón tay tương ứng phụ trách gõ các phím</a:t>
            </a:r>
            <a:r>
              <a:rPr lang="en-US" sz="2000" b="0" i="0" dirty="0">
                <a:effectLst/>
                <a:latin typeface="UTM Avo" panose="02040603050506020204"/>
              </a:rPr>
              <a:t> </a:t>
            </a:r>
            <a:r>
              <a:rPr lang="vi-VN" sz="2000" b="0" i="0" dirty="0">
                <a:effectLst/>
                <a:latin typeface="Arial" panose="020B0604020202020204" pitchFamily="34" charset="0"/>
              </a:rPr>
              <a:t>số.</a:t>
            </a:r>
            <a:br>
              <a:rPr lang="vi-VN" sz="2000" dirty="0"/>
            </a:br>
            <a:endParaRPr lang="en-US" sz="2000" dirty="0">
              <a:latin typeface="UTM Avo" panose="02040603050506020204"/>
            </a:endParaRPr>
          </a:p>
        </p:txBody>
      </p:sp>
      <p:pic>
        <p:nvPicPr>
          <p:cNvPr id="6" name="Picture 5" descr="Diagram&#10;&#10;Description automatically generated with low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33701" y="953047"/>
            <a:ext cx="4871834" cy="3117508"/>
          </a:xfrm>
          <a:prstGeom prst="rect">
            <a:avLst/>
          </a:prstGeom>
        </p:spPr>
      </p:pic>
      <p:sp>
        <p:nvSpPr>
          <p:cNvPr id="7" name="TextBox 6"/>
          <p:cNvSpPr txBox="1"/>
          <p:nvPr/>
        </p:nvSpPr>
        <p:spPr>
          <a:xfrm>
            <a:off x="6373810" y="4070555"/>
            <a:ext cx="4591615" cy="707886"/>
          </a:xfrm>
          <a:prstGeom prst="rect">
            <a:avLst/>
          </a:prstGeom>
          <a:noFill/>
        </p:spPr>
        <p:txBody>
          <a:bodyPr wrap="square" rtlCol="0">
            <a:spAutoFit/>
          </a:bodyPr>
          <a:lstStyle/>
          <a:p>
            <a:pPr algn="ctr"/>
            <a:r>
              <a:rPr lang="en-US" sz="2000" b="1">
                <a:latin typeface="UTM Avo" panose="02040603050506020204"/>
              </a:rPr>
              <a:t>Hình 6: </a:t>
            </a:r>
            <a:r>
              <a:rPr lang="en-US" sz="2000">
                <a:latin typeface="UTM Avo" panose="02040603050506020204"/>
              </a:rPr>
              <a:t>Các ngón tay phụ trách tương ứng cùng màu với các phím số </a:t>
            </a:r>
            <a:endParaRPr lang="en-US" sz="2000" b="1">
              <a:latin typeface="UTM Avo" panose="02040603050506020204"/>
            </a:endParaRPr>
          </a:p>
        </p:txBody>
      </p:sp>
      <p:grpSp>
        <p:nvGrpSpPr>
          <p:cNvPr id="8" name="Group 7"/>
          <p:cNvGrpSpPr/>
          <p:nvPr/>
        </p:nvGrpSpPr>
        <p:grpSpPr>
          <a:xfrm>
            <a:off x="1411786" y="4478757"/>
            <a:ext cx="8812810" cy="1951609"/>
            <a:chOff x="1329714" y="458216"/>
            <a:chExt cx="8812810" cy="1951609"/>
          </a:xfrm>
        </p:grpSpPr>
        <p:grpSp>
          <p:nvGrpSpPr>
            <p:cNvPr id="9" name="Group 8"/>
            <p:cNvGrpSpPr/>
            <p:nvPr/>
          </p:nvGrpSpPr>
          <p:grpSpPr>
            <a:xfrm>
              <a:off x="1329714" y="458216"/>
              <a:ext cx="8812810" cy="1951609"/>
              <a:chOff x="1329714" y="458216"/>
              <a:chExt cx="8812810" cy="1951609"/>
            </a:xfrm>
          </p:grpSpPr>
          <p:grpSp>
            <p:nvGrpSpPr>
              <p:cNvPr id="11" name="Group 10"/>
              <p:cNvGrpSpPr/>
              <p:nvPr/>
            </p:nvGrpSpPr>
            <p:grpSpPr>
              <a:xfrm>
                <a:off x="1925021" y="911578"/>
                <a:ext cx="8217503" cy="1498247"/>
                <a:chOff x="2572721" y="934090"/>
                <a:chExt cx="7392824" cy="2210326"/>
              </a:xfrm>
            </p:grpSpPr>
            <p:sp>
              <p:nvSpPr>
                <p:cNvPr id="17" name="Rectangle: Rounded Corners 16"/>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10" name="Rectangle 9"/>
            <p:cNvSpPr/>
            <p:nvPr/>
          </p:nvSpPr>
          <p:spPr>
            <a:xfrm>
              <a:off x="2281570" y="1048154"/>
              <a:ext cx="7408253" cy="1140697"/>
            </a:xfrm>
            <a:prstGeom prst="rect">
              <a:avLst/>
            </a:prstGeom>
          </p:spPr>
          <p:txBody>
            <a:bodyPr wrap="square">
              <a:spAutoFit/>
            </a:bodyPr>
            <a:lstStyle/>
            <a:p>
              <a:pPr algn="ctr" defTabSz="342900">
                <a:lnSpc>
                  <a:spcPct val="150000"/>
                </a:lnSpc>
              </a:pPr>
              <a:r>
                <a:rPr lang="vi-VN" sz="2400" b="0" i="0">
                  <a:solidFill>
                    <a:schemeClr val="accent1">
                      <a:lumMod val="50000"/>
                    </a:schemeClr>
                  </a:solidFill>
                  <a:effectLst/>
                  <a:latin typeface="Arial" panose="020B0604020202020204" pitchFamily="34" charset="0"/>
                </a:rPr>
                <a:t>Khi gõ bàn phím đúng cách, em sẽ tiết kiệm được thời gian và bảo vệ sức khoẻ.</a:t>
              </a:r>
              <a:endParaRPr lang="vi-VN" sz="2400" b="1">
                <a:solidFill>
                  <a:schemeClr val="accent1">
                    <a:lumMod val="50000"/>
                  </a:schemeClr>
                </a:solidFill>
                <a:latin typeface="UTM Avo" panose="020406030505060202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33427" y="576384"/>
            <a:ext cx="10149675"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a:t>
            </a:r>
            <a:r>
              <a:rPr lang="en-US" sz="2200">
                <a:latin typeface="UTM Avo" panose="02040603050506020204" pitchFamily="18" charset="0"/>
                <a:cs typeface="Times New Roman" panose="02020603050405020304" pitchFamily="18" charset="0"/>
              </a:rPr>
              <a:t> Luyện tập thường xuyên và gõ bàn phím đúng cách sẽ giúp em :</a:t>
            </a:r>
            <a:endParaRPr lang="vi-VN" sz="2200" b="1">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1"/>
          <a:stretch>
            <a:fillRect/>
          </a:stretch>
        </p:blipFill>
        <p:spPr>
          <a:xfrm>
            <a:off x="350362" y="366329"/>
            <a:ext cx="983065" cy="967824"/>
          </a:xfrm>
          <a:prstGeom prst="rect">
            <a:avLst/>
          </a:prstGeom>
        </p:spPr>
      </p:pic>
      <p:sp>
        <p:nvSpPr>
          <p:cNvPr id="18" name="Rectangle 17"/>
          <p:cNvSpPr/>
          <p:nvPr/>
        </p:nvSpPr>
        <p:spPr>
          <a:xfrm>
            <a:off x="1333427" y="230753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Gõ nhanh, chính xác và giữ bàn phím sạch sẽ.</a:t>
            </a:r>
            <a:endParaRPr lang="vi-VN" sz="2000">
              <a:latin typeface="UTM Avo" panose="02040603050506020204" pitchFamily="18" charset="0"/>
              <a:cs typeface="Times New Roman" panose="02020603050405020304" pitchFamily="18" charset="0"/>
            </a:endParaRPr>
          </a:p>
        </p:txBody>
      </p:sp>
      <p:sp>
        <p:nvSpPr>
          <p:cNvPr id="19" name="Rectangle 18"/>
          <p:cNvSpPr/>
          <p:nvPr/>
        </p:nvSpPr>
        <p:spPr>
          <a:xfrm>
            <a:off x="1333427" y="166237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bàn phím sạch sẽ và không cần nhìn bàn phím.</a:t>
            </a:r>
            <a:endParaRPr lang="vi-VN" sz="2000">
              <a:latin typeface="UTM Avo" panose="02040603050506020204" pitchFamily="18" charset="0"/>
              <a:cs typeface="Times New Roman" panose="02020603050405020304" pitchFamily="18" charset="0"/>
            </a:endParaRPr>
          </a:p>
        </p:txBody>
      </p:sp>
      <p:sp>
        <p:nvSpPr>
          <p:cNvPr id="20" name="Rectangle 19"/>
          <p:cNvSpPr/>
          <p:nvPr/>
        </p:nvSpPr>
        <p:spPr>
          <a:xfrm>
            <a:off x="1333427" y="106999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b="0" i="0">
                <a:effectLst/>
                <a:latin typeface="Arial" panose="020B0604020202020204" pitchFamily="34" charset="0"/>
              </a:rPr>
              <a:t> </a:t>
            </a:r>
            <a:r>
              <a:rPr lang="en-US" sz="2000" b="0" i="0">
                <a:effectLst/>
                <a:latin typeface="UTM Avo" panose="02040603050506020204"/>
              </a:rPr>
              <a:t>Gõ nhanh , chính xác và không cần nhìn bàn phím.</a:t>
            </a:r>
            <a:endParaRPr lang="vi-VN" sz="2000">
              <a:latin typeface="UTM Avo" panose="02040603050506020204" pitchFamily="18" charset="0"/>
              <a:cs typeface="Times New Roman" panose="02020603050405020304" pitchFamily="18" charset="0"/>
            </a:endParaRPr>
          </a:p>
        </p:txBody>
      </p:sp>
      <p:sp>
        <p:nvSpPr>
          <p:cNvPr id="22" name="Rectangle 21"/>
          <p:cNvSpPr/>
          <p:nvPr/>
        </p:nvSpPr>
        <p:spPr>
          <a:xfrm>
            <a:off x="1333427" y="426844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A.</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ngón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tay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về</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phát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3" name="Rectangle 22"/>
          <p:cNvSpPr/>
          <p:nvPr/>
        </p:nvSpPr>
        <p:spPr>
          <a:xfrm>
            <a:off x="1447092" y="4912381"/>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nguyên ngón tay trên hàng phím số.</a:t>
            </a:r>
            <a:endParaRPr lang="vi-VN" sz="2000">
              <a:latin typeface="UTM Avo" panose="02040603050506020204" pitchFamily="18" charset="0"/>
              <a:cs typeface="Times New Roman" panose="02020603050405020304" pitchFamily="18" charset="0"/>
            </a:endParaRPr>
          </a:p>
        </p:txBody>
      </p:sp>
      <p:sp>
        <p:nvSpPr>
          <p:cNvPr id="24" name="Rectangle 23"/>
          <p:cNvSpPr/>
          <p:nvPr/>
        </p:nvSpPr>
        <p:spPr>
          <a:xfrm>
            <a:off x="1333427" y="555690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Di chuyển ngón tay về hàng phím trên.</a:t>
            </a:r>
            <a:endParaRPr lang="vi-VN" sz="2000">
              <a:latin typeface="UTM Avo" panose="02040603050506020204" pitchFamily="18" charset="0"/>
              <a:cs typeface="Times New Roman" panose="02020603050405020304" pitchFamily="18" charset="0"/>
            </a:endParaRPr>
          </a:p>
        </p:txBody>
      </p:sp>
      <p:sp>
        <p:nvSpPr>
          <p:cNvPr id="26" name="Rectangle 25"/>
          <p:cNvSpPr/>
          <p:nvPr/>
        </p:nvSpPr>
        <p:spPr>
          <a:xfrm>
            <a:off x="1333427" y="3267048"/>
            <a:ext cx="10149674" cy="5477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200" b="1" dirty="0">
                <a:solidFill>
                  <a:schemeClr val="tx1">
                    <a:lumMod val="95000"/>
                    <a:lumOff val="5000"/>
                  </a:schemeClr>
                </a:solidFill>
                <a:latin typeface="UTM Avo" panose="02040603050506020204" pitchFamily="18" charset="0"/>
                <a:cs typeface="Times New Roman" panose="02020603050405020304" pitchFamily="18" charset="0"/>
              </a:rPr>
              <a:t>2)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Em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đặt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ngón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tay</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như</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thế</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nào</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sau</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khi</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gõ</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xong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một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trên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hàng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số</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endParaRPr lang="vi-VN" sz="22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27" name="Oval 26"/>
          <p:cNvSpPr/>
          <p:nvPr/>
        </p:nvSpPr>
        <p:spPr>
          <a:xfrm>
            <a:off x="1333427" y="1124098"/>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289760" y="4331607"/>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P spid="23" grpId="0"/>
      <p:bldP spid="2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9006" y="2767280"/>
            <a:ext cx="2889710" cy="1323439"/>
          </a:xfrm>
          <a:prstGeom prst="rect">
            <a:avLst/>
          </a:prstGeom>
        </p:spPr>
        <p:txBody>
          <a:bodyPr wrap="square">
            <a:spAutoFit/>
          </a:bodyPr>
          <a:lstStyle/>
          <a:p>
            <a:pPr algn="just" defTabSz="342900"/>
            <a:r>
              <a:rPr lang="en-US" sz="2000" dirty="0" err="1">
                <a:latin typeface="UTM Avo" panose="02040603050506020204" pitchFamily="18" charset="0"/>
                <a:cs typeface="Times New Roman" panose="02020603050405020304" pitchFamily="18" charset="0"/>
              </a:rPr>
              <a:t>Mẹ</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quà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bánh</a:t>
            </a:r>
            <a:r>
              <a:rPr lang="en-US" sz="2000" dirty="0">
                <a:latin typeface="UTM Avo" panose="02040603050506020204" pitchFamily="18" charset="0"/>
                <a:cs typeface="Times New Roman" panose="02020603050405020304" pitchFamily="18" charset="0"/>
              </a:rPr>
              <a:t> </a:t>
            </a:r>
            <a:endParaRPr lang="en-US" sz="2000" dirty="0">
              <a:latin typeface="UTM Avo" panose="02040603050506020204" pitchFamily="18" charset="0"/>
              <a:cs typeface="Times New Roman" panose="02020603050405020304" pitchFamily="18" charset="0"/>
            </a:endParaRPr>
          </a:p>
          <a:p>
            <a:pPr algn="just" defTabSz="342900"/>
            <a:r>
              <a:rPr lang="en-US" sz="2000" dirty="0">
                <a:latin typeface="UTM Avo" panose="02040603050506020204" pitchFamily="18" charset="0"/>
                <a:cs typeface="Times New Roman" panose="02020603050405020304" pitchFamily="18" charset="0"/>
              </a:rPr>
              <a:t>Chia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hơn</a:t>
            </a:r>
            <a:r>
              <a:rPr lang="en-US" sz="2000" dirty="0">
                <a:latin typeface="UTM Avo" panose="02040603050506020204" pitchFamily="18" charset="0"/>
                <a:cs typeface="Times New Roman" panose="02020603050405020304" pitchFamily="18" charset="0"/>
              </a:rPr>
              <a:t> </a:t>
            </a:r>
            <a:endParaRPr lang="en-US" sz="2000" dirty="0">
              <a:latin typeface="UTM Avo" panose="02040603050506020204" pitchFamily="18" charset="0"/>
              <a:cs typeface="Times New Roman" panose="02020603050405020304" pitchFamily="18" charset="0"/>
            </a:endParaRPr>
          </a:p>
          <a:p>
            <a:pPr algn="just" defTabSz="342900"/>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đồ</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đẹp</a:t>
            </a:r>
            <a:r>
              <a:rPr lang="en-US" sz="2000" dirty="0">
                <a:latin typeface="UTM Avo" panose="02040603050506020204" pitchFamily="18" charset="0"/>
                <a:cs typeface="Times New Roman" panose="02020603050405020304" pitchFamily="18" charset="0"/>
              </a:rPr>
              <a:t> </a:t>
            </a:r>
            <a:endParaRPr lang="en-US" sz="2000" dirty="0">
              <a:latin typeface="UTM Avo" panose="02040603050506020204" pitchFamily="18" charset="0"/>
              <a:cs typeface="Times New Roman" panose="02020603050405020304" pitchFamily="18" charset="0"/>
            </a:endParaRPr>
          </a:p>
          <a:p>
            <a:pPr algn="just" defTabSz="342900"/>
            <a:r>
              <a:rPr lang="en-US" sz="2000" dirty="0" err="1">
                <a:latin typeface="UTM Avo" panose="02040603050506020204" pitchFamily="18" charset="0"/>
                <a:cs typeface="Times New Roman" panose="02020603050405020304" pitchFamily="18" charset="0"/>
              </a:rPr>
              <a:t>Cũng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nhường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luôn</a:t>
            </a:r>
            <a:endParaRPr lang="vi-VN" sz="2000" dirty="0">
              <a:latin typeface="UTM Avo" panose="02040603050506020204" pitchFamily="18" charset="0"/>
              <a:cs typeface="Times New Roman" panose="02020603050405020304" pitchFamily="18" charset="0"/>
            </a:endParaRPr>
          </a:p>
        </p:txBody>
      </p:sp>
      <p:sp>
        <p:nvSpPr>
          <p:cNvPr id="11" name="Rectangle 10"/>
          <p:cNvSpPr/>
          <p:nvPr/>
        </p:nvSpPr>
        <p:spPr>
          <a:xfrm>
            <a:off x="1459006" y="4461744"/>
            <a:ext cx="2693740" cy="1323439"/>
          </a:xfrm>
          <a:prstGeom prst="rect">
            <a:avLst/>
          </a:prstGeom>
        </p:spPr>
        <p:txBody>
          <a:bodyPr wrap="square">
            <a:spAutoFit/>
          </a:bodyPr>
          <a:lstStyle/>
          <a:p>
            <a:pPr defTabSz="342900"/>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khó</a:t>
            </a:r>
            <a:endParaRPr lang="en-US" sz="2000" dirty="0">
              <a:latin typeface="UTM Avo" panose="02040603050506020204" pitchFamily="18" charset="0"/>
              <a:cs typeface="Times New Roman" panose="02020603050405020304" pitchFamily="18" charset="0"/>
            </a:endParaRPr>
          </a:p>
          <a:p>
            <a:pPr defTabSz="342900"/>
            <a:r>
              <a:rPr lang="en-US" sz="2000" dirty="0" err="1">
                <a:latin typeface="UTM Avo" panose="02040603050506020204" pitchFamily="18" charset="0"/>
                <a:cs typeface="Times New Roman" panose="02020603050405020304" pitchFamily="18" charset="0"/>
              </a:rPr>
              <a:t>Nhưng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vui</a:t>
            </a:r>
            <a:endParaRPr lang="en-US" sz="2000" dirty="0">
              <a:latin typeface="UTM Avo" panose="02040603050506020204" pitchFamily="18" charset="0"/>
              <a:cs typeface="Times New Roman" panose="02020603050405020304" pitchFamily="18" charset="0"/>
            </a:endParaRPr>
          </a:p>
          <a:p>
            <a:pPr defTabSz="342900"/>
            <a:r>
              <a:rPr lang="en-US" sz="2000" dirty="0">
                <a:latin typeface="UTM Avo" panose="02040603050506020204" pitchFamily="18" charset="0"/>
                <a:cs typeface="Times New Roman" panose="02020603050405020304" pitchFamily="18" charset="0"/>
              </a:rPr>
              <a:t>Ai </a:t>
            </a:r>
            <a:r>
              <a:rPr lang="en-US" sz="2000" dirty="0" err="1">
                <a:latin typeface="UTM Avo" panose="02040603050506020204" pitchFamily="18" charset="0"/>
                <a:cs typeface="Times New Roman" panose="02020603050405020304" pitchFamily="18" charset="0"/>
              </a:rPr>
              <a:t>yêu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bé</a:t>
            </a:r>
            <a:r>
              <a:rPr lang="en-US" sz="2000" dirty="0">
                <a:latin typeface="UTM Avo" panose="02040603050506020204" pitchFamily="18" charset="0"/>
                <a:cs typeface="Times New Roman" panose="02020603050405020304" pitchFamily="18" charset="0"/>
              </a:rPr>
              <a:t> </a:t>
            </a:r>
            <a:endParaRPr lang="en-US" sz="2000" dirty="0">
              <a:latin typeface="UTM Avo" panose="02040603050506020204" pitchFamily="18" charset="0"/>
              <a:cs typeface="Times New Roman" panose="02020603050405020304" pitchFamily="18" charset="0"/>
            </a:endParaRPr>
          </a:p>
          <a:p>
            <a:pPr defTabSz="342900"/>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được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thôi</a:t>
            </a:r>
            <a:endParaRPr lang="vi-VN" sz="2000" dirty="0">
              <a:latin typeface="UTM Avo" panose="02040603050506020204" pitchFamily="18" charset="0"/>
              <a:cs typeface="Times New Roman" panose="02020603050405020304" pitchFamily="18" charset="0"/>
            </a:endParaRPr>
          </a:p>
        </p:txBody>
      </p:sp>
      <p:sp>
        <p:nvSpPr>
          <p:cNvPr id="8" name="TextBox 7"/>
          <p:cNvSpPr txBox="1"/>
          <p:nvPr/>
        </p:nvSpPr>
        <p:spPr>
          <a:xfrm>
            <a:off x="969010" y="566420"/>
            <a:ext cx="9058275" cy="829945"/>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2. Thực hành gõ bàn phím đúng cách</a:t>
            </a:r>
            <a:endParaRPr lang="vi-VN" sz="3200" b="1">
              <a:solidFill>
                <a:srgbClr val="F03C69"/>
              </a:solidFill>
              <a:cs typeface="Times New Roman" panose="02020603050405020304" pitchFamily="18" charset="0"/>
            </a:endParaRPr>
          </a:p>
        </p:txBody>
      </p:sp>
      <p:sp>
        <p:nvSpPr>
          <p:cNvPr id="10" name="TextBox 9"/>
          <p:cNvSpPr txBox="1"/>
          <p:nvPr/>
        </p:nvSpPr>
        <p:spPr>
          <a:xfrm>
            <a:off x="869431" y="1373851"/>
            <a:ext cx="1865852" cy="430887"/>
          </a:xfrm>
          <a:prstGeom prst="rect">
            <a:avLst/>
          </a:prstGeom>
          <a:noFill/>
        </p:spPr>
        <p:txBody>
          <a:bodyPr wrap="square" rtlCol="0">
            <a:spAutoFit/>
          </a:bodyPr>
          <a:lstStyle/>
          <a:p>
            <a:r>
              <a:rPr lang="en-US" sz="2200" b="1" dirty="0">
                <a:solidFill>
                  <a:schemeClr val="accent3">
                    <a:lumMod val="75000"/>
                  </a:schemeClr>
                </a:solidFill>
                <a:latin typeface="Sitka Text" pitchFamily="2" charset="0"/>
                <a:ea typeface="UD Digi Kyokasho NK-B" panose="020B0400000000000000" pitchFamily="18" charset="-128"/>
              </a:rPr>
              <a:t>NHIỆM VỤ</a:t>
            </a:r>
            <a:endParaRPr lang="en-US" sz="2200" b="1" dirty="0">
              <a:solidFill>
                <a:schemeClr val="accent3">
                  <a:lumMod val="75000"/>
                </a:schemeClr>
              </a:solidFill>
              <a:latin typeface="Sitka Text" pitchFamily="2" charset="0"/>
              <a:ea typeface="UD Digi Kyokasho NK-B" panose="020B0400000000000000" pitchFamily="18" charset="-128"/>
            </a:endParaRPr>
          </a:p>
        </p:txBody>
      </p:sp>
      <p:sp>
        <p:nvSpPr>
          <p:cNvPr id="16" name="TextBox 15"/>
          <p:cNvSpPr txBox="1"/>
          <p:nvPr/>
        </p:nvSpPr>
        <p:spPr>
          <a:xfrm>
            <a:off x="2456739" y="133581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endParaRPr lang="en-US" sz="2400">
              <a:solidFill>
                <a:schemeClr val="bg1"/>
              </a:solidFill>
              <a:latin typeface="UTM Avo" panose="02040603050506020204"/>
            </a:endParaRPr>
          </a:p>
        </p:txBody>
      </p:sp>
      <p:sp>
        <p:nvSpPr>
          <p:cNvPr id="18" name="TextBox 17"/>
          <p:cNvSpPr txBox="1"/>
          <p:nvPr/>
        </p:nvSpPr>
        <p:spPr>
          <a:xfrm>
            <a:off x="2835041" y="1420716"/>
            <a:ext cx="8067368" cy="461665"/>
          </a:xfrm>
          <a:prstGeom prst="rect">
            <a:avLst/>
          </a:prstGeom>
          <a:noFill/>
        </p:spPr>
        <p:txBody>
          <a:bodyPr wrap="square" rtlCol="0">
            <a:spAutoFit/>
          </a:bodyPr>
          <a:lstStyle/>
          <a:p>
            <a:r>
              <a:rPr lang="en-US" sz="2400">
                <a:latin typeface="UTM Avo" panose="02040603050506020204"/>
              </a:rPr>
              <a:t>Tập gõ đúng cách đoạn thơ sau đây. Em có thể gõ không dấu.</a:t>
            </a:r>
            <a:endParaRPr lang="en-US" sz="2400">
              <a:latin typeface="UTM Avo" panose="02040603050506020204"/>
            </a:endParaRPr>
          </a:p>
        </p:txBody>
      </p:sp>
      <p:sp>
        <p:nvSpPr>
          <p:cNvPr id="19" name="TextBox 18"/>
          <p:cNvSpPr txBox="1"/>
          <p:nvPr/>
        </p:nvSpPr>
        <p:spPr>
          <a:xfrm>
            <a:off x="2005965" y="2152650"/>
            <a:ext cx="2342515" cy="400685"/>
          </a:xfrm>
          <a:prstGeom prst="rect">
            <a:avLst/>
          </a:prstGeom>
          <a:noFill/>
        </p:spPr>
        <p:txBody>
          <a:bodyPr wrap="square" rtlCol="0">
            <a:noAutofit/>
          </a:bodyPr>
          <a:lstStyle/>
          <a:p>
            <a:r>
              <a:rPr lang="en-US" sz="2000">
                <a:latin typeface="UTM Avo" panose="02040603050506020204"/>
              </a:rPr>
              <a:t>LÀM ANH</a:t>
            </a:r>
            <a:endParaRPr lang="en-US" sz="2000">
              <a:latin typeface="UTM Avo" panose="02040603050506020204"/>
            </a:endParaRPr>
          </a:p>
        </p:txBody>
      </p:sp>
      <p:pic>
        <p:nvPicPr>
          <p:cNvPr id="21" name="Picture 20" descr="A picture containing tex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52746" y="1851603"/>
            <a:ext cx="7184751" cy="3904352"/>
          </a:xfrm>
          <a:prstGeom prst="rect">
            <a:avLst/>
          </a:prstGeom>
        </p:spPr>
      </p:pic>
      <p:sp>
        <p:nvSpPr>
          <p:cNvPr id="22" name="TextBox 21"/>
          <p:cNvSpPr txBox="1"/>
          <p:nvPr/>
        </p:nvSpPr>
        <p:spPr>
          <a:xfrm>
            <a:off x="5390345" y="5815590"/>
            <a:ext cx="6341806" cy="338554"/>
          </a:xfrm>
          <a:prstGeom prst="rect">
            <a:avLst/>
          </a:prstGeom>
          <a:noFill/>
        </p:spPr>
        <p:txBody>
          <a:bodyPr wrap="square" rtlCol="0">
            <a:spAutoFit/>
          </a:bodyPr>
          <a:lstStyle/>
          <a:p>
            <a:r>
              <a:rPr lang="en-US" sz="1600" i="1">
                <a:latin typeface="UTM Avo" panose="02040603050506020204"/>
              </a:rPr>
              <a:t>Trích bài Làm anh - Phan Thị Thanh Nhàn - SGK Tiếng Việt 1 - Tập 2</a:t>
            </a:r>
            <a:endParaRPr lang="en-US" sz="1600" i="1">
              <a:latin typeface="UTM Avo" panose="02040603050506020204"/>
            </a:endParaRPr>
          </a:p>
        </p:txBody>
      </p:sp>
      <p:sp>
        <p:nvSpPr>
          <p:cNvPr id="23" name="TextBox 22"/>
          <p:cNvSpPr txBox="1"/>
          <p:nvPr/>
        </p:nvSpPr>
        <p:spPr>
          <a:xfrm>
            <a:off x="7612385" y="6086812"/>
            <a:ext cx="3401961" cy="338554"/>
          </a:xfrm>
          <a:prstGeom prst="rect">
            <a:avLst/>
          </a:prstGeom>
          <a:noFill/>
        </p:spPr>
        <p:txBody>
          <a:bodyPr wrap="square" rtlCol="0">
            <a:spAutoFit/>
          </a:bodyPr>
          <a:lstStyle/>
          <a:p>
            <a:r>
              <a:rPr lang="en-US" sz="1600">
                <a:latin typeface="UTM Avo" panose="02040603050506020204"/>
              </a:rPr>
              <a:t>(</a:t>
            </a:r>
            <a:r>
              <a:rPr lang="en-US" sz="1600" i="1">
                <a:latin typeface="UTM Avo" panose="02040603050506020204"/>
              </a:rPr>
              <a:t>Bộ sách Kết nối tri thức với cuộc sống)</a:t>
            </a:r>
            <a:endParaRPr lang="en-US" sz="1600">
              <a:latin typeface="UTM Avo"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8" grpId="0"/>
      <p:bldP spid="10" grpId="0"/>
      <p:bldP spid="16" grpId="0" animBg="1"/>
      <p:bldP spid="18" grpId="0"/>
      <p:bldP spid="1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10321" y="613494"/>
            <a:ext cx="10117355" cy="506292"/>
          </a:xfrm>
          <a:prstGeom prst="rect">
            <a:avLst/>
          </a:prstGeom>
        </p:spPr>
        <p:txBody>
          <a:bodyPr wrap="square">
            <a:spAutoFit/>
          </a:bodyPr>
          <a:lstStyle/>
          <a:p>
            <a:pPr algn="just" defTabSz="342900">
              <a:lnSpc>
                <a:spcPct val="150000"/>
              </a:lnSpc>
            </a:pPr>
            <a:r>
              <a:rPr lang="en-US" sz="2000" dirty="0" err="1">
                <a:solidFill>
                  <a:schemeClr val="accent4">
                    <a:lumMod val="75000"/>
                  </a:schemeClr>
                </a:solidFill>
                <a:latin typeface="UTM Avo" panose="02040603050506020204" pitchFamily="18" charset="0"/>
                <a:cs typeface="Times New Roman" panose="02020603050405020304" pitchFamily="18" charset="0"/>
              </a:rPr>
              <a:t>Bước</a:t>
            </a:r>
            <a:r>
              <a:rPr lang="en-US" sz="2000" dirty="0">
                <a:solidFill>
                  <a:schemeClr val="accent4">
                    <a:lumMod val="75000"/>
                  </a:schemeClr>
                </a:solidFill>
                <a:latin typeface="UTM Avo" panose="02040603050506020204" pitchFamily="18" charset="0"/>
                <a:cs typeface="Times New Roman" panose="02020603050405020304" pitchFamily="18" charset="0"/>
              </a:rPr>
              <a:t> 1 :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đúp</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biểu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tượng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nền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Notepad.</a:t>
            </a:r>
            <a:endParaRPr lang="vi-VN" sz="2000" dirty="0">
              <a:latin typeface="UTM Avo" panose="02040603050506020204" pitchFamily="18" charset="0"/>
              <a:cs typeface="Times New Roman" panose="02020603050405020304" pitchFamily="18" charset="0"/>
            </a:endParaRPr>
          </a:p>
        </p:txBody>
      </p:sp>
      <p:sp>
        <p:nvSpPr>
          <p:cNvPr id="20" name="Rectangle 19"/>
          <p:cNvSpPr/>
          <p:nvPr/>
        </p:nvSpPr>
        <p:spPr>
          <a:xfrm>
            <a:off x="910321" y="1088768"/>
            <a:ext cx="6467281" cy="506292"/>
          </a:xfrm>
          <a:prstGeom prst="rect">
            <a:avLst/>
          </a:prstGeom>
        </p:spPr>
        <p:txBody>
          <a:bodyPr wrap="square">
            <a:spAutoFit/>
          </a:bodyPr>
          <a:lstStyle/>
          <a:p>
            <a:pPr algn="just" defTabSz="342900">
              <a:lnSpc>
                <a:spcPct val="150000"/>
              </a:lnSpc>
            </a:pPr>
            <a:r>
              <a:rPr lang="en-US" sz="2000">
                <a:solidFill>
                  <a:schemeClr val="accent4">
                    <a:lumMod val="75000"/>
                  </a:schemeClr>
                </a:solidFill>
                <a:latin typeface="UTM Avo" panose="02040603050506020204" pitchFamily="18" charset="0"/>
                <a:cs typeface="Times New Roman" panose="02020603050405020304" pitchFamily="18" charset="0"/>
              </a:rPr>
              <a:t>Bước 2: </a:t>
            </a:r>
            <a:r>
              <a:rPr lang="en-US" sz="2000">
                <a:latin typeface="UTM Avo" panose="02040603050506020204" pitchFamily="18" charset="0"/>
                <a:cs typeface="Times New Roman" panose="02020603050405020304" pitchFamily="18" charset="0"/>
              </a:rPr>
              <a:t>Đặt các ngón tay vào vị trí xuất phát và gõ đoạn thơ. </a:t>
            </a:r>
            <a:endParaRPr lang="vi-VN" sz="2000">
              <a:latin typeface="UTM Avo" panose="02040603050506020204" pitchFamily="18" charset="0"/>
              <a:cs typeface="Times New Roman" panose="02020603050405020304" pitchFamily="18" charset="0"/>
            </a:endParaRPr>
          </a:p>
        </p:txBody>
      </p:sp>
      <p:sp>
        <p:nvSpPr>
          <p:cNvPr id="2" name="TextBox 1"/>
          <p:cNvSpPr txBox="1"/>
          <p:nvPr/>
        </p:nvSpPr>
        <p:spPr>
          <a:xfrm>
            <a:off x="762837" y="247865"/>
            <a:ext cx="2286298" cy="523220"/>
          </a:xfrm>
          <a:prstGeom prst="rect">
            <a:avLst/>
          </a:prstGeom>
          <a:noFill/>
        </p:spPr>
        <p:txBody>
          <a:bodyPr wrap="square" rtlCol="0">
            <a:spAutoFit/>
          </a:bodyPr>
          <a:lstStyle/>
          <a:p>
            <a:r>
              <a:rPr lang="en-US" sz="2800" dirty="0" err="1">
                <a:solidFill>
                  <a:schemeClr val="accent4">
                    <a:lumMod val="75000"/>
                  </a:schemeClr>
                </a:solidFill>
                <a:latin typeface="UTM Avo" panose="02040603050506020204"/>
              </a:rPr>
              <a:t>Hướng</a:t>
            </a:r>
            <a:r>
              <a:rPr lang="en-US" sz="2800" dirty="0">
                <a:solidFill>
                  <a:schemeClr val="accent4">
                    <a:lumMod val="75000"/>
                  </a:schemeClr>
                </a:solidFill>
                <a:latin typeface="UTM Avo" panose="02040603050506020204"/>
              </a:rPr>
              <a:t> </a:t>
            </a:r>
            <a:r>
              <a:rPr lang="en-US" sz="2800" dirty="0" err="1">
                <a:solidFill>
                  <a:schemeClr val="accent4">
                    <a:lumMod val="75000"/>
                  </a:schemeClr>
                </a:solidFill>
                <a:latin typeface="UTM Avo" panose="02040603050506020204"/>
              </a:rPr>
              <a:t>dẫn</a:t>
            </a:r>
            <a:r>
              <a:rPr lang="en-US" sz="2800" dirty="0">
                <a:solidFill>
                  <a:schemeClr val="accent4">
                    <a:lumMod val="75000"/>
                  </a:schemeClr>
                </a:solidFill>
                <a:latin typeface="UTM Avo" panose="02040603050506020204"/>
              </a:rPr>
              <a:t> : </a:t>
            </a:r>
            <a:endParaRPr lang="en-US" sz="2800" dirty="0">
              <a:solidFill>
                <a:schemeClr val="accent4">
                  <a:lumMod val="75000"/>
                </a:schemeClr>
              </a:solidFill>
              <a:latin typeface="UTM Avo" panose="02040603050506020204"/>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75189" y="757362"/>
            <a:ext cx="419158" cy="400106"/>
          </a:xfrm>
          <a:prstGeom prst="rect">
            <a:avLst/>
          </a:prstGeom>
        </p:spPr>
      </p:pic>
      <p:sp>
        <p:nvSpPr>
          <p:cNvPr id="5" name="TextBox 4"/>
          <p:cNvSpPr txBox="1"/>
          <p:nvPr/>
        </p:nvSpPr>
        <p:spPr>
          <a:xfrm>
            <a:off x="2138410" y="1924722"/>
            <a:ext cx="8791860" cy="400110"/>
          </a:xfrm>
          <a:prstGeom prst="rect">
            <a:avLst/>
          </a:prstGeom>
          <a:noFill/>
        </p:spPr>
        <p:txBody>
          <a:bodyPr wrap="square" rtlCol="0">
            <a:spAutoFit/>
          </a:bodyPr>
          <a:lstStyle/>
          <a:p>
            <a:r>
              <a:rPr lang="en-US" sz="2000" i="1" dirty="0" err="1">
                <a:latin typeface="UTM Avo" panose="02040603050506020204"/>
              </a:rPr>
              <a:t>Lưu</a:t>
            </a:r>
            <a:r>
              <a:rPr lang="en-US" sz="2000" i="1" dirty="0">
                <a:latin typeface="UTM Avo" panose="02040603050506020204"/>
              </a:rPr>
              <a:t> ý: </a:t>
            </a:r>
            <a:r>
              <a:rPr lang="en-US" sz="2000" dirty="0" err="1">
                <a:latin typeface="UTM Avo" panose="02040603050506020204"/>
              </a:rPr>
              <a:t>Sử</a:t>
            </a:r>
            <a:r>
              <a:rPr lang="en-US" sz="2000" dirty="0">
                <a:latin typeface="UTM Avo" panose="02040603050506020204"/>
              </a:rPr>
              <a:t> </a:t>
            </a:r>
            <a:r>
              <a:rPr lang="en-US" sz="2000" dirty="0" err="1">
                <a:latin typeface="UTM Avo" panose="02040603050506020204"/>
              </a:rPr>
              <a:t>dụng</a:t>
            </a:r>
            <a:r>
              <a:rPr lang="en-US" sz="2000" dirty="0">
                <a:latin typeface="UTM Avo" panose="02040603050506020204"/>
              </a:rPr>
              <a:t> </a:t>
            </a:r>
            <a:r>
              <a:rPr lang="en-US" sz="2000" b="1" dirty="0">
                <a:latin typeface="UTM Avo" panose="02040603050506020204"/>
              </a:rPr>
              <a:t>Caps Lock </a:t>
            </a:r>
            <a:r>
              <a:rPr lang="en-US" sz="2000" dirty="0" err="1">
                <a:latin typeface="UTM Avo" panose="02040603050506020204"/>
              </a:rPr>
              <a:t>hoặc</a:t>
            </a:r>
            <a:r>
              <a:rPr lang="en-US" sz="2000" dirty="0">
                <a:latin typeface="UTM Avo" panose="02040603050506020204"/>
              </a:rPr>
              <a:t> </a:t>
            </a:r>
            <a:r>
              <a:rPr lang="en-US" sz="2000" dirty="0" err="1">
                <a:latin typeface="UTM Avo" panose="02040603050506020204"/>
              </a:rPr>
              <a:t>phím</a:t>
            </a:r>
            <a:r>
              <a:rPr lang="en-US" sz="2000" b="1" dirty="0">
                <a:latin typeface="UTM Avo" panose="02040603050506020204"/>
              </a:rPr>
              <a:t> Shift </a:t>
            </a:r>
            <a:r>
              <a:rPr lang="en-US" sz="2000" dirty="0" err="1">
                <a:latin typeface="UTM Avo" panose="02040603050506020204"/>
              </a:rPr>
              <a:t>để</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được</a:t>
            </a:r>
            <a:r>
              <a:rPr lang="en-US" sz="2000" dirty="0">
                <a:latin typeface="UTM Avo" panose="02040603050506020204"/>
              </a:rPr>
              <a:t> </a:t>
            </a:r>
            <a:r>
              <a:rPr lang="en-US" sz="2000" dirty="0" err="1">
                <a:latin typeface="UTM Avo" panose="02040603050506020204"/>
              </a:rPr>
              <a:t>chữ</a:t>
            </a:r>
            <a:r>
              <a:rPr lang="en-US" sz="2000" dirty="0">
                <a:latin typeface="UTM Avo" panose="02040603050506020204"/>
              </a:rPr>
              <a:t> in </a:t>
            </a:r>
            <a:r>
              <a:rPr lang="en-US" sz="2000" dirty="0" err="1">
                <a:latin typeface="UTM Avo" panose="02040603050506020204"/>
              </a:rPr>
              <a:t>hoa</a:t>
            </a:r>
            <a:endParaRPr lang="en-US" sz="2000" dirty="0">
              <a:latin typeface="UTM Avo" panose="02040603050506020204"/>
            </a:endParaRPr>
          </a:p>
        </p:txBody>
      </p:sp>
      <p:sp>
        <p:nvSpPr>
          <p:cNvPr id="6" name="TextBox 5"/>
          <p:cNvSpPr txBox="1"/>
          <p:nvPr/>
        </p:nvSpPr>
        <p:spPr>
          <a:xfrm>
            <a:off x="1035704" y="2631551"/>
            <a:ext cx="1983785"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endParaRPr lang="en-US" sz="2200" dirty="0">
              <a:solidFill>
                <a:schemeClr val="accent3">
                  <a:lumMod val="75000"/>
                </a:schemeClr>
              </a:solidFill>
              <a:latin typeface="Segoe UI Black" panose="020B0A02040204020203" pitchFamily="34" charset="0"/>
              <a:ea typeface="Segoe UI Black" panose="020B0A02040204020203" pitchFamily="34" charset="0"/>
            </a:endParaRPr>
          </a:p>
        </p:txBody>
      </p:sp>
      <p:sp>
        <p:nvSpPr>
          <p:cNvPr id="8" name="TextBox 7"/>
          <p:cNvSpPr txBox="1"/>
          <p:nvPr/>
        </p:nvSpPr>
        <p:spPr>
          <a:xfrm>
            <a:off x="2670833" y="256880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dirty="0">
                <a:solidFill>
                  <a:schemeClr val="bg1"/>
                </a:solidFill>
                <a:latin typeface="UTM Avo" panose="02040603050506020204"/>
              </a:rPr>
              <a:t>2</a:t>
            </a:r>
            <a:endParaRPr lang="en-US" sz="2400" dirty="0">
              <a:solidFill>
                <a:schemeClr val="bg1"/>
              </a:solidFill>
              <a:latin typeface="UTM Avo" panose="02040603050506020204"/>
            </a:endParaRPr>
          </a:p>
        </p:txBody>
      </p:sp>
      <p:sp>
        <p:nvSpPr>
          <p:cNvPr id="16" name="TextBox 15"/>
          <p:cNvSpPr txBox="1"/>
          <p:nvPr/>
        </p:nvSpPr>
        <p:spPr>
          <a:xfrm>
            <a:off x="3178159" y="2610316"/>
            <a:ext cx="8868529" cy="461665"/>
          </a:xfrm>
          <a:prstGeom prst="rect">
            <a:avLst/>
          </a:prstGeom>
          <a:noFill/>
        </p:spPr>
        <p:txBody>
          <a:bodyPr wrap="square" rtlCol="0">
            <a:spAutoFit/>
          </a:bodyPr>
          <a:lstStyle/>
          <a:p>
            <a:r>
              <a:rPr lang="en-US" sz="2400" dirty="0" err="1">
                <a:latin typeface="UTM Avo" panose="02040603050506020204"/>
              </a:rPr>
              <a:t>Tập</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đúng</a:t>
            </a:r>
            <a:r>
              <a:rPr lang="en-US" sz="2400" dirty="0">
                <a:latin typeface="UTM Avo" panose="02040603050506020204"/>
              </a:rPr>
              <a:t> </a:t>
            </a:r>
            <a:r>
              <a:rPr lang="en-US" sz="2400" dirty="0" err="1">
                <a:latin typeface="UTM Avo" panose="02040603050506020204"/>
              </a:rPr>
              <a:t>cách</a:t>
            </a:r>
            <a:r>
              <a:rPr lang="en-US" sz="2400" dirty="0">
                <a:latin typeface="UTM Avo" panose="02040603050506020204"/>
              </a:rPr>
              <a:t> </a:t>
            </a:r>
            <a:r>
              <a:rPr lang="en-US" sz="2400" dirty="0" err="1">
                <a:latin typeface="UTM Avo" panose="02040603050506020204"/>
              </a:rPr>
              <a:t>các</a:t>
            </a:r>
            <a:r>
              <a:rPr lang="en-US" sz="2400" dirty="0">
                <a:latin typeface="UTM Avo" panose="02040603050506020204"/>
              </a:rPr>
              <a:t> </a:t>
            </a:r>
            <a:r>
              <a:rPr lang="en-US" sz="2400" dirty="0" err="1">
                <a:latin typeface="UTM Avo" panose="02040603050506020204"/>
              </a:rPr>
              <a:t>đoạn</a:t>
            </a:r>
            <a:r>
              <a:rPr lang="en-US" sz="2400" dirty="0">
                <a:latin typeface="UTM Avo" panose="02040603050506020204"/>
              </a:rPr>
              <a:t> </a:t>
            </a:r>
            <a:r>
              <a:rPr lang="en-US" sz="2400" dirty="0" err="1">
                <a:latin typeface="UTM Avo" panose="02040603050506020204"/>
              </a:rPr>
              <a:t>văn</a:t>
            </a:r>
            <a:r>
              <a:rPr lang="en-US" sz="2400" dirty="0">
                <a:latin typeface="UTM Avo" panose="02040603050506020204"/>
              </a:rPr>
              <a:t> </a:t>
            </a:r>
            <a:r>
              <a:rPr lang="en-US" sz="2400" dirty="0" err="1">
                <a:latin typeface="UTM Avo" panose="02040603050506020204"/>
              </a:rPr>
              <a:t>bản</a:t>
            </a:r>
            <a:r>
              <a:rPr lang="en-US" sz="2400" dirty="0">
                <a:latin typeface="UTM Avo" panose="02040603050506020204"/>
              </a:rPr>
              <a:t> </a:t>
            </a:r>
            <a:r>
              <a:rPr lang="en-US" sz="2400" dirty="0" err="1">
                <a:latin typeface="UTM Avo" panose="02040603050506020204"/>
              </a:rPr>
              <a:t>sau</a:t>
            </a:r>
            <a:r>
              <a:rPr lang="en-US" sz="2400" dirty="0">
                <a:latin typeface="UTM Avo" panose="02040603050506020204"/>
              </a:rPr>
              <a:t>. </a:t>
            </a:r>
            <a:r>
              <a:rPr lang="en-US" sz="2400" dirty="0" err="1">
                <a:latin typeface="UTM Avo" panose="02040603050506020204"/>
              </a:rPr>
              <a:t>Em</a:t>
            </a:r>
            <a:r>
              <a:rPr lang="en-US" sz="2400" dirty="0">
                <a:latin typeface="UTM Avo" panose="02040603050506020204"/>
              </a:rPr>
              <a:t> </a:t>
            </a:r>
            <a:r>
              <a:rPr lang="en-US" sz="2400" dirty="0" err="1">
                <a:latin typeface="UTM Avo" panose="02040603050506020204"/>
              </a:rPr>
              <a:t>có</a:t>
            </a:r>
            <a:r>
              <a:rPr lang="en-US" sz="2400" dirty="0">
                <a:latin typeface="UTM Avo" panose="02040603050506020204"/>
              </a:rPr>
              <a:t> </a:t>
            </a:r>
            <a:r>
              <a:rPr lang="en-US" sz="2400" dirty="0" err="1">
                <a:latin typeface="UTM Avo" panose="02040603050506020204"/>
              </a:rPr>
              <a:t>thể</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không</a:t>
            </a:r>
            <a:r>
              <a:rPr lang="en-US" sz="2400" dirty="0">
                <a:latin typeface="UTM Avo" panose="02040603050506020204"/>
              </a:rPr>
              <a:t> </a:t>
            </a:r>
            <a:r>
              <a:rPr lang="en-US" sz="2400" dirty="0" err="1">
                <a:latin typeface="UTM Avo" panose="02040603050506020204"/>
              </a:rPr>
              <a:t>dấu</a:t>
            </a:r>
            <a:r>
              <a:rPr lang="en-US" sz="2400" dirty="0">
                <a:latin typeface="UTM Avo" panose="02040603050506020204"/>
              </a:rPr>
              <a:t>.</a:t>
            </a:r>
            <a:endParaRPr lang="en-US" sz="2400" dirty="0">
              <a:latin typeface="UTM Avo" panose="02040603050506020204"/>
            </a:endParaRPr>
          </a:p>
        </p:txBody>
      </p:sp>
      <p:sp>
        <p:nvSpPr>
          <p:cNvPr id="17" name="TextBox 16"/>
          <p:cNvSpPr txBox="1"/>
          <p:nvPr/>
        </p:nvSpPr>
        <p:spPr>
          <a:xfrm>
            <a:off x="1493031" y="3156886"/>
            <a:ext cx="3052917" cy="369332"/>
          </a:xfrm>
          <a:prstGeom prst="rect">
            <a:avLst/>
          </a:prstGeom>
          <a:noFill/>
        </p:spPr>
        <p:txBody>
          <a:bodyPr wrap="square" rtlCol="0">
            <a:spAutoFit/>
          </a:bodyPr>
          <a:lstStyle/>
          <a:p>
            <a:r>
              <a:rPr lang="en-US" b="1" dirty="0">
                <a:latin typeface="UTM Avo" panose="02040603050506020204"/>
              </a:rPr>
              <a:t>a)</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sô</a:t>
            </a:r>
            <a:r>
              <a:rPr lang="en-US" dirty="0">
                <a:latin typeface="UTM Avo" panose="02040603050506020204"/>
              </a:rPr>
              <a:t> </a:t>
            </a:r>
            <a:r>
              <a:rPr lang="en-US" dirty="0" err="1">
                <a:latin typeface="UTM Avo" panose="02040603050506020204"/>
              </a:rPr>
              <a:t>điện</a:t>
            </a:r>
            <a:r>
              <a:rPr lang="en-US" dirty="0">
                <a:latin typeface="UTM Avo" panose="02040603050506020204"/>
              </a:rPr>
              <a:t> </a:t>
            </a:r>
            <a:r>
              <a:rPr lang="en-US" dirty="0" err="1">
                <a:latin typeface="UTM Avo" panose="02040603050506020204"/>
              </a:rPr>
              <a:t>thoại</a:t>
            </a:r>
            <a:r>
              <a:rPr lang="en-US" dirty="0">
                <a:latin typeface="UTM Avo" panose="02040603050506020204"/>
              </a:rPr>
              <a:t> </a:t>
            </a:r>
            <a:r>
              <a:rPr lang="en-US" dirty="0" err="1">
                <a:latin typeface="UTM Avo" panose="02040603050506020204"/>
              </a:rPr>
              <a:t>khẩn</a:t>
            </a:r>
            <a:r>
              <a:rPr lang="en-US" dirty="0">
                <a:latin typeface="UTM Avo" panose="02040603050506020204"/>
              </a:rPr>
              <a:t> </a:t>
            </a:r>
            <a:r>
              <a:rPr lang="en-US" dirty="0" err="1">
                <a:latin typeface="UTM Avo" panose="02040603050506020204"/>
              </a:rPr>
              <a:t>cấp</a:t>
            </a:r>
            <a:endParaRPr lang="en-US" b="1" dirty="0"/>
          </a:p>
        </p:txBody>
      </p:sp>
      <p:sp>
        <p:nvSpPr>
          <p:cNvPr id="21" name="TextBox 20"/>
          <p:cNvSpPr txBox="1"/>
          <p:nvPr/>
        </p:nvSpPr>
        <p:spPr>
          <a:xfrm>
            <a:off x="1905986" y="3526218"/>
            <a:ext cx="2639962" cy="1754326"/>
          </a:xfrm>
          <a:prstGeom prst="rect">
            <a:avLst/>
          </a:prstGeom>
          <a:noFill/>
        </p:spPr>
        <p:txBody>
          <a:bodyPr wrap="square" rtlCol="0">
            <a:spAutoFit/>
          </a:bodyPr>
          <a:lstStyle/>
          <a:p>
            <a:r>
              <a:rPr lang="en-US" dirty="0">
                <a:latin typeface="UTM Avo" panose="02040603050506020204"/>
              </a:rPr>
              <a:t>111 – </a:t>
            </a:r>
            <a:r>
              <a:rPr lang="en-US" dirty="0" err="1">
                <a:latin typeface="UTM Avo" panose="02040603050506020204"/>
              </a:rPr>
              <a:t>Bảo</a:t>
            </a:r>
            <a:r>
              <a:rPr lang="en-US" dirty="0">
                <a:latin typeface="UTM Avo" panose="02040603050506020204"/>
              </a:rPr>
              <a:t> </a:t>
            </a:r>
            <a:r>
              <a:rPr lang="en-US" dirty="0" err="1">
                <a:latin typeface="UTM Avo" panose="02040603050506020204"/>
              </a:rPr>
              <a:t>vệ</a:t>
            </a:r>
            <a:r>
              <a:rPr lang="en-US" dirty="0">
                <a:latin typeface="UTM Avo" panose="02040603050506020204"/>
              </a:rPr>
              <a:t> </a:t>
            </a:r>
            <a:r>
              <a:rPr lang="en-US" dirty="0" err="1">
                <a:latin typeface="UTM Avo" panose="02040603050506020204"/>
              </a:rPr>
              <a:t>trẻ</a:t>
            </a:r>
            <a:r>
              <a:rPr lang="en-US" dirty="0">
                <a:latin typeface="UTM Avo" panose="02040603050506020204"/>
              </a:rPr>
              <a:t> </a:t>
            </a:r>
            <a:r>
              <a:rPr lang="en-US" dirty="0" err="1">
                <a:latin typeface="UTM Avo" panose="02040603050506020204"/>
              </a:rPr>
              <a:t>em</a:t>
            </a:r>
            <a:endParaRPr lang="en-US" dirty="0">
              <a:latin typeface="UTM Avo" panose="02040603050506020204"/>
            </a:endParaRPr>
          </a:p>
          <a:p>
            <a:r>
              <a:rPr lang="en-US" dirty="0">
                <a:latin typeface="UTM Avo" panose="02040603050506020204"/>
              </a:rPr>
              <a:t>112 – </a:t>
            </a:r>
            <a:r>
              <a:rPr lang="en-US" dirty="0" err="1">
                <a:latin typeface="UTM Avo" panose="02040603050506020204"/>
              </a:rPr>
              <a:t>Tìm</a:t>
            </a:r>
            <a:r>
              <a:rPr lang="en-US" dirty="0">
                <a:latin typeface="UTM Avo" panose="02040603050506020204"/>
              </a:rPr>
              <a:t> </a:t>
            </a:r>
            <a:r>
              <a:rPr lang="en-US" dirty="0" err="1">
                <a:latin typeface="UTM Avo" panose="02040603050506020204"/>
              </a:rPr>
              <a:t>kiếm</a:t>
            </a:r>
            <a:r>
              <a:rPr lang="en-US" dirty="0">
                <a:latin typeface="UTM Avo" panose="02040603050506020204"/>
              </a:rPr>
              <a:t> , </a:t>
            </a:r>
            <a:r>
              <a:rPr lang="en-US" dirty="0" err="1">
                <a:latin typeface="UTM Avo" panose="02040603050506020204"/>
              </a:rPr>
              <a:t>cứu</a:t>
            </a:r>
            <a:r>
              <a:rPr lang="en-US" dirty="0">
                <a:latin typeface="UTM Avo" panose="02040603050506020204"/>
              </a:rPr>
              <a:t> </a:t>
            </a:r>
            <a:r>
              <a:rPr lang="en-US" dirty="0" err="1">
                <a:latin typeface="UTM Avo" panose="02040603050506020204"/>
              </a:rPr>
              <a:t>nạn</a:t>
            </a:r>
            <a:endParaRPr lang="en-US" dirty="0">
              <a:latin typeface="UTM Avo" panose="02040603050506020204"/>
            </a:endParaRPr>
          </a:p>
          <a:p>
            <a:r>
              <a:rPr lang="en-US" dirty="0">
                <a:latin typeface="UTM Avo" panose="02040603050506020204"/>
              </a:rPr>
              <a:t>113 – </a:t>
            </a:r>
            <a:r>
              <a:rPr lang="en-US" dirty="0" err="1">
                <a:latin typeface="UTM Avo" panose="02040603050506020204"/>
              </a:rPr>
              <a:t>Công</a:t>
            </a:r>
            <a:r>
              <a:rPr lang="en-US" dirty="0">
                <a:latin typeface="UTM Avo" panose="02040603050506020204"/>
              </a:rPr>
              <a:t> an</a:t>
            </a:r>
            <a:endParaRPr lang="en-US" dirty="0">
              <a:latin typeface="UTM Avo" panose="02040603050506020204"/>
            </a:endParaRPr>
          </a:p>
          <a:p>
            <a:r>
              <a:rPr lang="en-US" dirty="0">
                <a:latin typeface="UTM Avo" panose="02040603050506020204"/>
              </a:rPr>
              <a:t>114 – </a:t>
            </a:r>
            <a:r>
              <a:rPr lang="en-US" dirty="0" err="1">
                <a:latin typeface="UTM Avo" panose="02040603050506020204"/>
              </a:rPr>
              <a:t>Cứu</a:t>
            </a:r>
            <a:r>
              <a:rPr lang="en-US" dirty="0">
                <a:latin typeface="UTM Avo" panose="02040603050506020204"/>
              </a:rPr>
              <a:t> </a:t>
            </a:r>
            <a:r>
              <a:rPr lang="en-US" dirty="0" err="1">
                <a:latin typeface="UTM Avo" panose="02040603050506020204"/>
              </a:rPr>
              <a:t>hỏa</a:t>
            </a:r>
            <a:endParaRPr lang="en-US" dirty="0">
              <a:latin typeface="UTM Avo" panose="02040603050506020204"/>
            </a:endParaRPr>
          </a:p>
          <a:p>
            <a:r>
              <a:rPr lang="en-US" dirty="0">
                <a:latin typeface="UTM Avo" panose="02040603050506020204"/>
              </a:rPr>
              <a:t>115 – </a:t>
            </a:r>
            <a:r>
              <a:rPr lang="en-US" dirty="0" err="1">
                <a:latin typeface="UTM Avo" panose="02040603050506020204"/>
              </a:rPr>
              <a:t>Cấp</a:t>
            </a:r>
            <a:r>
              <a:rPr lang="en-US" dirty="0">
                <a:latin typeface="UTM Avo" panose="02040603050506020204"/>
              </a:rPr>
              <a:t> </a:t>
            </a:r>
            <a:r>
              <a:rPr lang="en-US" dirty="0" err="1">
                <a:latin typeface="UTM Avo" panose="02040603050506020204"/>
              </a:rPr>
              <a:t>cứu</a:t>
            </a:r>
            <a:r>
              <a:rPr lang="en-US" dirty="0">
                <a:latin typeface="UTM Avo" panose="02040603050506020204"/>
              </a:rPr>
              <a:t> </a:t>
            </a:r>
            <a:endParaRPr lang="en-US" dirty="0">
              <a:latin typeface="UTM Avo" panose="02040603050506020204"/>
            </a:endParaRPr>
          </a:p>
          <a:p>
            <a:endParaRPr lang="en-US" dirty="0">
              <a:latin typeface="UTM Avo" panose="02040603050506020204"/>
            </a:endParaRPr>
          </a:p>
        </p:txBody>
      </p:sp>
      <p:sp>
        <p:nvSpPr>
          <p:cNvPr id="22" name="TextBox 21"/>
          <p:cNvSpPr txBox="1"/>
          <p:nvPr/>
        </p:nvSpPr>
        <p:spPr>
          <a:xfrm>
            <a:off x="4984768" y="3156886"/>
            <a:ext cx="6444893" cy="923330"/>
          </a:xfrm>
          <a:prstGeom prst="rect">
            <a:avLst/>
          </a:prstGeom>
          <a:noFill/>
        </p:spPr>
        <p:txBody>
          <a:bodyPr wrap="square" rtlCol="0">
            <a:spAutoFit/>
          </a:bodyPr>
          <a:lstStyle/>
          <a:p>
            <a:pPr algn="just"/>
            <a:r>
              <a:rPr lang="en-US" b="1" dirty="0">
                <a:latin typeface="UTM Avo" panose="02040603050506020204"/>
              </a:rPr>
              <a:t>b)</a:t>
            </a:r>
            <a:r>
              <a:rPr lang="en-US" dirty="0">
                <a:latin typeface="UTM Avo" panose="02040603050506020204"/>
              </a:rPr>
              <a:t> </a:t>
            </a:r>
            <a:r>
              <a:rPr lang="en-US" dirty="0" err="1">
                <a:latin typeface="UTM Avo" panose="02040603050506020204"/>
              </a:rPr>
              <a:t>Một</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có</a:t>
            </a:r>
            <a:r>
              <a:rPr lang="en-US" dirty="0">
                <a:latin typeface="UTM Avo" panose="02040603050506020204"/>
              </a:rPr>
              <a:t> 365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có</a:t>
            </a:r>
            <a:r>
              <a:rPr lang="en-US" dirty="0">
                <a:latin typeface="UTM Avo" panose="02040603050506020204"/>
              </a:rPr>
              <a:t> 366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4, 6, 9, 11 </a:t>
            </a:r>
            <a:r>
              <a:rPr lang="en-US" dirty="0" err="1">
                <a:latin typeface="UTM Avo" panose="02040603050506020204"/>
              </a:rPr>
              <a:t>có</a:t>
            </a:r>
            <a:r>
              <a:rPr lang="en-US" dirty="0">
                <a:latin typeface="UTM Avo" panose="02040603050506020204"/>
              </a:rPr>
              <a:t> 30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1, 3, 5, 7, 8, 10, 12 </a:t>
            </a:r>
            <a:r>
              <a:rPr lang="en-US" dirty="0" err="1">
                <a:latin typeface="UTM Avo" panose="02040603050506020204"/>
              </a:rPr>
              <a:t>có</a:t>
            </a:r>
            <a:r>
              <a:rPr lang="en-US" dirty="0">
                <a:latin typeface="UTM Avo" panose="02040603050506020204"/>
              </a:rPr>
              <a:t> 31 </a:t>
            </a:r>
            <a:r>
              <a:rPr lang="en-US" dirty="0" err="1">
                <a:latin typeface="UTM Avo" panose="02040603050506020204"/>
              </a:rPr>
              <a:t>ngày</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28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29 </a:t>
            </a:r>
            <a:r>
              <a:rPr lang="en-US" dirty="0" err="1">
                <a:latin typeface="UTM Avo" panose="02040603050506020204"/>
              </a:rPr>
              <a:t>ngày</a:t>
            </a:r>
            <a:r>
              <a:rPr lang="en-US" dirty="0">
                <a:latin typeface="UTM Avo" panose="02040603050506020204"/>
              </a:rPr>
              <a:t>.</a:t>
            </a:r>
            <a:endParaRPr lang="en-US" b="1" dirty="0">
              <a:latin typeface="UTM Avo" panose="02040603050506020204"/>
            </a:endParaRPr>
          </a:p>
        </p:txBody>
      </p:sp>
      <p:sp>
        <p:nvSpPr>
          <p:cNvPr id="23" name="TextBox 22"/>
          <p:cNvSpPr txBox="1"/>
          <p:nvPr/>
        </p:nvSpPr>
        <p:spPr>
          <a:xfrm>
            <a:off x="995261" y="5345099"/>
            <a:ext cx="2286298" cy="400110"/>
          </a:xfrm>
          <a:prstGeom prst="rect">
            <a:avLst/>
          </a:prstGeom>
          <a:noFill/>
        </p:spPr>
        <p:txBody>
          <a:bodyPr wrap="square" rtlCol="0">
            <a:spAutoFit/>
          </a:bodyPr>
          <a:lstStyle/>
          <a:p>
            <a:r>
              <a:rPr lang="en-US" sz="2000" dirty="0" err="1">
                <a:solidFill>
                  <a:schemeClr val="accent4">
                    <a:lumMod val="75000"/>
                  </a:schemeClr>
                </a:solidFill>
                <a:latin typeface="UTM Avo" panose="02040603050506020204"/>
              </a:rPr>
              <a:t>Hướng</a:t>
            </a:r>
            <a:r>
              <a:rPr lang="en-US" sz="2000" dirty="0">
                <a:solidFill>
                  <a:schemeClr val="accent4">
                    <a:lumMod val="75000"/>
                  </a:schemeClr>
                </a:solidFill>
                <a:latin typeface="UTM Avo" panose="02040603050506020204"/>
              </a:rPr>
              <a:t> </a:t>
            </a:r>
            <a:r>
              <a:rPr lang="en-US" sz="2000" dirty="0" err="1">
                <a:solidFill>
                  <a:schemeClr val="accent4">
                    <a:lumMod val="75000"/>
                  </a:schemeClr>
                </a:solidFill>
                <a:latin typeface="UTM Avo" panose="02040603050506020204"/>
              </a:rPr>
              <a:t>dẫn</a:t>
            </a:r>
            <a:r>
              <a:rPr lang="en-US" sz="2000" dirty="0">
                <a:solidFill>
                  <a:schemeClr val="accent4">
                    <a:lumMod val="75000"/>
                  </a:schemeClr>
                </a:solidFill>
                <a:latin typeface="UTM Avo" panose="02040603050506020204"/>
              </a:rPr>
              <a:t> : </a:t>
            </a:r>
            <a:endParaRPr lang="en-US" sz="2000" dirty="0">
              <a:solidFill>
                <a:schemeClr val="accent4">
                  <a:lumMod val="75000"/>
                </a:schemeClr>
              </a:solidFill>
              <a:latin typeface="UTM Avo" panose="02040603050506020204"/>
            </a:endParaRPr>
          </a:p>
        </p:txBody>
      </p:sp>
      <p:sp>
        <p:nvSpPr>
          <p:cNvPr id="24" name="TextBox 23"/>
          <p:cNvSpPr txBox="1"/>
          <p:nvPr/>
        </p:nvSpPr>
        <p:spPr>
          <a:xfrm>
            <a:off x="1678467" y="5729820"/>
            <a:ext cx="9066814" cy="338554"/>
          </a:xfrm>
          <a:prstGeom prst="rect">
            <a:avLst/>
          </a:prstGeom>
          <a:noFill/>
        </p:spPr>
        <p:txBody>
          <a:bodyPr wrap="square" rtlCol="0">
            <a:spAutoFit/>
          </a:bodyPr>
          <a:lstStyle/>
          <a:p>
            <a:r>
              <a:rPr lang="en-US" sz="1600" dirty="0" err="1">
                <a:latin typeface="UTM Avo" panose="02040603050506020204"/>
              </a:rPr>
              <a:t>Thực</a:t>
            </a:r>
            <a:r>
              <a:rPr lang="en-US" sz="1600" dirty="0">
                <a:latin typeface="UTM Avo" panose="02040603050506020204"/>
              </a:rPr>
              <a:t> </a:t>
            </a:r>
            <a:r>
              <a:rPr lang="en-US" sz="1600" dirty="0" err="1">
                <a:latin typeface="UTM Avo" panose="02040603050506020204"/>
              </a:rPr>
              <a:t>hiện</a:t>
            </a:r>
            <a:r>
              <a:rPr lang="en-US" sz="1600" dirty="0">
                <a:latin typeface="UTM Avo" panose="02040603050506020204"/>
              </a:rPr>
              <a:t> </a:t>
            </a:r>
            <a:r>
              <a:rPr lang="en-US" sz="1600" dirty="0" err="1">
                <a:latin typeface="UTM Avo" panose="02040603050506020204"/>
              </a:rPr>
              <a:t>các</a:t>
            </a:r>
            <a:r>
              <a:rPr lang="en-US" sz="1600" dirty="0">
                <a:latin typeface="UTM Avo" panose="02040603050506020204"/>
              </a:rPr>
              <a:t> </a:t>
            </a:r>
            <a:r>
              <a:rPr lang="en-US" sz="1600" dirty="0" err="1">
                <a:latin typeface="UTM Avo" panose="02040603050506020204"/>
              </a:rPr>
              <a:t>bước</a:t>
            </a:r>
            <a:r>
              <a:rPr lang="en-US" sz="1600" dirty="0">
                <a:latin typeface="UTM Avo" panose="02040603050506020204"/>
              </a:rPr>
              <a:t> 1, 2 </a:t>
            </a:r>
            <a:r>
              <a:rPr lang="en-US" sz="1600" dirty="0" err="1">
                <a:latin typeface="UTM Avo" panose="02040603050506020204"/>
              </a:rPr>
              <a:t>tương</a:t>
            </a:r>
            <a:r>
              <a:rPr lang="en-US" sz="1600" dirty="0">
                <a:latin typeface="UTM Avo" panose="02040603050506020204"/>
              </a:rPr>
              <a:t> </a:t>
            </a:r>
            <a:r>
              <a:rPr lang="en-US" sz="1600" dirty="0" err="1">
                <a:latin typeface="UTM Avo" panose="02040603050506020204"/>
              </a:rPr>
              <a:t>tự</a:t>
            </a:r>
            <a:r>
              <a:rPr lang="en-US" sz="1600" dirty="0">
                <a:latin typeface="UTM Avo" panose="02040603050506020204"/>
              </a:rPr>
              <a:t> </a:t>
            </a:r>
            <a:r>
              <a:rPr lang="en-US" sz="1600" dirty="0" err="1">
                <a:latin typeface="UTM Avo" panose="02040603050506020204"/>
              </a:rPr>
              <a:t>như</a:t>
            </a:r>
            <a:r>
              <a:rPr lang="en-US" sz="1600" dirty="0">
                <a:latin typeface="UTM Avo" panose="02040603050506020204"/>
              </a:rPr>
              <a:t> </a:t>
            </a:r>
            <a:r>
              <a:rPr lang="en-US" sz="1600" dirty="0" err="1">
                <a:latin typeface="UTM Avo" panose="02040603050506020204"/>
              </a:rPr>
              <a:t>Nhiệm</a:t>
            </a:r>
            <a:r>
              <a:rPr lang="en-US" sz="1600" dirty="0">
                <a:latin typeface="UTM Avo" panose="02040603050506020204"/>
              </a:rPr>
              <a:t> </a:t>
            </a:r>
            <a:r>
              <a:rPr lang="en-US" sz="1600" dirty="0" err="1">
                <a:latin typeface="UTM Avo" panose="02040603050506020204"/>
              </a:rPr>
              <a:t>vụ</a:t>
            </a:r>
            <a:r>
              <a:rPr lang="en-US" sz="1600" dirty="0">
                <a:latin typeface="UTM Avo" panose="02040603050506020204"/>
              </a:rPr>
              <a:t> 1</a:t>
            </a:r>
            <a:r>
              <a:rPr lang="en-US" sz="1400" dirty="0">
                <a:latin typeface="UTM Avo" panose="02040603050506020204"/>
              </a:rPr>
              <a:t>.</a:t>
            </a:r>
            <a:endParaRPr lang="en-US" sz="1400" dirty="0">
              <a:latin typeface="UTM Avo" panose="02040603050506020204"/>
            </a:endParaRPr>
          </a:p>
        </p:txBody>
      </p:sp>
      <p:sp>
        <p:nvSpPr>
          <p:cNvPr id="25" name="TextBox 24"/>
          <p:cNvSpPr txBox="1"/>
          <p:nvPr/>
        </p:nvSpPr>
        <p:spPr>
          <a:xfrm>
            <a:off x="1678467" y="6129930"/>
            <a:ext cx="8421778" cy="338554"/>
          </a:xfrm>
          <a:prstGeom prst="rect">
            <a:avLst/>
          </a:prstGeom>
          <a:noFill/>
        </p:spPr>
        <p:txBody>
          <a:bodyPr wrap="square" rtlCol="0">
            <a:spAutoFit/>
          </a:bodyPr>
          <a:lstStyle/>
          <a:p>
            <a:r>
              <a:rPr lang="en-US" sz="1600" i="1" dirty="0" err="1">
                <a:latin typeface="UTM Avo" panose="02040603050506020204"/>
              </a:rPr>
              <a:t>Lưu</a:t>
            </a:r>
            <a:r>
              <a:rPr lang="en-US" sz="1600" i="1" dirty="0">
                <a:latin typeface="UTM Avo" panose="02040603050506020204"/>
              </a:rPr>
              <a:t> ý: </a:t>
            </a:r>
            <a:r>
              <a:rPr lang="en-US" sz="1600" dirty="0" err="1">
                <a:latin typeface="UTM Avo" panose="02040603050506020204"/>
              </a:rPr>
              <a:t>Gõ</a:t>
            </a:r>
            <a:r>
              <a:rPr lang="en-US" sz="1600" dirty="0">
                <a:latin typeface="UTM Avo" panose="02040603050506020204"/>
              </a:rPr>
              <a:t> </a:t>
            </a:r>
            <a:r>
              <a:rPr lang="en-US" sz="1600" dirty="0" err="1">
                <a:latin typeface="UTM Avo" panose="02040603050506020204"/>
              </a:rPr>
              <a:t>phím</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 </a:t>
            </a:r>
            <a:r>
              <a:rPr lang="en-US" sz="1600" dirty="0" err="1">
                <a:latin typeface="UTM Avo" panose="02040603050506020204"/>
              </a:rPr>
              <a:t>sau</a:t>
            </a:r>
            <a:r>
              <a:rPr lang="en-US" sz="1600" dirty="0">
                <a:latin typeface="UTM Avo" panose="02040603050506020204"/>
              </a:rPr>
              <a:t> </a:t>
            </a:r>
            <a:r>
              <a:rPr lang="en-US" sz="1600" dirty="0" err="1">
                <a:latin typeface="UTM Avo" panose="02040603050506020204"/>
              </a:rPr>
              <a:t>mỗi</a:t>
            </a:r>
            <a:r>
              <a:rPr lang="en-US" sz="1600" dirty="0">
                <a:latin typeface="UTM Avo" panose="02040603050506020204"/>
              </a:rPr>
              <a:t> </a:t>
            </a:r>
            <a:r>
              <a:rPr lang="en-US" sz="1600" dirty="0" err="1">
                <a:latin typeface="UTM Avo" panose="02040603050506020204"/>
              </a:rPr>
              <a:t>từ</a:t>
            </a:r>
            <a:r>
              <a:rPr lang="en-US" sz="1600" dirty="0">
                <a:latin typeface="UTM Avo" panose="02040603050506020204"/>
              </a:rPr>
              <a:t>, </a:t>
            </a:r>
            <a:r>
              <a:rPr lang="en-US" sz="1600" dirty="0" err="1">
                <a:latin typeface="UTM Avo" panose="02040603050506020204"/>
              </a:rPr>
              <a:t>trước</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phẩy</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chấm</a:t>
            </a:r>
            <a:r>
              <a:rPr lang="en-US" sz="1600" dirty="0">
                <a:latin typeface="UTM Avo" panose="02040603050506020204"/>
              </a:rPr>
              <a:t> </a:t>
            </a:r>
            <a:r>
              <a:rPr lang="en-US" sz="1600" dirty="0" err="1">
                <a:latin typeface="UTM Avo" panose="02040603050506020204"/>
              </a:rPr>
              <a:t>không</a:t>
            </a:r>
            <a:r>
              <a:rPr lang="en-US" sz="1600" dirty="0">
                <a:latin typeface="UTM Avo" panose="02040603050506020204"/>
              </a:rPr>
              <a:t> </a:t>
            </a:r>
            <a:r>
              <a:rPr lang="en-US" sz="1600" dirty="0" err="1">
                <a:latin typeface="UTM Avo" panose="02040603050506020204"/>
              </a:rPr>
              <a:t>có</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a:t>
            </a:r>
            <a:endParaRPr lang="en-US" sz="1600" dirty="0">
              <a:latin typeface="UTM Avo"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 grpId="0"/>
      <p:bldP spid="5" grpId="0"/>
      <p:bldP spid="6" grpId="0"/>
      <p:bldP spid="8" grpId="0" animBg="1"/>
      <p:bldP spid="16" grpId="0"/>
      <p:bldP spid="17"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255893"/>
            <a:ext cx="10028528" cy="506292"/>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Hãy ghép các ngón tay ở cột A tương ứng với phím phụ trách tại cột B để gõ phím đúng cách </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p:cNvGraphicFramePr>
            <a:graphicFrameLocks noGrp="1"/>
          </p:cNvGraphicFramePr>
          <p:nvPr/>
        </p:nvGraphicFramePr>
        <p:xfrm>
          <a:off x="1652195" y="1843272"/>
          <a:ext cx="6990359" cy="4559544"/>
        </p:xfrm>
        <a:graphic>
          <a:graphicData uri="http://schemas.openxmlformats.org/drawingml/2006/table">
            <a:tbl>
              <a:tblPr firstRow="1" bandRow="1">
                <a:tableStyleId>{21E4AEA4-8DFA-4A89-87EB-49C32662AFE0}</a:tableStyleId>
              </a:tblPr>
              <a:tblGrid>
                <a:gridCol w="3539237"/>
                <a:gridCol w="3451122"/>
              </a:tblGrid>
              <a:tr h="339213">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6DCFF6"/>
                    </a:solidFill>
                  </a:tcPr>
                </a:tc>
              </a:tr>
              <a:tr h="516194">
                <a:tc>
                  <a:txBody>
                    <a:bodyPr/>
                    <a:lstStyle/>
                    <a:p>
                      <a:pPr marL="113030" indent="0" algn="l">
                        <a:lnSpc>
                          <a:spcPct val="120000"/>
                        </a:lnSpc>
                      </a:pPr>
                      <a:r>
                        <a:rPr lang="en-US" sz="2000" kern="1200">
                          <a:solidFill>
                            <a:schemeClr val="tx1"/>
                          </a:solidFill>
                          <a:latin typeface="UTM Avo" panose="02040603050506020204"/>
                          <a:ea typeface="+mn-ea"/>
                          <a:cs typeface="Times New Roman" panose="02020603050405020304" pitchFamily="18" charset="0"/>
                        </a:rPr>
                        <a:t>1) Ngón trỏ tay trái</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marL="113030" indent="0" algn="l">
                        <a:lnSpc>
                          <a:spcPct val="120000"/>
                        </a:lnSpc>
                      </a:pPr>
                      <a:r>
                        <a:rPr lang="pt-BR" sz="2000" kern="1200">
                          <a:solidFill>
                            <a:schemeClr val="tx1"/>
                          </a:solidFill>
                          <a:latin typeface="UTM Avo" panose="02040603050506020204"/>
                          <a:ea typeface="+mn-ea"/>
                          <a:cs typeface="Times New Roman" panose="02020603050405020304" pitchFamily="18" charset="0"/>
                        </a:rPr>
                        <a:t>a) Gõ phím số 6, 7</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r>
              <a:tr h="0">
                <a:tc>
                  <a:txBody>
                    <a:bodyPr/>
                    <a:lstStyle/>
                    <a:p>
                      <a:pPr marL="113030" indent="0" algn="l">
                        <a:lnSpc>
                          <a:spcPct val="120000"/>
                        </a:lnSpc>
                      </a:pPr>
                      <a:r>
                        <a:rPr lang="en-US" sz="2000" kern="1200">
                          <a:solidFill>
                            <a:schemeClr val="tx1"/>
                          </a:solidFill>
                          <a:latin typeface="UTM Avo" panose="02040603050506020204"/>
                          <a:ea typeface="+mn-ea"/>
                          <a:cs typeface="Times New Roman" panose="02020603050405020304" pitchFamily="18" charset="0"/>
                        </a:rPr>
                        <a:t>2) Ngón trở tay phải</a:t>
                      </a:r>
                      <a:endParaRPr lang="en-US" sz="2000" kern="1200">
                        <a:solidFill>
                          <a:schemeClr val="tx1"/>
                        </a:solidFill>
                        <a:latin typeface="UTM Avo" panose="02040603050506020204"/>
                        <a:ea typeface="+mn-ea"/>
                        <a:cs typeface="Times New Roman" panose="02020603050405020304" pitchFamily="18" charset="0"/>
                      </a:endParaRP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a:ea typeface="+mn-ea"/>
                          <a:cs typeface="Times New Roman" panose="02020603050405020304" pitchFamily="18" charset="0"/>
                        </a:rPr>
                        <a:t>b) Gõ phím số 8</a:t>
                      </a:r>
                      <a:endParaRPr lang="en-US" sz="2000" kern="1200">
                        <a:solidFill>
                          <a:schemeClr val="tx1"/>
                        </a:solidFill>
                        <a:latin typeface="UTM Avo" panose="02040603050506020204"/>
                        <a:ea typeface="+mn-ea"/>
                        <a:cs typeface="Times New Roman" panose="02020603050405020304" pitchFamily="18" charset="0"/>
                      </a:endParaRPr>
                    </a:p>
                  </a:txBody>
                  <a:tcPr anchor="ctr">
                    <a:solidFill>
                      <a:srgbClr val="C7EAF5"/>
                    </a:solidFill>
                  </a:tcPr>
                </a:tc>
              </a:tr>
              <a:tr h="537195">
                <a:tc>
                  <a:txBody>
                    <a:bodyPr/>
                    <a:lstStyle/>
                    <a:p>
                      <a:pPr algn="l"/>
                      <a:r>
                        <a:rPr lang="en-US" sz="2000">
                          <a:latin typeface="UTM Avo" panose="02040603050506020204"/>
                        </a:rPr>
                        <a:t>  3) Ngón giữa tay trái</a:t>
                      </a:r>
                      <a:endParaRPr lang="en-US" sz="2000">
                        <a:latin typeface="UTM Avo" panose="02040603050506020204"/>
                      </a:endParaRP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a:ea typeface="+mn-ea"/>
                          <a:cs typeface="Times New Roman" panose="02020603050405020304" pitchFamily="18" charset="0"/>
                        </a:rPr>
                        <a:t>c) Gõ phím số 4, 5</a:t>
                      </a:r>
                      <a:endParaRPr lang="en-US" sz="2000" kern="1200">
                        <a:solidFill>
                          <a:schemeClr val="tx1"/>
                        </a:solidFill>
                        <a:latin typeface="UTM Avo" panose="02040603050506020204"/>
                        <a:ea typeface="+mn-ea"/>
                        <a:cs typeface="Times New Roman" panose="02020603050405020304" pitchFamily="18" charset="0"/>
                      </a:endParaRPr>
                    </a:p>
                  </a:txBody>
                  <a:tcPr anchor="ctr">
                    <a:solidFill>
                      <a:srgbClr val="C7EAF5"/>
                    </a:solidFill>
                  </a:tcPr>
                </a:tc>
              </a:tr>
              <a:tr h="537195">
                <a:tc>
                  <a:txBody>
                    <a:bodyPr/>
                    <a:lstStyle/>
                    <a:p>
                      <a:pPr algn="l"/>
                      <a:r>
                        <a:rPr lang="en-US" sz="2000">
                          <a:latin typeface="UTM Avo" panose="02040603050506020204"/>
                        </a:rPr>
                        <a:t>  4) Ngón giữa tay phải</a:t>
                      </a:r>
                      <a:endParaRPr lang="en-US" sz="2000">
                        <a:latin typeface="UTM Avo" panose="02040603050506020204"/>
                      </a:endParaRP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a:ea typeface="+mn-ea"/>
                          <a:cs typeface="Times New Roman" panose="02020603050405020304" pitchFamily="18" charset="0"/>
                        </a:rPr>
                        <a:t>d) Gõ phím số 9</a:t>
                      </a:r>
                      <a:endParaRPr lang="en-US" sz="2000" kern="1200">
                        <a:solidFill>
                          <a:schemeClr val="tx1"/>
                        </a:solidFill>
                        <a:latin typeface="UTM Avo" panose="02040603050506020204"/>
                        <a:ea typeface="+mn-ea"/>
                        <a:cs typeface="Times New Roman" panose="02020603050405020304" pitchFamily="18" charset="0"/>
                      </a:endParaRPr>
                    </a:p>
                  </a:txBody>
                  <a:tcPr anchor="ctr">
                    <a:solidFill>
                      <a:srgbClr val="C7EAF5"/>
                    </a:solidFill>
                  </a:tcPr>
                </a:tc>
              </a:tr>
              <a:tr h="537194">
                <a:tc>
                  <a:txBody>
                    <a:bodyPr/>
                    <a:lstStyle/>
                    <a:p>
                      <a:pPr algn="l"/>
                      <a:r>
                        <a:rPr lang="en-US" sz="2000">
                          <a:latin typeface="UTM Avo" panose="02040603050506020204"/>
                        </a:rPr>
                        <a:t>  5) Ngón áp út tay trái</a:t>
                      </a:r>
                      <a:endParaRPr lang="en-US" sz="2000">
                        <a:latin typeface="UTM Avo" panose="02040603050506020204"/>
                      </a:endParaRP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a:ea typeface="+mn-ea"/>
                          <a:cs typeface="Times New Roman" panose="02020603050405020304" pitchFamily="18" charset="0"/>
                        </a:rPr>
                        <a:t>e) Gõ phím số 3</a:t>
                      </a:r>
                      <a:endParaRPr lang="en-US" sz="2000" kern="1200">
                        <a:solidFill>
                          <a:schemeClr val="tx1"/>
                        </a:solidFill>
                        <a:latin typeface="UTM Avo" panose="02040603050506020204"/>
                        <a:ea typeface="+mn-ea"/>
                        <a:cs typeface="Times New Roman" panose="02020603050405020304" pitchFamily="18" charset="0"/>
                      </a:endParaRPr>
                    </a:p>
                  </a:txBody>
                  <a:tcPr anchor="ctr">
                    <a:solidFill>
                      <a:srgbClr val="C7EAF5"/>
                    </a:solidFill>
                  </a:tcPr>
                </a:tc>
              </a:tr>
              <a:tr h="537195">
                <a:tc>
                  <a:txBody>
                    <a:bodyPr/>
                    <a:lstStyle/>
                    <a:p>
                      <a:pPr algn="l"/>
                      <a:r>
                        <a:rPr lang="en-US" sz="2000">
                          <a:latin typeface="UTM Avo" panose="02040603050506020204"/>
                        </a:rPr>
                        <a:t>  6) Ngón áp út tay phải</a:t>
                      </a:r>
                      <a:endParaRPr lang="en-US" sz="2000">
                        <a:latin typeface="UTM Avo" panose="02040603050506020204"/>
                      </a:endParaRP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a:ea typeface="+mn-ea"/>
                          <a:cs typeface="Times New Roman" panose="02020603050405020304" pitchFamily="18" charset="0"/>
                        </a:rPr>
                        <a:t>f) Gõ phím sô 1</a:t>
                      </a:r>
                      <a:endParaRPr lang="en-US" sz="2000" kern="1200">
                        <a:solidFill>
                          <a:schemeClr val="tx1"/>
                        </a:solidFill>
                        <a:latin typeface="UTM Avo" panose="02040603050506020204"/>
                        <a:ea typeface="+mn-ea"/>
                        <a:cs typeface="Times New Roman" panose="02020603050405020304" pitchFamily="18" charset="0"/>
                      </a:endParaRPr>
                    </a:p>
                  </a:txBody>
                  <a:tcPr anchor="ctr">
                    <a:solidFill>
                      <a:srgbClr val="C7EAF5"/>
                    </a:solidFill>
                  </a:tcPr>
                </a:tc>
              </a:tr>
              <a:tr h="537195">
                <a:tc>
                  <a:txBody>
                    <a:bodyPr/>
                    <a:lstStyle/>
                    <a:p>
                      <a:pPr algn="l"/>
                      <a:r>
                        <a:rPr lang="en-US" sz="2000">
                          <a:latin typeface="UTM Avo" panose="02040603050506020204"/>
                        </a:rPr>
                        <a:t>  7) Ngón út tay trái</a:t>
                      </a:r>
                      <a:endParaRPr lang="en-US" sz="2000">
                        <a:latin typeface="UTM Avo" panose="02040603050506020204"/>
                      </a:endParaRP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a:ea typeface="+mn-ea"/>
                          <a:cs typeface="Times New Roman" panose="02020603050405020304" pitchFamily="18" charset="0"/>
                        </a:rPr>
                        <a:t>g) Gõ phím số 0</a:t>
                      </a:r>
                      <a:endParaRPr lang="en-US" sz="2000" kern="1200">
                        <a:solidFill>
                          <a:schemeClr val="tx1"/>
                        </a:solidFill>
                        <a:latin typeface="UTM Avo" panose="02040603050506020204"/>
                        <a:ea typeface="+mn-ea"/>
                        <a:cs typeface="Times New Roman" panose="02020603050405020304" pitchFamily="18" charset="0"/>
                      </a:endParaRPr>
                    </a:p>
                  </a:txBody>
                  <a:tcPr anchor="ctr">
                    <a:solidFill>
                      <a:srgbClr val="C7EAF5"/>
                    </a:solidFill>
                  </a:tcPr>
                </a:tc>
              </a:tr>
              <a:tr h="503936">
                <a:tc>
                  <a:txBody>
                    <a:bodyPr/>
                    <a:lstStyle/>
                    <a:p>
                      <a:pPr algn="l"/>
                      <a:r>
                        <a:rPr lang="en-US" sz="2000">
                          <a:latin typeface="UTM Avo" panose="02040603050506020204"/>
                        </a:rPr>
                        <a:t>  8) Ngón út tay phải</a:t>
                      </a:r>
                      <a:endParaRPr lang="en-US" sz="2000">
                        <a:latin typeface="UTM Avo" panose="02040603050506020204"/>
                      </a:endParaRP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a:ea typeface="+mn-ea"/>
                          <a:cs typeface="Times New Roman" panose="02020603050405020304" pitchFamily="18" charset="0"/>
                        </a:rPr>
                        <a:t>h) Gõ phím số 2</a:t>
                      </a:r>
                      <a:endParaRPr lang="en-US" sz="2000" kern="1200">
                        <a:solidFill>
                          <a:schemeClr val="tx1"/>
                        </a:solidFill>
                        <a:latin typeface="UTM Avo" panose="02040603050506020204"/>
                        <a:ea typeface="+mn-ea"/>
                        <a:cs typeface="Times New Roman" panose="02020603050405020304" pitchFamily="18" charset="0"/>
                      </a:endParaRPr>
                    </a:p>
                  </a:txBody>
                  <a:tcPr anchor="ctr">
                    <a:solidFill>
                      <a:srgbClr val="C7EAF5"/>
                    </a:solidFill>
                  </a:tcPr>
                </a:tc>
              </a:tr>
            </a:tbl>
          </a:graphicData>
        </a:graphic>
      </p:graphicFrame>
      <p:sp>
        <p:nvSpPr>
          <p:cNvPr id="4" name="TextBox 3"/>
          <p:cNvSpPr txBox="1"/>
          <p:nvPr/>
        </p:nvSpPr>
        <p:spPr>
          <a:xfrm>
            <a:off x="9861755" y="2550702"/>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endParaRPr lang="en-US" sz="2400">
              <a:solidFill>
                <a:schemeClr val="accent4">
                  <a:lumMod val="75000"/>
                </a:schemeClr>
              </a:solidFill>
              <a:latin typeface="UTM Avo" panose="02040603050506020204"/>
            </a:endParaRPr>
          </a:p>
        </p:txBody>
      </p:sp>
      <p:sp>
        <p:nvSpPr>
          <p:cNvPr id="7" name="TextBox 6"/>
          <p:cNvSpPr txBox="1"/>
          <p:nvPr/>
        </p:nvSpPr>
        <p:spPr>
          <a:xfrm>
            <a:off x="9615948" y="3229897"/>
            <a:ext cx="1858297" cy="3046988"/>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1 – c  </a:t>
            </a:r>
            <a:endParaRPr lang="en-US" sz="2400">
              <a:solidFill>
                <a:schemeClr val="accent4">
                  <a:lumMod val="50000"/>
                </a:schemeClr>
              </a:solidFill>
              <a:latin typeface="UTM Avo" panose="02040603050506020204"/>
            </a:endParaRPr>
          </a:p>
          <a:p>
            <a:pPr algn="ctr"/>
            <a:r>
              <a:rPr lang="en-US" sz="2400">
                <a:solidFill>
                  <a:schemeClr val="accent4">
                    <a:lumMod val="50000"/>
                  </a:schemeClr>
                </a:solidFill>
                <a:latin typeface="UTM Avo" panose="02040603050506020204"/>
              </a:rPr>
              <a:t>2 – a </a:t>
            </a:r>
            <a:endParaRPr lang="en-US" sz="2400">
              <a:solidFill>
                <a:schemeClr val="accent4">
                  <a:lumMod val="50000"/>
                </a:schemeClr>
              </a:solidFill>
              <a:latin typeface="UTM Avo" panose="02040603050506020204"/>
            </a:endParaRPr>
          </a:p>
          <a:p>
            <a:pPr algn="ctr"/>
            <a:r>
              <a:rPr lang="en-US" sz="2400">
                <a:solidFill>
                  <a:schemeClr val="accent4">
                    <a:lumMod val="50000"/>
                  </a:schemeClr>
                </a:solidFill>
                <a:latin typeface="UTM Avo" panose="02040603050506020204"/>
              </a:rPr>
              <a:t>3 – e </a:t>
            </a:r>
            <a:endParaRPr lang="en-US" sz="2400">
              <a:solidFill>
                <a:schemeClr val="accent4">
                  <a:lumMod val="50000"/>
                </a:schemeClr>
              </a:solidFill>
              <a:latin typeface="UTM Avo" panose="02040603050506020204"/>
            </a:endParaRPr>
          </a:p>
          <a:p>
            <a:pPr algn="ctr"/>
            <a:r>
              <a:rPr lang="en-US" sz="2400">
                <a:solidFill>
                  <a:schemeClr val="accent4">
                    <a:lumMod val="50000"/>
                  </a:schemeClr>
                </a:solidFill>
                <a:latin typeface="UTM Avo" panose="02040603050506020204"/>
              </a:rPr>
              <a:t>4 – b </a:t>
            </a:r>
            <a:endParaRPr lang="en-US" sz="2400">
              <a:solidFill>
                <a:schemeClr val="accent4">
                  <a:lumMod val="50000"/>
                </a:schemeClr>
              </a:solidFill>
              <a:latin typeface="UTM Avo" panose="02040603050506020204"/>
            </a:endParaRPr>
          </a:p>
          <a:p>
            <a:pPr algn="ctr"/>
            <a:r>
              <a:rPr lang="en-US" sz="2400">
                <a:solidFill>
                  <a:schemeClr val="accent4">
                    <a:lumMod val="50000"/>
                  </a:schemeClr>
                </a:solidFill>
                <a:latin typeface="UTM Avo" panose="02040603050506020204"/>
              </a:rPr>
              <a:t>5 – h </a:t>
            </a:r>
            <a:br>
              <a:rPr lang="en-US" sz="2400">
                <a:solidFill>
                  <a:schemeClr val="accent4">
                    <a:lumMod val="50000"/>
                  </a:schemeClr>
                </a:solidFill>
                <a:latin typeface="UTM Avo" panose="02040603050506020204"/>
              </a:rPr>
            </a:br>
            <a:r>
              <a:rPr lang="en-US" sz="2400">
                <a:solidFill>
                  <a:schemeClr val="accent4">
                    <a:lumMod val="50000"/>
                  </a:schemeClr>
                </a:solidFill>
                <a:latin typeface="UTM Avo" panose="02040603050506020204"/>
              </a:rPr>
              <a:t>6 – d </a:t>
            </a:r>
            <a:endParaRPr lang="en-US" sz="2400">
              <a:solidFill>
                <a:schemeClr val="accent4">
                  <a:lumMod val="50000"/>
                </a:schemeClr>
              </a:solidFill>
              <a:latin typeface="UTM Avo" panose="02040603050506020204"/>
            </a:endParaRPr>
          </a:p>
          <a:p>
            <a:pPr algn="ctr"/>
            <a:r>
              <a:rPr lang="en-US" sz="2400">
                <a:solidFill>
                  <a:schemeClr val="accent4">
                    <a:lumMod val="50000"/>
                  </a:schemeClr>
                </a:solidFill>
                <a:latin typeface="UTM Avo" panose="02040603050506020204"/>
              </a:rPr>
              <a:t>7 – f </a:t>
            </a:r>
            <a:endParaRPr lang="en-US" sz="2400">
              <a:solidFill>
                <a:schemeClr val="accent4">
                  <a:lumMod val="50000"/>
                </a:schemeClr>
              </a:solidFill>
              <a:latin typeface="UTM Avo" panose="02040603050506020204"/>
            </a:endParaRPr>
          </a:p>
          <a:p>
            <a:pPr algn="ctr"/>
            <a:r>
              <a:rPr lang="en-US" sz="2400">
                <a:solidFill>
                  <a:schemeClr val="accent4">
                    <a:lumMod val="50000"/>
                  </a:schemeClr>
                </a:solidFill>
                <a:latin typeface="UTM Avo" panose="02040603050506020204"/>
              </a:rPr>
              <a:t>8 – g </a:t>
            </a:r>
            <a:endParaRPr lang="en-US" sz="2400">
              <a:solidFill>
                <a:schemeClr val="accent4">
                  <a:lumMod val="50000"/>
                </a:schemeClr>
              </a:solidFill>
              <a:latin typeface="UTM Avo"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tags/tag1.xml><?xml version="1.0" encoding="utf-8"?>
<p:tagLst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m s o - c o n t e n t T y p e ? > < F o r m T e m p l a t e s   x m l n s = " h t t p : / / s c h e m a s . m i c r o s o f t . c o m / s h a r e p o i n t / v 3 / c o n t e n t t y p e / f o r m s " > < D i s p l a y > D o c u m e n t L i b r a r y F o r m < / D i s p l a y > < E d i t > D o c u m e n t L i b r a r y F o r m < / E d i t > < N e w > D o c u m e n t L i b r a r y F o r m < / N e w > < / F o r m T e m p l a t e s > 
</file>

<file path=customXml/item2.xml>��< ? x m l   v e r s i o n = " 1 . 0 " ? > < c t : c o n t e n t T y p e S c h e m a   c t : _ = " "   m a : _ = " "   m a : c o n t e n t T y p e N a m e = " T a  i   l i � #u "   m a : c o n t e n t T y p e I D = " 0 x 0 1 0 1 0 0 2 9 6 E 9 C 3 C 3 6 2 A 0 4 4 C A 0 5 F 3 7 4 C 1 6 8 3 6 D F E "   m a : c o n t e n t T y p e V e r s i o n = " 0 "   m a : c o n t e n t T y p e D e s c r i p t i o n = " T a #o   t a  i   l i � #u   m �i . "   m a : c o n t e n t T y p e S c o p e = " "   m a : v e r s i o n I D = " d 7 d 9 a f f b 8 8 c 6 f b 6 a b 8 f c 3 f 6 1 9 1 a d e 1 c 1 "   x m l n s : c t = " h t t p : / / s c h e m a s . m i c r o s o f t . c o m / o f f i c e / 2 0 0 6 / m e t a d a t a / c o n t e n t T y p e "   x m l n s : m a = " h t t p : / / s c h e m a s . m i c r o s o f t . c o m / o f f i c e / 2 0 0 6 / m e t a d a t a / p r o p e r t i e s / m e t a A t t r i b u t e s " >  
 < x s d : s c h e m a   t a r g e t N a m e s p a c e = " h t t p : / / s c h e m a s . m i c r o s o f t . c o m / o f f i c e / 2 0 0 6 / m e t a d a t a / p r o p e r t i e s "   m a : r o o t = " t r u e "   m a : f i e l d s I D = " 9 6 0 3 4 3 0 f 1 1 8 0 f 1 c f 5 f 5 5 b 0 7 0 8 f c 5 3 4 b 2 "   x m l n s : x s d = " h t t p : / / w w w . w 3 . o r g / 2 0 0 1 / X M L S c h e m a "   x m l n s : x s = " h t t p : / / w w w . w 3 . o r g / 2 0 0 1 / X M L S c h e m a "   x m l n s : p = " h t t p : / / s c h e m a s . m i c r o s o f t . c o m / o f f i c e / 2 0 0 6 / m e t a d a t a / p r o p e r t i e s " >  
 < x s d : e l e m e n t   n a m e = " p r o p e r t i e s " >  
 < x s d : c o m p l e x T y p e >  
 < x s d : s e q u e n c e >  
 < x s d : e l e m e n t   n a m e = " d o c u m e n t M a n a g e m e n t " >  
 < x s d : c o m p l e x T y p e >  
 < x s d : a l l / >  
 < / x s d : c o m p l e x T y p e >  
 < / x s d : e l e m e n t >  
 < / x s d : s e q u e n c e >  
 < / x s d : c o m p l e x T y p e >  
 < / x s d : e l e m e n t >  
 < / x s d : s c h e m a >  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
 < x s d : i m p o r t   n a m e s p a c e = " h t t p : / / p u r l . o r g / d c / e l e m e n t s / 1 . 1 / "   s c h e m a L o c a t i o n = " h t t p : / / d u b l i n c o r e . o r g / s c h e m a s / x m l s / q d c / 2 0 0 3 / 0 4 / 0 2 / d c . x s d " / >  
 < x s d : i m p o r t   n a m e s p a c e = " h t t p : / / p u r l . o r g / d c / t e r m s / "   s c h e m a L o c a t i o n = " h t t p : / / d u b l i n c o r e . o r g / s c h e m a s / x m l s / q d c / 2 0 0 3 / 0 4 / 0 2 / d c t e r m s . x s d " / >  
 < x s d : e l e m e n t   n a m e = " c o r e P r o p e r t i e s "   t y p e = " C T _ c o r e P r o p e r t i e s " / >  
 < x s d : c o m p l e x T y p e   n a m e = " C T _ c o r e P r o p e r t i e s " >  
 < x s d : a l l >  
 < x s d : e l e m e n t   r e f = " d c : c r e a t o r "   m i n O c c u r s = " 0 "   m a x O c c u r s = " 1 " / >  
 < x s d : e l e m e n t   r e f = " d c t e r m s : c r e a t e d "   m i n O c c u r s = " 0 "   m a x O c c u r s = " 1 " / >  
 < x s d : e l e m e n t   r e f = " d c : i d e n t i f i e r "   m i n O c c u r s = " 0 "   m a x O c c u r s = " 1 " / >  
 < x s d : e l e m e n t   n a m e = " c o n t e n t T y p e "   m i n O c c u r s = " 0 "   m a x O c c u r s = " 1 "   t y p e = " x s d : s t r i n g "   m a : i n d e x = " 0 "   m a : d i s p l a y N a m e = " L o a #i   N � #i   d u n g " / >  
 < x s d : e l e m e n t   r e f = " d c : t i t l e "   m i n O c c u r s = " 0 "   m a x O c c u r s = " 1 "   m a : i n d e x = " 4 "   m a : d i s p l a y N a m e = " T i � u   �  " / >  
 < x s d : e l e m e n t   r e f = " d c : s u b j e c t "   m i n O c c u r s = " 0 "   m a x O c c u r s = " 1 " / >  
 < x s d : e l e m e n t   r e f = " d c : d e s c r i p t i o n "   m i n O c c u r s = " 0 "   m a x O c c u r s = " 1 " / >  
 < x s d : e l e m e n t   n a m e = " k e y w o r d s "   m i n O c c u r s = " 0 "   m a x O c c u r s = " 1 "   t y p e = " x s d : s t r i n g " / >  
 < x s d : e l e m e n t   r e f = " d c : l a n g u a g e "   m i n O c c u r s = " 0 "   m a x O c c u r s = " 1 " / >  
 < x s d : e l e m e n t   n a m e = " c a t e g o r y "   m i n O c c u r s = " 0 "   m a x O c c u r s = " 1 "   t y p e = " x s d : s t r i n g " / >  
 < x s d : e l e m e n t   n a m e = " v e r s i o n "   m i n O c c u r s = " 0 "   m a x O c c u r s = " 1 "   t y p e = " x s d : s t r i n g " / >  
 < x s d : e l e m e n t   n a m e = " r e v i s i o n "   m i n O c c u r s = " 0 "   m a x O c c u r s = " 1 "   t y p e = " x s d : s t r i n g " >  
 < x s d : a n n o t a t i o n >  
 < x s d : d o c u m e n t a t i o n >  
                                                 T h i s   v a l u e   i n d i c a t e s   t h e   n u m b e r   o f   s a v e s   o r   r e v i s i o n s .   T h e   a p p l i c a t i o n   i s   r e s p o n s i b l e   f o r   u p d a t i n g   t h i s   v a l u e   a f t e r   e a c h   r e v i s i o n .  
                                         < / x s d : d o c u m e n t a t i o n >  
 < / x s d : a n n o t a t i o n >  
 < / x s d : e l e m e n t >  
 < x s d : e l e m e n t   n a m e = " l a s t M o d i f i e d B y "   m i n O c c u r s = " 0 "   m a x O c c u r s = " 1 "   t y p e = " x s d : s t r i n g " / >  
 < x s d : e l e m e n t   r e f = " d c t e r m s : m o d i f i e d "   m i n O c c u r s = " 0 "   m a x O c c u r s = " 1 " / >  
 < x s d : e l e m e n t   n a m e = " c o n t e n t S t a t u s "   m i n O c c u r s = " 0 "   m a x O c c u r s = " 1 "   t y p e = " x s d : s t r i n g " / >  
 < / x s d : a l l >  
 < / x s d : c o m p l e x T y p e >  
 < / x s d : s c h e m a >  
 < x s : s c h e m a   t a r g e t N a m e s p a c e = " h t t p : / / s c h e m a s . m i c r o s o f t . c o m / o f f i c e / i n f o p a t h / 2 0 0 7 / P a r t n e r C o n t r o l s "   e l e m e n t F o r m D e f a u l t = " q u a l i f i e d "   a t t r i b u t e F o r m D e f a u l t = " u n q u a l i f i e d "   x m l n s : p c = " h t t p : / / s c h e m a s . m i c r o s o f t . c o m / o f f i c e / i n f o p a t h / 2 0 0 7 / P a r t n e r C o n t r o l s "   x m l n s : x s = " h t t p : / / w w w . w 3 . o r g / 2 0 0 1 / X M L S c h e m a " >  
 < x s : e l e m e n t   n a m e = " P e r s o n " >  
 < x s : c o m p l e x T y p e >  
 < x s : s e q u e n c e >  
 < x s : e l e m e n t   r e f = " p c : D i s p l a y N a m e "   m i n O c c u r s = " 0 " > < / x s : e l e m e n t >  
 < x s : e l e m e n t   r e f = " p c : A c c o u n t I d "   m i n O c c u r s = " 0 " > < / x s : e l e m e n t >  
 < x s : e l e m e n t   r e f = " p c : A c c o u n t T y p e "   m i n O c c u r s = " 0 " > < / x s : e l e m e n t >  
 < / x s : s e q u e n c e >  
 < / x s : c o m p l e x T y p e >  
 < / x s : e l e m e n t >  
 < x s : e l e m e n t   n a m e = " D i s p l a y N a m e "   t y p e = " x s : s t r i n g " > < / x s : e l e m e n t >  
 < x s : e l e m e n t   n a m e = " A c c o u n t I d "   t y p e = " x s : s t r i n g " > < / x s : e l e m e n t >  
 < x s : e l e m e n t   n a m e = " A c c o u n t T y p e "   t y p e = " x s : s t r i n g " > < / x s : e l e m e n t >  
 < x s : e l e m e n t   n a m e = " B D C A s s o c i a t e d E n t i t y " >  
 < x s : c o m p l e x T y p e >  
 < x s : s e q u e n c e >  
 < x s : e l e m e n t   r e f = " p c : B D C E n t i t y "   m i n O c c u r s = " 0 "   m a x O c c u r s = " u n b o u n d e d " > < / x s : e l e m e n t >  
 < / x s : s e q u e n c e >  
 < x s : a t t r i b u t e   r e f = " p c : E n t i t y N a m e s p a c e " > < / x s : a t t r i b u t e >  
 < x s : a t t r i b u t e   r e f = " p c : E n t i t y N a m e " > < / x s : a t t r i b u t e >  
 < x s : a t t r i b u t e   r e f = " p c : S y s t e m I n s t a n c e N a m e " > < / x s : a t t r i b u t e >  
 < x s : a t t r i b u t e   r e f = " p c : A s s o c i a t i o n N a m e " > < / x s : a t t r i b u t e >  
 < / x s : c o m p l e x T y p e >  
 < / x s : e l e m e n t >  
 < x s : a t t r i b u t e   n a m e = " E n t i t y N a m e s p a c e "   t y p e = " x s : s t r i n g " > < / x s : a t t r i b u t e >  
 < x s : a t t r i b u t e   n a m e = " E n t i t y N a m e "   t y p e = " x s : s t r i n g " > < / x s : a t t r i b u t e >  
 < x s : a t t r i b u t e   n a m e = " S y s t e m I n s t a n c e N a m e "   t y p e = " x s : s t r i n g " > < / x s : a t t r i b u t e >  
 < x s : a t t r i b u t e   n a m e = " A s s o c i a t i o n N a m e "   t y p e = " x s : s t r i n g " > < / x s : a t t r i b u t e >  
 < x s : e l e m e n t   n a m e = " B D C E n t i t y " >  
 < x s : c o m p l e x T y p e >  
 < x s : s e q u e n c e >  
 < x s : e l e m e n t   r e f = " p c : E n t i t y D i s p l a y N a m e "   m i n O c c u r s = " 0 " > < / x s : e l e m e n t >  
 < x s : e l e m e n t   r e f = " p c : E n t i t y I n s t a n c e R e f e r e n c e "   m i n O c c u r s = " 0 " > < / x s : e l e m e n t >  
 < x s : e l e m e n t   r e f = " p c : E n t i t y I d 1 "   m i n O c c u r s = " 0 " > < / x s : e l e m e n t >  
 < x s : e l e m e n t   r e f = " p c : E n t i t y I d 2 "   m i n O c c u r s = " 0 " > < / x s : e l e m e n t >  
 < x s : e l e m e n t   r e f = " p c : E n t i t y I d 3 "   m i n O c c u r s = " 0 " > < / x s : e l e m e n t >  
 < x s : e l e m e n t   r e f = " p c : E n t i t y I d 4 "   m i n O c c u r s = " 0 " > < / x s : e l e m e n t >  
 < x s : e l e m e n t   r e f = " p c : E n t i t y I d 5 "   m i n O c c u r s = " 0 " > < / x s : e l e m e n t >  
 < / x s : s e q u e n c e >  
 < / x s : c o m p l e x T y p e >  
 < / x s : e l e m e n t >  
 < x s : e l e m e n t   n a m e = " E n t i t y D i s p l a y N a m e "   t y p e = " x s : s t r i n g " > < / x s : e l e m e n t >  
 < x s : e l e m e n t   n a m e = " E n t i t y I n s t a n c e R e f e r e n c e "   t y p e = " x s : s t r i n g " > < / x s : e l e m e n t >  
 < x s : e l e m e n t   n a m e = " E n t i t y I d 1 "   t y p e = " x s : s t r i n g " > < / x s : e l e m e n t >  
 < x s : e l e m e n t   n a m e = " E n t i t y I d 2 "   t y p e = " x s : s t r i n g " > < / x s : e l e m e n t >  
 < x s : e l e m e n t   n a m e = " E n t i t y I d 3 "   t y p e = " x s : s t r i n g " > < / x s : e l e m e n t >  
 < x s : e l e m e n t   n a m e = " E n t i t y I d 4 "   t y p e = " x s : s t r i n g " > < / x s : e l e m e n t >  
 < x s : e l e m e n t   n a m e = " E n t i t y I d 5 "   t y p e = " x s : s t r i n g " > < / x s : e l e m e n t >  
 < x s : e l e m e n t   n a m e = " T e r m s " >  
 < x s : c o m p l e x T y p e >  
 < x s : s e q u e n c e >  
 < x s : e l e m e n t   r e f = " p c : T e r m I n f o "   m i n O c c u r s = " 0 "   m a x O c c u r s = " u n b o u n d e d " > < / x s : e l e m e n t >  
 < / x s : s e q u e n c e >  
 < / x s : c o m p l e x T y p e >  
 < / x s : e l e m e n t >  
 < x s : e l e m e n t   n a m e = " T e r m I n f o " >  
 < x s : c o m p l e x T y p e >  
 < x s : s e q u e n c e >  
 < x s : e l e m e n t   r e f = " p c : T e r m N a m e "   m i n O c c u r s = " 0 " > < / x s : e l e m e n t >  
 < x s : e l e m e n t   r e f = " p c : T e r m I d "   m i n O c c u r s = " 0 " > < / x s : e l e m e n t >  
 < / x s : s e q u e n c e >  
 < / x s : c o m p l e x T y p e >  
 < / x s : e l e m e n t >  
 < x s : e l e m e n t   n a m e = " T e r m N a m e "   t y p e = " x s : s t r i n g " > < / x s : e l e m e n t >  
 < x s : e l e m e n t   n a m e = " T e r m I d "   t y p e = " x s : s t r i n g " > < / x s : e l e m e n t >  
 < / x s : s c h e m a >  
 < / c t : c o n t e n t T y p e S c h e m a > 
</file>

<file path=customXml/item3.xml>��< ? x m l   v e r s i o n = " 1 . 0 " ? > < p : p r o p e r t i e s   x m l n s : p = " h t t p : / / s c h e m a s . m i c r o s o f t . c o m / o f f i c e / 2 0 0 6 / m e t a d a t a / p r o p e r t i e s "   x m l n s : x s i = " h t t p : / / w w w . w 3 . o r g / 2 0 0 1 / X M L S c h e m a - i n s t a n c e "   x m l n s : p c = " h t t p : / / s c h e m a s . m i c r o s o f t . c o m / o f f i c e / i n f o p a t h / 2 0 0 7 / P a r t n e r C o n t r o l s " > < d o c u m e n t M a n a g e m e n t / > < / p : p r o p e r t i e s > 
</file>

<file path=customXml/itemProps2.xml><?xml version="1.0" encoding="utf-8"?>
<ds:datastoreItem xmlns:ds="http://schemas.openxmlformats.org/officeDocument/2006/customXml" ds:itemID="{06BEC212-A68A-4BDB-972E-94F1CC78D4C3}">
  <ds:schemaRefs/>
</ds:datastoreItem>
</file>

<file path=customXml/itemProps3.xml><?xml version="1.0" encoding="utf-8"?>
<ds:datastoreItem xmlns:ds="http://schemas.openxmlformats.org/officeDocument/2006/customXml" ds:itemID="{1CC60E7C-5282-48A7-AF49-DB24816312AE}">
  <ds:schemaRefs/>
</ds:datastoreItem>
</file>

<file path=customXml/itemProps4.xml><?xml version="1.0" encoding="utf-8"?>
<ds:datastoreItem xmlns:ds="http://schemas.openxmlformats.org/officeDocument/2006/customXml" ds:itemID="{6B4BB67E-F4FE-4DBE-9E1E-1927342F9F85}">
  <ds:schemaRefs/>
</ds:datastoreItem>
</file>

<file path=docProps/app.xml><?xml version="1.0" encoding="utf-8"?>
<Properties xmlns="http://schemas.openxmlformats.org/officeDocument/2006/extended-properties" xmlns:vt="http://schemas.openxmlformats.org/officeDocument/2006/docPropsVTypes">
  <TotalTime>0</TotalTime>
  <Words>3673</Words>
  <Application>WPS Presentation</Application>
  <PresentationFormat>Widescreen</PresentationFormat>
  <Paragraphs>203</Paragraphs>
  <Slides>12</Slides>
  <Notes>2</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12</vt:i4>
      </vt:variant>
    </vt:vector>
  </HeadingPairs>
  <TitlesOfParts>
    <vt:vector size="37" baseType="lpstr">
      <vt:lpstr>Arial</vt:lpstr>
      <vt:lpstr>SimSun</vt:lpstr>
      <vt:lpstr>Wingdings</vt:lpstr>
      <vt:lpstr>UTM Avo</vt:lpstr>
      <vt:lpstr>SVN-SAF</vt:lpstr>
      <vt:lpstr>Segoe Print</vt:lpstr>
      <vt:lpstr>Times New Roman</vt:lpstr>
      <vt:lpstr>UVF Salome</vt:lpstr>
      <vt:lpstr>UTM Avo</vt:lpstr>
      <vt:lpstr>SVN-Adam Gorry</vt:lpstr>
      <vt:lpstr>SVN-Avo</vt:lpstr>
      <vt:lpstr>等线</vt:lpstr>
      <vt:lpstr>SVN-Androgyne</vt:lpstr>
      <vt:lpstr>Sitka Text</vt:lpstr>
      <vt:lpstr>UD Digi Kyokasho NK-B</vt:lpstr>
      <vt:lpstr>Segoe UI Black</vt:lpstr>
      <vt:lpstr>iCiel Cadena</vt:lpstr>
      <vt:lpstr>Microsoft YaHei</vt:lpstr>
      <vt:lpstr>Arial Unicode MS</vt:lpstr>
      <vt:lpstr>PMingLiU-ExtB</vt:lpstr>
      <vt:lpstr>Calibri</vt:lpstr>
      <vt:lpstr>方正黑体_GBK</vt:lpstr>
      <vt:lpstr>MS UI Gothic</vt:lpstr>
      <vt:lpstr>Segoe UI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196</cp:revision>
  <dcterms:created xsi:type="dcterms:W3CDTF">2021-11-14T08:33:00Z</dcterms:created>
  <dcterms:modified xsi:type="dcterms:W3CDTF">2023-09-19T07:33:28Z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0x010100296E9C3C362A044CA05F374C16836DFE</vt:lpwstr>
  </property>
  <property fmtid="{D5CDD505-2E9C-101B-9397-08002B2CF9AE}" pid="3" name="ICV">
    <vt:lpwstr>31AC52E6AFDF4A3CBEB988A13898C380_12</vt:lpwstr>
  </property>
  <property fmtid="{D5CDD505-2E9C-101B-9397-08002B2CF9AE}" pid="4" name="KSOProductBuildVer">
    <vt:lpwstr>1033-12.2.0.13215</vt:lpwstr>
  </property>
</Properties>
</file>