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90" r:id="rId2"/>
    <p:sldId id="261" r:id="rId3"/>
    <p:sldId id="291" r:id="rId4"/>
    <p:sldId id="292" r:id="rId5"/>
    <p:sldId id="293" r:id="rId6"/>
    <p:sldId id="296" r:id="rId7"/>
    <p:sldId id="274" r:id="rId8"/>
    <p:sldId id="265" r:id="rId9"/>
    <p:sldId id="272" r:id="rId10"/>
    <p:sldId id="273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21AF1-DF07-41B7-AB67-3631680FF862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84A7EB-AB74-4147-90F5-3AF3510FF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292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5200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更多精彩模板请关注</a:t>
            </a:r>
            <a:r>
              <a:rPr lang="en-US" altLang="zh-CN" dirty="0"/>
              <a:t>【</a:t>
            </a:r>
            <a:r>
              <a:rPr lang="zh-CN" altLang="en-US" dirty="0"/>
              <a:t>沐沐槿</a:t>
            </a:r>
            <a:r>
              <a:rPr lang="en-US" altLang="zh-CN"/>
              <a:t>PPT】https://mumjin.taobao.com/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6104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4E889-8B60-46A7-97FB-399BA8F49D5E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2F21F-7FAC-4E4F-B4B8-AEEDFB44E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606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4E889-8B60-46A7-97FB-399BA8F49D5E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2F21F-7FAC-4E4F-B4B8-AEEDFB44E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388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4E889-8B60-46A7-97FB-399BA8F49D5E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2F21F-7FAC-4E4F-B4B8-AEEDFB44E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8204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g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glow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" t="1289" r="699" b="153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un cloud" descr="F:\1-原创素材\1_mm1102\PPT\PPT_014\materaials\home_bg_sc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00000">
            <a:off x="-2810981" y="-1014748"/>
            <a:ext cx="14765967" cy="1894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earth" descr="F:\1-原创素材\1_mm1102\PPT\PPT_014\materaials\home_bg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07315" y="-1004239"/>
            <a:ext cx="14758635" cy="18927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rain" descr="F:\1-原创素材\1_mm1102\PPT\PPT_014\materaials\home_bg_train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00000">
            <a:off x="85652" y="2477745"/>
            <a:ext cx="8972703" cy="11963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683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5600000">
                                      <p:cBhvr>
                                        <p:cTn id="11" dur="1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6" dur="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257539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8964554" y="423057"/>
            <a:ext cx="198086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275766" y="1"/>
            <a:ext cx="8976754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150297" y="6557731"/>
            <a:ext cx="8605580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7729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4E889-8B60-46A7-97FB-399BA8F49D5E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2F21F-7FAC-4E4F-B4B8-AEEDFB44E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201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4E889-8B60-46A7-97FB-399BA8F49D5E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2F21F-7FAC-4E4F-B4B8-AEEDFB44E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107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4E889-8B60-46A7-97FB-399BA8F49D5E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2F21F-7FAC-4E4F-B4B8-AEEDFB44E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405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4E889-8B60-46A7-97FB-399BA8F49D5E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2F21F-7FAC-4E4F-B4B8-AEEDFB44E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384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4E889-8B60-46A7-97FB-399BA8F49D5E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2F21F-7FAC-4E4F-B4B8-AEEDFB44E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075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4E889-8B60-46A7-97FB-399BA8F49D5E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2F21F-7FAC-4E4F-B4B8-AEEDFB44E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938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4E889-8B60-46A7-97FB-399BA8F49D5E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2F21F-7FAC-4E4F-B4B8-AEEDFB44E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46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4E889-8B60-46A7-97FB-399BA8F49D5E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2F21F-7FAC-4E4F-B4B8-AEEDFB44E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27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44E889-8B60-46A7-97FB-399BA8F49D5E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62F21F-7FAC-4E4F-B4B8-AEEDFB44E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909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Box 3"/>
          <p:cNvSpPr txBox="1">
            <a:spLocks noChangeArrowheads="1"/>
          </p:cNvSpPr>
          <p:nvPr/>
        </p:nvSpPr>
        <p:spPr bwMode="auto">
          <a:xfrm>
            <a:off x="1796143" y="542926"/>
            <a:ext cx="5638800" cy="42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38" tIns="45219" rIns="90438" bIns="4521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200" b="1" dirty="0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2200" b="1" dirty="0">
                <a:solidFill>
                  <a:srgbClr val="FF0066"/>
                </a:solidFill>
                <a:latin typeface="Times New Roman" pitchFamily="18" charset="0"/>
              </a:rPr>
              <a:t>QUẢNG TIÊN</a:t>
            </a:r>
            <a:endParaRPr lang="en-US" altLang="en-US" sz="22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877782" y="3257551"/>
            <a:ext cx="6825676" cy="1625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438" tIns="45219" rIns="90438" bIns="452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ts val="755"/>
              </a:spcAft>
              <a:defRPr/>
            </a:pPr>
            <a:r>
              <a:rPr lang="en-US" sz="2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nghiệm</a:t>
            </a:r>
            <a:endParaRPr lang="en-US" sz="2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en-US" sz="3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20: SINH HOẠT LỚP</a:t>
            </a:r>
          </a:p>
          <a:p>
            <a:pPr algn="ctr" eaLnBrk="1" hangingPunct="1">
              <a:defRPr/>
            </a:pPr>
            <a:r>
              <a:rPr lang="en-US" sz="3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SỬ DỤNG THIẾT BỊ ĐIỆN NƯỚC</a:t>
            </a:r>
            <a:endParaRPr lang="en-US" sz="3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685800" y="1428750"/>
            <a:ext cx="7077123" cy="1260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438" tIns="45219" rIns="90438" bIns="452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3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defRPr/>
            </a:pPr>
            <a:r>
              <a:rPr lang="en-US" sz="3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32" name="Picture 22" descr="bd21315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855" y="5113150"/>
            <a:ext cx="3155043" cy="15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 flipV="1">
            <a:off x="3038022" y="1085850"/>
            <a:ext cx="3362778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6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180" y="4800600"/>
            <a:ext cx="1669518" cy="1920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53898" y="177033"/>
            <a:ext cx="1037036" cy="826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83129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23728" y="5445224"/>
            <a:ext cx="4752528" cy="1607403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altLang="zh-CN" sz="9600" dirty="0" err="1">
                <a:solidFill>
                  <a:srgbClr val="C00000"/>
                </a:solidFill>
                <a:effectLst>
                  <a:glow rad="152400">
                    <a:schemeClr val="bg1"/>
                  </a:glow>
                </a:effectLst>
                <a:latin typeface="iCiel Alina" pitchFamily="50" charset="0"/>
                <a:ea typeface="华康海报体W12(P)" pitchFamily="82" charset="-122"/>
              </a:rPr>
              <a:t>Tạm</a:t>
            </a:r>
            <a:r>
              <a:rPr lang="en-US" altLang="zh-CN" sz="9600" dirty="0">
                <a:solidFill>
                  <a:srgbClr val="C00000"/>
                </a:solidFill>
                <a:effectLst>
                  <a:glow rad="152400">
                    <a:schemeClr val="bg1"/>
                  </a:glow>
                </a:effectLst>
                <a:latin typeface="iCiel Alina" pitchFamily="50" charset="0"/>
                <a:ea typeface="华康海报体W12(P)" pitchFamily="82" charset="-122"/>
              </a:rPr>
              <a:t> </a:t>
            </a:r>
            <a:r>
              <a:rPr lang="en-US" altLang="zh-CN" sz="9600" dirty="0" err="1">
                <a:solidFill>
                  <a:srgbClr val="C00000"/>
                </a:solidFill>
                <a:effectLst>
                  <a:glow rad="152400">
                    <a:schemeClr val="bg1"/>
                  </a:glow>
                </a:effectLst>
                <a:latin typeface="iCiel Alina" pitchFamily="50" charset="0"/>
                <a:ea typeface="华康海报体W12(P)" pitchFamily="82" charset="-122"/>
              </a:rPr>
              <a:t>biệt</a:t>
            </a:r>
            <a:r>
              <a:rPr lang="en-US" altLang="zh-CN" sz="9600" dirty="0">
                <a:solidFill>
                  <a:srgbClr val="C00000"/>
                </a:solidFill>
                <a:effectLst>
                  <a:glow rad="152400">
                    <a:schemeClr val="bg1"/>
                  </a:glow>
                </a:effectLst>
                <a:latin typeface="iCiel Alina" pitchFamily="50" charset="0"/>
                <a:ea typeface="华康海报体W12(P)" pitchFamily="82" charset="-122"/>
              </a:rPr>
              <a:t> </a:t>
            </a:r>
            <a:r>
              <a:rPr lang="en-US" altLang="zh-CN" sz="9600" dirty="0" err="1">
                <a:solidFill>
                  <a:srgbClr val="C00000"/>
                </a:solidFill>
                <a:effectLst>
                  <a:glow rad="152400">
                    <a:schemeClr val="bg1"/>
                  </a:glow>
                </a:effectLst>
                <a:latin typeface="iCiel Alina" pitchFamily="50" charset="0"/>
                <a:ea typeface="华康海报体W12(P)" pitchFamily="82" charset="-122"/>
              </a:rPr>
              <a:t>các</a:t>
            </a:r>
            <a:r>
              <a:rPr lang="en-US" altLang="zh-CN" sz="9600" dirty="0">
                <a:solidFill>
                  <a:srgbClr val="C00000"/>
                </a:solidFill>
                <a:effectLst>
                  <a:glow rad="152400">
                    <a:schemeClr val="bg1"/>
                  </a:glow>
                </a:effectLst>
                <a:latin typeface="iCiel Alina" pitchFamily="50" charset="0"/>
                <a:ea typeface="华康海报体W12(P)" pitchFamily="82" charset="-122"/>
              </a:rPr>
              <a:t> </a:t>
            </a:r>
            <a:r>
              <a:rPr lang="en-US" altLang="zh-CN" sz="9600" dirty="0" err="1">
                <a:solidFill>
                  <a:srgbClr val="C00000"/>
                </a:solidFill>
                <a:effectLst>
                  <a:glow rad="152400">
                    <a:schemeClr val="bg1"/>
                  </a:glow>
                </a:effectLst>
                <a:latin typeface="iCiel Alina" pitchFamily="50" charset="0"/>
                <a:ea typeface="华康海报体W12(P)" pitchFamily="82" charset="-122"/>
              </a:rPr>
              <a:t>em</a:t>
            </a:r>
            <a:endParaRPr lang="zh-CN" altLang="en-US" sz="9600" dirty="0">
              <a:solidFill>
                <a:srgbClr val="C00000"/>
              </a:solidFill>
              <a:effectLst>
                <a:glow rad="152400">
                  <a:schemeClr val="bg1"/>
                </a:glow>
              </a:effectLst>
              <a:latin typeface="iCiel Alina" pitchFamily="50" charset="0"/>
              <a:ea typeface="华康海报体W12(P)" pitchFamily="8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1656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im Hoạt Hình Cho Bé – Khôn Lớn Mỗi Ngày- Tập 1 -Bé tiết kiệm điện nước-">
            <a:hlinkClick r:id="" action="ppaction://media"/>
            <a:extLst>
              <a:ext uri="{FF2B5EF4-FFF2-40B4-BE49-F238E27FC236}">
                <a16:creationId xmlns:a16="http://schemas.microsoft.com/office/drawing/2014/main" id="{265C4FD3-40E2-E381-EFC9-B9F66DF5C6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381000"/>
            <a:ext cx="86868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45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0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2927748" y="77890"/>
            <a:ext cx="3785011" cy="728507"/>
            <a:chOff x="5063633" y="164812"/>
            <a:chExt cx="6623769" cy="971342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6623769" cy="964052"/>
              <a:chOff x="5063633" y="164812"/>
              <a:chExt cx="6623769" cy="964052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6623769" cy="5129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9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498868" y="636422"/>
                <a:ext cx="5750773" cy="4924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HOẠT ĐỘNG TRẢI NGHIỆM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5618731" y="1136154"/>
              <a:ext cx="469984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1618238" y="822960"/>
            <a:ext cx="5907525" cy="368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438" tIns="45219" rIns="90438" bIns="452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SINH HOẠT </a:t>
            </a:r>
            <a:r>
              <a:rPr lang="en-US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LỚP. SỬ DỤNG THIẾT BỊ ĐIỆN NƯỚC</a:t>
            </a: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19609" y="1337086"/>
            <a:ext cx="4168151" cy="473318"/>
            <a:chOff x="1508918" y="1888664"/>
            <a:chExt cx="6610058" cy="631091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610058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I. </a:t>
              </a:r>
              <a:r>
                <a:rPr lang="en-US" sz="24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Sơ</a:t>
              </a:r>
              <a:r>
                <a:rPr lang="en-US" sz="24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kết</a:t>
              </a:r>
              <a:r>
                <a:rPr lang="en-US" sz="24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24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24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tuần</a:t>
              </a:r>
              <a:r>
                <a:rPr lang="en-US" sz="24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qua.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 flipV="1">
              <a:off x="1673234" y="2504218"/>
              <a:ext cx="5937382" cy="15537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3" name="TextBox 32"/>
          <p:cNvSpPr txBox="1"/>
          <p:nvPr/>
        </p:nvSpPr>
        <p:spPr>
          <a:xfrm>
            <a:off x="179041" y="1943101"/>
            <a:ext cx="4505250" cy="412057"/>
          </a:xfrm>
          <a:prstGeom prst="rect">
            <a:avLst/>
          </a:prstGeom>
          <a:noFill/>
        </p:spPr>
        <p:txBody>
          <a:bodyPr wrap="none" lIns="57552" tIns="28776" rIns="57552" bIns="28776" rtlCol="0">
            <a:spAutoFit/>
          </a:bodyPr>
          <a:lstStyle/>
          <a:p>
            <a:pPr algn="just"/>
            <a:r>
              <a:rPr lang="en-US" sz="23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1) </a:t>
            </a:r>
            <a:r>
              <a:rPr lang="en-US" sz="23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3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3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23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đua</a:t>
            </a:r>
            <a:r>
              <a:rPr lang="en-US" sz="23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3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23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3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qua: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50275" y="2528754"/>
            <a:ext cx="7972711" cy="766000"/>
          </a:xfrm>
          <a:prstGeom prst="rect">
            <a:avLst/>
          </a:prstGeom>
          <a:noFill/>
        </p:spPr>
        <p:txBody>
          <a:bodyPr wrap="square" lIns="57552" tIns="28776" rIns="57552" bIns="28776" rtlCol="0">
            <a:spAutoFit/>
          </a:bodyPr>
          <a:lstStyle/>
          <a:p>
            <a:pPr algn="just"/>
            <a:r>
              <a:rPr lang="en-US" sz="23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hiện tốt nền nếp học tập, đến lớp đúng giờ tham gia thi đua tuần học tốt do đội cờ đỏ tổ chức.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43765" y="3443153"/>
            <a:ext cx="7976701" cy="766000"/>
          </a:xfrm>
          <a:prstGeom prst="rect">
            <a:avLst/>
          </a:prstGeom>
          <a:noFill/>
        </p:spPr>
        <p:txBody>
          <a:bodyPr wrap="square" lIns="57552" tIns="28776" rIns="57552" bIns="28776" rtlCol="0">
            <a:spAutoFit/>
          </a:bodyPr>
          <a:lstStyle/>
          <a:p>
            <a:pPr algn="just"/>
            <a:r>
              <a:rPr lang="en-US" sz="23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hiện tốt việc làm bài tập đầy đủ, chăm chỉ học tập, không nói chuyện riêng trong giờ học.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19609" y="4357554"/>
            <a:ext cx="7976701" cy="766000"/>
          </a:xfrm>
          <a:prstGeom prst="rect">
            <a:avLst/>
          </a:prstGeom>
          <a:noFill/>
        </p:spPr>
        <p:txBody>
          <a:bodyPr wrap="square" lIns="57552" tIns="28776" rIns="57552" bIns="28776" rtlCol="0">
            <a:spAutoFit/>
          </a:bodyPr>
          <a:lstStyle/>
          <a:p>
            <a:pPr algn="just"/>
            <a:r>
              <a:rPr lang="en-US" sz="23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hiện tốt vệ sinh cá nhân, vệ sinh lớp học. Tham gia sinh hoạt tập thể nghiêm túc và hoạt thành tốt   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30829" y="5257801"/>
            <a:ext cx="1354837" cy="412057"/>
          </a:xfrm>
          <a:prstGeom prst="rect">
            <a:avLst/>
          </a:prstGeom>
          <a:noFill/>
        </p:spPr>
        <p:txBody>
          <a:bodyPr wrap="none" lIns="57552" tIns="28776" rIns="57552" bIns="28776" rtlCol="0">
            <a:spAutoFit/>
          </a:bodyPr>
          <a:lstStyle/>
          <a:p>
            <a:pPr algn="just"/>
            <a:r>
              <a:rPr lang="en-US" sz="230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2) Tồn tại: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62418" y="5829301"/>
            <a:ext cx="8176317" cy="766000"/>
          </a:xfrm>
          <a:prstGeom prst="rect">
            <a:avLst/>
          </a:prstGeom>
          <a:noFill/>
        </p:spPr>
        <p:txBody>
          <a:bodyPr wrap="square" lIns="57552" tIns="28776" rIns="57552" bIns="28776" rtlCol="0">
            <a:spAutoFit/>
          </a:bodyPr>
          <a:lstStyle/>
          <a:p>
            <a:pPr algn="just"/>
            <a:r>
              <a:rPr lang="en-US" sz="23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Có một số bạn đi học muộn, một số bạn vẫn nói chuyện riêng trong giờ học.</a:t>
            </a:r>
          </a:p>
        </p:txBody>
      </p:sp>
    </p:spTree>
    <p:extLst>
      <p:ext uri="{BB962C8B-B14F-4D97-AF65-F5344CB8AC3E}">
        <p14:creationId xmlns:p14="http://schemas.microsoft.com/office/powerpoint/2010/main" val="5514675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7" grpId="0"/>
      <p:bldP spid="38" grpId="0"/>
      <p:bldP spid="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2927748" y="77890"/>
            <a:ext cx="3785011" cy="728507"/>
            <a:chOff x="5063633" y="164812"/>
            <a:chExt cx="6623769" cy="971342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6623769" cy="964052"/>
              <a:chOff x="5063633" y="164812"/>
              <a:chExt cx="6623769" cy="964052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6623769" cy="5129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9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498868" y="636422"/>
                <a:ext cx="5750773" cy="4924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HOẠT ĐỘNG TRẢI NGHIỆM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 flipV="1">
              <a:off x="5618731" y="1128865"/>
              <a:ext cx="5256043" cy="7289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419609" y="1337087"/>
            <a:ext cx="5295391" cy="830997"/>
            <a:chOff x="1508918" y="1888664"/>
            <a:chExt cx="6585065" cy="1107996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585065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II. Kế hoạch hoạt động tuần tới.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5018974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4" name="TextBox 33"/>
          <p:cNvSpPr txBox="1"/>
          <p:nvPr/>
        </p:nvSpPr>
        <p:spPr>
          <a:xfrm>
            <a:off x="450275" y="2000250"/>
            <a:ext cx="8274115" cy="1119943"/>
          </a:xfrm>
          <a:prstGeom prst="rect">
            <a:avLst/>
          </a:prstGeom>
          <a:noFill/>
        </p:spPr>
        <p:txBody>
          <a:bodyPr wrap="square" lIns="57552" tIns="28776" rIns="57552" bIns="28776" rtlCol="0">
            <a:spAutoFit/>
          </a:bodyPr>
          <a:lstStyle/>
          <a:p>
            <a:pPr algn="just"/>
            <a:r>
              <a:rPr lang="en-US" sz="23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Thi đua lập thành tích chào mừng ngày…………….</a:t>
            </a:r>
          </a:p>
          <a:p>
            <a:pPr algn="just"/>
            <a:r>
              <a:rPr lang="en-US" sz="23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Tiếp tục thực hiện tốt nền nếp học tập, đến lớp đúng giờ tham gia thi đua tuần học tốt do đội cờ đỏ tổ chức.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43765" y="3886200"/>
            <a:ext cx="8280625" cy="766000"/>
          </a:xfrm>
          <a:prstGeom prst="rect">
            <a:avLst/>
          </a:prstGeom>
          <a:noFill/>
        </p:spPr>
        <p:txBody>
          <a:bodyPr wrap="square" lIns="57552" tIns="28776" rIns="57552" bIns="28776" rtlCol="0">
            <a:spAutoFit/>
          </a:bodyPr>
          <a:lstStyle/>
          <a:p>
            <a:pPr algn="just"/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19609" y="4648200"/>
            <a:ext cx="8304781" cy="766000"/>
          </a:xfrm>
          <a:prstGeom prst="rect">
            <a:avLst/>
          </a:prstGeom>
          <a:noFill/>
        </p:spPr>
        <p:txBody>
          <a:bodyPr wrap="square" lIns="57552" tIns="28776" rIns="57552" bIns="28776" rtlCol="0">
            <a:spAutoFit/>
          </a:bodyPr>
          <a:lstStyle/>
          <a:p>
            <a:pPr algn="just"/>
            <a:r>
              <a:rPr lang="en-US" sz="23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hiện tốt vệ sinh cá nhân, vệ sinh lớp học. Tham gia sinh hoạt tập thể nghiêm túc và hoạt thành tốt  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43765" y="3124200"/>
            <a:ext cx="8280625" cy="766000"/>
          </a:xfrm>
          <a:prstGeom prst="rect">
            <a:avLst/>
          </a:prstGeom>
          <a:noFill/>
        </p:spPr>
        <p:txBody>
          <a:bodyPr wrap="square" lIns="57552" tIns="28776" rIns="57552" bIns="28776" rtlCol="0">
            <a:spAutoFit/>
          </a:bodyPr>
          <a:lstStyle/>
          <a:p>
            <a:pPr algn="just"/>
            <a:r>
              <a:rPr lang="en-US" sz="23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Khắc phục những tồn tại trong tuần trước để hoàn thành xuất sắc nhiệm vụ tuần này.</a:t>
            </a: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1618238" y="927080"/>
            <a:ext cx="5907525" cy="368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438" tIns="45219" rIns="90438" bIns="452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SINH HOẠT </a:t>
            </a:r>
            <a:r>
              <a:rPr lang="en-US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LỚP. SỬ DỤNG THIẾT BỊ ĐIỆN NƯỚC</a:t>
            </a: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53518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2927748" y="77890"/>
            <a:ext cx="3785011" cy="728507"/>
            <a:chOff x="5063633" y="164812"/>
            <a:chExt cx="6623769" cy="971342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6623769" cy="964052"/>
              <a:chOff x="5063633" y="164812"/>
              <a:chExt cx="6623769" cy="964052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6623769" cy="5129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9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498868" y="636422"/>
                <a:ext cx="5750773" cy="4924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HOẠT ĐỘNG TRẢI NGHIỆM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 flipV="1">
              <a:off x="5618731" y="1128865"/>
              <a:ext cx="5256043" cy="7289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419609" y="1337086"/>
            <a:ext cx="6895591" cy="473318"/>
            <a:chOff x="1508918" y="1888664"/>
            <a:chExt cx="8574988" cy="631091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8574988" cy="615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III. </a:t>
              </a:r>
              <a:r>
                <a:rPr lang="en-US" sz="24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Sinh</a:t>
              </a:r>
              <a:r>
                <a:rPr lang="en-US" sz="24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24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chủ</a:t>
              </a:r>
              <a:r>
                <a:rPr lang="en-US" sz="24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đề</a:t>
              </a:r>
              <a:r>
                <a:rPr lang="en-US" sz="24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“</a:t>
              </a:r>
              <a:r>
                <a:rPr lang="en-US" sz="24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Sử</a:t>
              </a:r>
              <a:r>
                <a:rPr lang="en-US" sz="24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dụng</a:t>
              </a:r>
              <a:r>
                <a:rPr lang="en-US" sz="24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thiết</a:t>
              </a:r>
              <a:r>
                <a:rPr lang="en-US" sz="24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bị</a:t>
              </a:r>
              <a:r>
                <a:rPr lang="en-US" sz="24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điện</a:t>
              </a:r>
              <a:r>
                <a:rPr lang="en-US" sz="24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nước</a:t>
              </a:r>
              <a:endParaRPr lang="en-US" sz="2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793688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1618238" y="927080"/>
            <a:ext cx="5907525" cy="368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438" tIns="45219" rIns="90438" bIns="452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SINH HOẠT </a:t>
            </a:r>
            <a:r>
              <a:rPr lang="en-US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LỚP. SỬ DỤNG THIẾT BỊ ĐIỆN NƯỚC</a:t>
            </a: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2A50116-8FD9-110C-3EE0-8FB6BD56FA1F}"/>
              </a:ext>
            </a:extLst>
          </p:cNvPr>
          <p:cNvSpPr txBox="1"/>
          <p:nvPr/>
        </p:nvSpPr>
        <p:spPr>
          <a:xfrm>
            <a:off x="232234" y="2314348"/>
            <a:ext cx="8534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13288" y="1810404"/>
            <a:ext cx="88021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Chia </a:t>
            </a:r>
            <a:r>
              <a:rPr lang="en-US" sz="2400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đình</a:t>
            </a:r>
            <a:endParaRPr lang="en-US" sz="2400" dirty="0">
              <a:solidFill>
                <a:srgbClr val="00B0F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6FA4F1E-1FB5-9605-741C-98F9E6653B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166" t="32222" r="34167" b="27778"/>
          <a:stretch/>
        </p:blipFill>
        <p:spPr>
          <a:xfrm>
            <a:off x="419609" y="3886200"/>
            <a:ext cx="8376759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6717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2927748" y="77890"/>
            <a:ext cx="3785011" cy="728507"/>
            <a:chOff x="5063633" y="164812"/>
            <a:chExt cx="6623769" cy="971342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6623769" cy="964052"/>
              <a:chOff x="5063633" y="164812"/>
              <a:chExt cx="6623769" cy="964052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6623769" cy="5129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9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498868" y="636422"/>
                <a:ext cx="5750773" cy="4924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HOẠT ĐỘNG TRẢI NGHIỆM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 flipV="1">
              <a:off x="5618731" y="1128865"/>
              <a:ext cx="5256043" cy="7289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419609" y="1337086"/>
            <a:ext cx="6895591" cy="473318"/>
            <a:chOff x="1508918" y="1888664"/>
            <a:chExt cx="8574988" cy="631091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8574988" cy="615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III. </a:t>
              </a:r>
              <a:r>
                <a:rPr lang="en-US" sz="24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Sinh</a:t>
              </a:r>
              <a:r>
                <a:rPr lang="en-US" sz="24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24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chủ</a:t>
              </a:r>
              <a:r>
                <a:rPr lang="en-US" sz="24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đề</a:t>
              </a:r>
              <a:r>
                <a:rPr lang="en-US" sz="24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“</a:t>
              </a:r>
              <a:r>
                <a:rPr lang="en-US" sz="24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Sử</a:t>
              </a:r>
              <a:r>
                <a:rPr lang="en-US" sz="24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dụng</a:t>
              </a:r>
              <a:r>
                <a:rPr lang="en-US" sz="24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thiết</a:t>
              </a:r>
              <a:r>
                <a:rPr lang="en-US" sz="24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bị</a:t>
              </a:r>
              <a:r>
                <a:rPr lang="en-US" sz="24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điện</a:t>
              </a:r>
              <a:r>
                <a:rPr lang="en-US" sz="24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nước</a:t>
              </a:r>
              <a:endParaRPr lang="en-US" sz="2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793688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1618238" y="927080"/>
            <a:ext cx="5907525" cy="368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438" tIns="45219" rIns="90438" bIns="452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SINH HOẠT </a:t>
            </a:r>
            <a:r>
              <a:rPr lang="en-US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LỚP. SỬ DỤNG THIẾT BỊ ĐIỆN NƯỚC</a:t>
            </a: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4672" y="1981200"/>
            <a:ext cx="88169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Chia </a:t>
            </a:r>
            <a:r>
              <a:rPr lang="en-US" sz="2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sẻ</a:t>
            </a:r>
            <a:r>
              <a:rPr lang="en-US" sz="2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2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2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2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2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0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20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0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0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0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kiệm</a:t>
            </a:r>
            <a:r>
              <a:rPr lang="en-US" sz="20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0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r>
              <a:rPr lang="en-US" sz="2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000" dirty="0"/>
          </a:p>
        </p:txBody>
      </p:sp>
      <p:sp>
        <p:nvSpPr>
          <p:cNvPr id="15" name="Rectangle 14"/>
          <p:cNvSpPr/>
          <p:nvPr/>
        </p:nvSpPr>
        <p:spPr>
          <a:xfrm>
            <a:off x="193722" y="2841486"/>
            <a:ext cx="881692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000" b="1" dirty="0" err="1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0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0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20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0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20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0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20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0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0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thảo</a:t>
            </a:r>
            <a:r>
              <a:rPr lang="en-US" sz="20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endParaRPr lang="en-US" sz="2000" b="1" dirty="0" smtClean="0">
              <a:solidFill>
                <a:srgbClr val="00B0F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000" b="1" dirty="0" smtClean="0">
                <a:solidFill>
                  <a:srgbClr val="00B0F0"/>
                </a:solidFill>
                <a:latin typeface="Times New Roman" panose="02020603050405020304" pitchFamily="18" charset="0"/>
              </a:rPr>
              <a:t>Chia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anose="02020603050405020304" pitchFamily="18" charset="0"/>
              </a:rPr>
              <a:t>sẻ</a:t>
            </a:r>
            <a:r>
              <a:rPr lang="en-US" sz="2000" b="1" dirty="0" smtClean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anose="02020603050405020304" pitchFamily="18" charset="0"/>
              </a:rPr>
              <a:t>những</a:t>
            </a:r>
            <a:r>
              <a:rPr lang="en-US" sz="2000" b="1" dirty="0" smtClean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anose="02020603050405020304" pitchFamily="18" charset="0"/>
              </a:rPr>
              <a:t>kinh</a:t>
            </a:r>
            <a:r>
              <a:rPr lang="en-US" sz="2000" b="1" dirty="0" smtClean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anose="02020603050405020304" pitchFamily="18" charset="0"/>
              </a:rPr>
              <a:t>nghiệm</a:t>
            </a:r>
            <a:r>
              <a:rPr lang="en-US" sz="2000" b="1" dirty="0" smtClean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anose="02020603050405020304" pitchFamily="18" charset="0"/>
              </a:rPr>
              <a:t>em</a:t>
            </a:r>
            <a:r>
              <a:rPr lang="en-US" sz="2000" b="1" dirty="0" smtClean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anose="02020603050405020304" pitchFamily="18" charset="0"/>
              </a:rPr>
              <a:t>đã</a:t>
            </a:r>
            <a:r>
              <a:rPr lang="en-US" sz="2000" b="1" dirty="0" smtClean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anose="02020603050405020304" pitchFamily="18" charset="0"/>
              </a:rPr>
              <a:t>có</a:t>
            </a:r>
            <a:r>
              <a:rPr lang="en-US" sz="2000" b="1" dirty="0" smtClean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anose="02020603050405020304" pitchFamily="18" charset="0"/>
              </a:rPr>
              <a:t>hoặc</a:t>
            </a:r>
            <a:r>
              <a:rPr lang="en-US" sz="2000" b="1" dirty="0" smtClean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anose="02020603050405020304" pitchFamily="18" charset="0"/>
              </a:rPr>
              <a:t>những</a:t>
            </a:r>
            <a:r>
              <a:rPr lang="en-US" sz="2000" b="1" dirty="0" smtClean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anose="02020603050405020304" pitchFamily="18" charset="0"/>
              </a:rPr>
              <a:t>thông</a:t>
            </a:r>
            <a:r>
              <a:rPr lang="en-US" sz="2000" b="1" dirty="0" smtClean="0">
                <a:solidFill>
                  <a:srgbClr val="00B0F0"/>
                </a:solidFill>
                <a:latin typeface="Times New Roman" panose="02020603050405020304" pitchFamily="18" charset="0"/>
              </a:rPr>
              <a:t> tin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anose="02020603050405020304" pitchFamily="18" charset="0"/>
              </a:rPr>
              <a:t>đã</a:t>
            </a:r>
            <a:r>
              <a:rPr lang="en-US" sz="2000" b="1" dirty="0" smtClean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anose="02020603050405020304" pitchFamily="18" charset="0"/>
              </a:rPr>
              <a:t>tìm</a:t>
            </a:r>
            <a:r>
              <a:rPr lang="en-US" sz="2000" b="1" dirty="0" smtClean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anose="02020603050405020304" pitchFamily="18" charset="0"/>
              </a:rPr>
              <a:t>hiểu</a:t>
            </a:r>
            <a:r>
              <a:rPr lang="en-US" sz="2000" b="1" dirty="0" smtClean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anose="02020603050405020304" pitchFamily="18" charset="0"/>
              </a:rPr>
              <a:t>được</a:t>
            </a:r>
            <a:endParaRPr lang="en-US" sz="2000" dirty="0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72" y="3857148"/>
            <a:ext cx="3914775" cy="2924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060" y="3857148"/>
            <a:ext cx="3714750" cy="3000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628078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1-原创素材\1_mm1102\PPT\PPT_014\materaials\pageimg_g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27812"/>
            <a:ext cx="8928992" cy="222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:\1-原创素材\1_mm1102\PPT\PPT_014\materaials\pageimg_g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418599"/>
            <a:ext cx="8784976" cy="222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AA22203-F3BC-E717-9553-F66EDB7E91F6}"/>
              </a:ext>
            </a:extLst>
          </p:cNvPr>
          <p:cNvSpPr txBox="1"/>
          <p:nvPr/>
        </p:nvSpPr>
        <p:spPr>
          <a:xfrm>
            <a:off x="1658868" y="1457367"/>
            <a:ext cx="44759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BB81E0-6360-02B2-7EA5-CA24180517F7}"/>
              </a:ext>
            </a:extLst>
          </p:cNvPr>
          <p:cNvSpPr txBox="1"/>
          <p:nvPr/>
        </p:nvSpPr>
        <p:spPr>
          <a:xfrm>
            <a:off x="1417932" y="4005064"/>
            <a:ext cx="62279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03738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7D60EB9B-331E-9B1B-CA14-C4B9E8055DE7}"/>
              </a:ext>
            </a:extLst>
          </p:cNvPr>
          <p:cNvSpPr/>
          <p:nvPr/>
        </p:nvSpPr>
        <p:spPr>
          <a:xfrm>
            <a:off x="266700" y="533400"/>
            <a:ext cx="8610600" cy="4419600"/>
          </a:xfrm>
          <a:prstGeom prst="cloudCallou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i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3200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3200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Tất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nhắc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tiêu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  KIỆM ĐIỆN, NƯỚC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09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3C3B896-D559-4436-48AF-ED6959F474A5}"/>
              </a:ext>
            </a:extLst>
          </p:cNvPr>
          <p:cNvSpPr txBox="1"/>
          <p:nvPr/>
        </p:nvSpPr>
        <p:spPr>
          <a:xfrm>
            <a:off x="251520" y="3743980"/>
            <a:ext cx="5937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6F0861-27E9-3D77-EA39-AAC896F36FD5}"/>
              </a:ext>
            </a:extLst>
          </p:cNvPr>
          <p:cNvSpPr txBox="1"/>
          <p:nvPr/>
        </p:nvSpPr>
        <p:spPr>
          <a:xfrm>
            <a:off x="251520" y="4379893"/>
            <a:ext cx="8640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组合 1">
            <a:extLst>
              <a:ext uri="{FF2B5EF4-FFF2-40B4-BE49-F238E27FC236}">
                <a16:creationId xmlns:a16="http://schemas.microsoft.com/office/drawing/2014/main" id="{99D9E538-1FF1-CDE3-F46A-BBE725A80E25}"/>
              </a:ext>
            </a:extLst>
          </p:cNvPr>
          <p:cNvGrpSpPr/>
          <p:nvPr/>
        </p:nvGrpSpPr>
        <p:grpSpPr>
          <a:xfrm>
            <a:off x="755576" y="117699"/>
            <a:ext cx="5937988" cy="3332933"/>
            <a:chOff x="-675383" y="195486"/>
            <a:chExt cx="6696744" cy="2614042"/>
          </a:xfrm>
        </p:grpSpPr>
        <p:pic>
          <p:nvPicPr>
            <p:cNvPr id="6" name="Picture 3" descr="F:\1-原创素材\1_mm1102\PPT\PPT_014\materaials\pageimg_g20i.png">
              <a:extLst>
                <a:ext uri="{FF2B5EF4-FFF2-40B4-BE49-F238E27FC236}">
                  <a16:creationId xmlns:a16="http://schemas.microsoft.com/office/drawing/2014/main" id="{20935AE4-AC2E-B984-C5F4-DA67290386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195486"/>
              <a:ext cx="4475336" cy="2614042"/>
            </a:xfrm>
            <a:prstGeom prst="rect">
              <a:avLst/>
            </a:prstGeom>
            <a:noFill/>
            <a:effectLst>
              <a:glow rad="101600">
                <a:schemeClr val="bg1">
                  <a:lumMod val="85000"/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6C91CD9-39F7-5C4F-5E8D-6FA345951DB6}"/>
                </a:ext>
              </a:extLst>
            </p:cNvPr>
            <p:cNvSpPr txBox="1"/>
            <p:nvPr/>
          </p:nvSpPr>
          <p:spPr>
            <a:xfrm>
              <a:off x="-675383" y="829456"/>
              <a:ext cx="6696744" cy="9414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48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华康海报体W12(P)" pitchFamily="82" charset="-122"/>
                  <a:cs typeface="Times New Roman" panose="02020603050405020304" pitchFamily="18" charset="0"/>
                </a:rPr>
                <a:t>Dặn</a:t>
              </a:r>
              <a:r>
                <a:rPr lang="en-US" altLang="zh-CN" sz="4800" dirty="0">
                  <a:solidFill>
                    <a:schemeClr val="bg1"/>
                  </a:solidFill>
                  <a:latin typeface="Times New Roman" panose="02020603050405020304" pitchFamily="18" charset="0"/>
                  <a:ea typeface="华康海报体W12(P)" pitchFamily="8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8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华康海报体W12(P)" pitchFamily="82" charset="-122"/>
                  <a:cs typeface="Times New Roman" panose="02020603050405020304" pitchFamily="18" charset="0"/>
                </a:rPr>
                <a:t>dò</a:t>
              </a:r>
              <a:endParaRPr lang="en-US" altLang="zh-CN" sz="4800" dirty="0">
                <a:solidFill>
                  <a:schemeClr val="bg1"/>
                </a:solidFill>
                <a:latin typeface="Times New Roman" panose="02020603050405020304" pitchFamily="18" charset="0"/>
                <a:ea typeface="华康海报体W12(P)" pitchFamily="8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3C3B896-D559-4436-48AF-ED6959F474A5}"/>
              </a:ext>
            </a:extLst>
          </p:cNvPr>
          <p:cNvSpPr txBox="1"/>
          <p:nvPr/>
        </p:nvSpPr>
        <p:spPr>
          <a:xfrm>
            <a:off x="270570" y="3210580"/>
            <a:ext cx="8263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05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</TotalTime>
  <Words>576</Words>
  <Application>Microsoft Office PowerPoint</Application>
  <PresentationFormat>On-screen Show (4:3)</PresentationFormat>
  <Paragraphs>50</Paragraphs>
  <Slides>10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宋体</vt:lpstr>
      <vt:lpstr>宋体</vt:lpstr>
      <vt:lpstr>Arial</vt:lpstr>
      <vt:lpstr>Calibri</vt:lpstr>
      <vt:lpstr>iCiel Alina</vt:lpstr>
      <vt:lpstr>Times New Roman</vt:lpstr>
      <vt:lpstr>华康海报体W12(P)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29</cp:revision>
  <dcterms:created xsi:type="dcterms:W3CDTF">2022-07-06T00:33:57Z</dcterms:created>
  <dcterms:modified xsi:type="dcterms:W3CDTF">2024-08-11T10:10:00Z</dcterms:modified>
</cp:coreProperties>
</file>