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30" r:id="rId2"/>
    <p:sldId id="434" r:id="rId3"/>
    <p:sldId id="442" r:id="rId4"/>
    <p:sldId id="443" r:id="rId5"/>
    <p:sldId id="445" r:id="rId6"/>
    <p:sldId id="447" r:id="rId7"/>
    <p:sldId id="448" r:id="rId8"/>
    <p:sldId id="431"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66"/>
    <a:srgbClr val="FF7C80"/>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9274" autoAdjust="0"/>
  </p:normalViewPr>
  <p:slideViewPr>
    <p:cSldViewPr>
      <p:cViewPr varScale="1">
        <p:scale>
          <a:sx n="55" d="100"/>
          <a:sy n="55" d="100"/>
        </p:scale>
        <p:origin x="564" y="9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a:t>
            </a:r>
            <a:r>
              <a:rPr lang="en-US" altLang="en-US" sz="3500" b="1">
                <a:solidFill>
                  <a:srgbClr val="FF0066"/>
                </a:solidFill>
                <a:latin typeface="Times New Roman" pitchFamily="18" charset="0"/>
              </a:rPr>
              <a:t>HỌC </a:t>
            </a:r>
            <a:r>
              <a:rPr lang="en-US" altLang="en-US" sz="3500" b="1">
                <a:solidFill>
                  <a:srgbClr val="FF0066"/>
                </a:solidFill>
                <a:latin typeface="Times New Roman" pitchFamily="18" charset="0"/>
              </a:rPr>
              <a:t>QUẢNG TIÊN</a:t>
            </a:r>
            <a:endParaRPr lang="en-US" altLang="en-US" sz="3500" b="1" dirty="0">
              <a:solidFill>
                <a:srgbClr val="FF0066"/>
              </a:solidFill>
              <a:latin typeface="Times New Roman" pitchFamily="18" charset="0"/>
            </a:endParaRPr>
          </a:p>
        </p:txBody>
      </p:sp>
      <p:sp>
        <p:nvSpPr>
          <p:cNvPr id="30" name="Text Box 14"/>
          <p:cNvSpPr txBox="1">
            <a:spLocks noChangeArrowheads="1"/>
          </p:cNvSpPr>
          <p:nvPr/>
        </p:nvSpPr>
        <p:spPr bwMode="auto">
          <a:xfrm>
            <a:off x="1562481" y="4343401"/>
            <a:ext cx="12976638" cy="1745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spcAft>
                <a:spcPts val="1200"/>
              </a:spcAft>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trải</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nghiệm</a:t>
            </a:r>
            <a:endPar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eaLnBrk="1" hangingPunct="1">
              <a:spcBef>
                <a:spcPts val="0"/>
              </a:spcBef>
              <a:defRPr/>
            </a:pP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16: SHL TÌNH CẢM GIA ĐÌNH</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1" name="Text Box 17"/>
          <p:cNvSpPr txBox="1">
            <a:spLocks noChangeArrowheads="1"/>
          </p:cNvSpPr>
          <p:nvPr/>
        </p:nvSpPr>
        <p:spPr bwMode="auto">
          <a:xfrm>
            <a:off x="2347119" y="19050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pic>
        <p:nvPicPr>
          <p:cNvPr id="32"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7560" y="6088930"/>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6" name="Picture 5" descr="POINSET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90379" y="6400800"/>
            <a:ext cx="2971800" cy="256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35682" y="51483"/>
            <a:ext cx="1382714" cy="147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2919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smtClean="0">
                    <a:solidFill>
                      <a:srgbClr val="0000CC"/>
                    </a:solidFill>
                    <a:latin typeface="Times New Roman" pitchFamily="18" charset="0"/>
                    <a:cs typeface="Times New Roman" pitchFamily="18" charset="0"/>
                  </a:rPr>
                  <a:t>Thứ……ngày…..tháng…..năm…….</a:t>
                </a:r>
                <a:endParaRPr lang="en-US" sz="3000">
                  <a:solidFill>
                    <a:srgbClr val="0000CC"/>
                  </a:solidFill>
                  <a:latin typeface="Times New Roman" pitchFamily="18" charset="0"/>
                  <a:cs typeface="Times New Roman" pitchFamily="18" charset="0"/>
                </a:endParaRP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HOẠT ĐỘNG TRẢI NGHIỆM</a:t>
                </a:r>
                <a:endParaRPr lang="en-US" sz="2800" b="1">
                  <a:solidFill>
                    <a:srgbClr val="FF0066"/>
                  </a:solidFill>
                  <a:latin typeface="Times New Roman" pitchFamily="18" charset="0"/>
                  <a:cs typeface="Times New Roman" pitchFamily="18" charset="0"/>
                </a:endParaRP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effectLst>
                  <a:outerShdw blurRad="38100" dist="38100" dir="2700000" algn="tl">
                    <a:srgbClr val="000000">
                      <a:alpha val="43137"/>
                    </a:srgbClr>
                  </a:outerShdw>
                </a:effectLst>
                <a:latin typeface="Times New Roman" pitchFamily="18" charset="0"/>
              </a:rPr>
              <a:t>SINH HOẠT LỚP: TÌNH CẢM GIA ĐÌNH</a:t>
            </a:r>
          </a:p>
        </p:txBody>
      </p:sp>
      <p:grpSp>
        <p:nvGrpSpPr>
          <p:cNvPr id="9" name="Group 8"/>
          <p:cNvGrpSpPr/>
          <p:nvPr/>
        </p:nvGrpSpPr>
        <p:grpSpPr>
          <a:xfrm>
            <a:off x="746919" y="1782783"/>
            <a:ext cx="6477000" cy="677108"/>
            <a:chOff x="1508918" y="1888664"/>
            <a:chExt cx="5770418" cy="677108"/>
          </a:xfrm>
        </p:grpSpPr>
        <p:sp>
          <p:nvSpPr>
            <p:cNvPr id="10" name="Rectangle 9"/>
            <p:cNvSpPr/>
            <p:nvPr/>
          </p:nvSpPr>
          <p:spPr>
            <a:xfrm>
              <a:off x="1508918" y="1888664"/>
              <a:ext cx="5770418"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I. Sơ kết hoạt động tuần qua.</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529520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3" name="TextBox 32"/>
          <p:cNvSpPr txBox="1"/>
          <p:nvPr/>
        </p:nvSpPr>
        <p:spPr>
          <a:xfrm>
            <a:off x="802484" y="2590800"/>
            <a:ext cx="7051930" cy="646331"/>
          </a:xfrm>
          <a:prstGeom prst="rect">
            <a:avLst/>
          </a:prstGeom>
          <a:noFill/>
        </p:spPr>
        <p:txBody>
          <a:bodyPr wrap="none" rtlCol="0">
            <a:spAutoFit/>
          </a:bodyPr>
          <a:lstStyle/>
          <a:p>
            <a:pPr algn="just"/>
            <a:r>
              <a:rPr lang="en-US" sz="3600" smtClean="0">
                <a:solidFill>
                  <a:srgbClr val="FF00FF"/>
                </a:solidFill>
                <a:latin typeface="Times New Roman" pitchFamily="18" charset="0"/>
                <a:cs typeface="Times New Roman" pitchFamily="18" charset="0"/>
              </a:rPr>
              <a:t>1) Kết quả thi đua cuối tuần vừa qua:</a:t>
            </a:r>
            <a:endParaRPr lang="en-US" sz="3600">
              <a:solidFill>
                <a:srgbClr val="FF00FF"/>
              </a:solidFill>
              <a:latin typeface="Times New Roman" pitchFamily="18" charset="0"/>
              <a:cs typeface="Times New Roman" pitchFamily="18" charset="0"/>
            </a:endParaRPr>
          </a:p>
        </p:txBody>
      </p:sp>
      <p:sp>
        <p:nvSpPr>
          <p:cNvPr id="34" name="TextBox 33"/>
          <p:cNvSpPr txBox="1"/>
          <p:nvPr/>
        </p:nvSpPr>
        <p:spPr>
          <a:xfrm>
            <a:off x="801506" y="3371671"/>
            <a:ext cx="14191702"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Thực hiện tốt nền nếp học tập, đến lớp đúng giờ tham gia thi đua tuần học tốt do đội cờ đỏ tổ chức.</a:t>
            </a:r>
            <a:endParaRPr lang="en-US" sz="3600">
              <a:solidFill>
                <a:srgbClr val="0000FF"/>
              </a:solidFill>
              <a:latin typeface="Times New Roman" pitchFamily="18" charset="0"/>
              <a:cs typeface="Times New Roman" pitchFamily="18" charset="0"/>
            </a:endParaRPr>
          </a:p>
        </p:txBody>
      </p:sp>
      <p:sp>
        <p:nvSpPr>
          <p:cNvPr id="35" name="TextBox 34"/>
          <p:cNvSpPr txBox="1"/>
          <p:nvPr/>
        </p:nvSpPr>
        <p:spPr>
          <a:xfrm>
            <a:off x="789917" y="4590871"/>
            <a:ext cx="14198806"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endParaRPr lang="en-US" sz="3600">
              <a:solidFill>
                <a:srgbClr val="0000FF"/>
              </a:solidFill>
              <a:latin typeface="Times New Roman" pitchFamily="18" charset="0"/>
              <a:cs typeface="Times New Roman" pitchFamily="18" charset="0"/>
            </a:endParaRPr>
          </a:p>
        </p:txBody>
      </p:sp>
      <p:sp>
        <p:nvSpPr>
          <p:cNvPr id="37" name="TextBox 36"/>
          <p:cNvSpPr txBox="1"/>
          <p:nvPr/>
        </p:nvSpPr>
        <p:spPr>
          <a:xfrm>
            <a:off x="746919" y="5810071"/>
            <a:ext cx="14198806"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endParaRPr lang="en-US" sz="3600">
              <a:solidFill>
                <a:srgbClr val="0000FF"/>
              </a:solidFill>
              <a:latin typeface="Times New Roman" pitchFamily="18" charset="0"/>
              <a:cs typeface="Times New Roman" pitchFamily="18" charset="0"/>
            </a:endParaRPr>
          </a:p>
        </p:txBody>
      </p:sp>
      <p:sp>
        <p:nvSpPr>
          <p:cNvPr id="38" name="TextBox 37"/>
          <p:cNvSpPr txBox="1"/>
          <p:nvPr/>
        </p:nvSpPr>
        <p:spPr>
          <a:xfrm>
            <a:off x="1087931" y="7010400"/>
            <a:ext cx="2125582" cy="646331"/>
          </a:xfrm>
          <a:prstGeom prst="rect">
            <a:avLst/>
          </a:prstGeom>
          <a:noFill/>
        </p:spPr>
        <p:txBody>
          <a:bodyPr wrap="none" rtlCol="0">
            <a:spAutoFit/>
          </a:bodyPr>
          <a:lstStyle/>
          <a:p>
            <a:pPr algn="just"/>
            <a:r>
              <a:rPr lang="en-US" sz="3600" smtClean="0">
                <a:solidFill>
                  <a:srgbClr val="FF00FF"/>
                </a:solidFill>
                <a:latin typeface="Times New Roman" pitchFamily="18" charset="0"/>
                <a:cs typeface="Times New Roman" pitchFamily="18" charset="0"/>
              </a:rPr>
              <a:t>2) Tồn tại:</a:t>
            </a:r>
            <a:endParaRPr lang="en-US" sz="3600">
              <a:solidFill>
                <a:srgbClr val="FF00FF"/>
              </a:solidFill>
              <a:latin typeface="Times New Roman" pitchFamily="18" charset="0"/>
              <a:cs typeface="Times New Roman" pitchFamily="18" charset="0"/>
            </a:endParaRPr>
          </a:p>
        </p:txBody>
      </p:sp>
      <p:sp>
        <p:nvSpPr>
          <p:cNvPr id="39" name="TextBox 38"/>
          <p:cNvSpPr txBox="1"/>
          <p:nvPr/>
        </p:nvSpPr>
        <p:spPr>
          <a:xfrm>
            <a:off x="823119" y="7772400"/>
            <a:ext cx="14554129" cy="646331"/>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Có một số bạn đi học muộn, một số bạn vẫn nói chuyện riêng trong giờ học.</a:t>
            </a:r>
            <a:endParaRPr lang="en-US" sz="360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7" grpId="0"/>
      <p:bldP spid="38" grpId="0"/>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smtClean="0">
                    <a:solidFill>
                      <a:srgbClr val="0000CC"/>
                    </a:solidFill>
                    <a:latin typeface="Times New Roman" pitchFamily="18" charset="0"/>
                    <a:cs typeface="Times New Roman" pitchFamily="18" charset="0"/>
                  </a:rPr>
                  <a:t>Thứ……ngày…..tháng…..năm…….</a:t>
                </a:r>
                <a:endParaRPr lang="en-US" sz="3000">
                  <a:solidFill>
                    <a:srgbClr val="0000CC"/>
                  </a:solidFill>
                  <a:latin typeface="Times New Roman" pitchFamily="18" charset="0"/>
                  <a:cs typeface="Times New Roman" pitchFamily="18" charset="0"/>
                </a:endParaRP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HOẠT ĐỘNG TRẢI NGHIỆM</a:t>
                </a:r>
                <a:endParaRPr lang="en-US" sz="2800" b="1">
                  <a:solidFill>
                    <a:srgbClr val="FF0066"/>
                  </a:solidFill>
                  <a:latin typeface="Times New Roman" pitchFamily="18" charset="0"/>
                  <a:cs typeface="Times New Roman" pitchFamily="18" charset="0"/>
                </a:endParaRP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effectLst>
                  <a:outerShdw blurRad="38100" dist="38100" dir="2700000" algn="tl">
                    <a:srgbClr val="000000">
                      <a:alpha val="43137"/>
                    </a:srgbClr>
                  </a:outerShdw>
                </a:effectLst>
                <a:latin typeface="Times New Roman" pitchFamily="18" charset="0"/>
              </a:rPr>
              <a:t>SINH HOẠT LỚP: TÌNH CẢM GIA ĐÌNH</a:t>
            </a:r>
          </a:p>
        </p:txBody>
      </p:sp>
      <p:grpSp>
        <p:nvGrpSpPr>
          <p:cNvPr id="9" name="Group 8"/>
          <p:cNvGrpSpPr/>
          <p:nvPr/>
        </p:nvGrpSpPr>
        <p:grpSpPr>
          <a:xfrm>
            <a:off x="746919" y="1782783"/>
            <a:ext cx="7391400" cy="677108"/>
            <a:chOff x="1508918" y="1888664"/>
            <a:chExt cx="6585065" cy="677108"/>
          </a:xfrm>
        </p:grpSpPr>
        <p:sp>
          <p:nvSpPr>
            <p:cNvPr id="10" name="Rectangle 9"/>
            <p:cNvSpPr/>
            <p:nvPr/>
          </p:nvSpPr>
          <p:spPr>
            <a:xfrm>
              <a:off x="1508918" y="1888664"/>
              <a:ext cx="6585065"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II. Kế hoạch hoạt động tuần tới.</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567398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4" name="TextBox 33"/>
          <p:cNvSpPr txBox="1"/>
          <p:nvPr/>
        </p:nvSpPr>
        <p:spPr>
          <a:xfrm>
            <a:off x="801505" y="2667000"/>
            <a:ext cx="14728213" cy="1754326"/>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Thi đua lập thành tích chào mừng ngày…………….</a:t>
            </a:r>
          </a:p>
          <a:p>
            <a:pPr algn="just"/>
            <a:r>
              <a:rPr lang="en-US" sz="3600" smtClean="0">
                <a:solidFill>
                  <a:srgbClr val="0000FF"/>
                </a:solidFill>
                <a:latin typeface="Times New Roman" pitchFamily="18" charset="0"/>
                <a:cs typeface="Times New Roman" pitchFamily="18" charset="0"/>
              </a:rPr>
              <a:t>- Tiếp tục thực hiện tốt nền nếp học tập, đến lớp đúng giờ tham gia thi đua tuần học tốt do đội cờ đỏ tổ chức.</a:t>
            </a:r>
            <a:endParaRPr lang="en-US" sz="3600">
              <a:solidFill>
                <a:srgbClr val="0000FF"/>
              </a:solidFill>
              <a:latin typeface="Times New Roman" pitchFamily="18" charset="0"/>
              <a:cs typeface="Times New Roman" pitchFamily="18" charset="0"/>
            </a:endParaRPr>
          </a:p>
        </p:txBody>
      </p:sp>
      <p:sp>
        <p:nvSpPr>
          <p:cNvPr id="35" name="TextBox 34"/>
          <p:cNvSpPr txBox="1"/>
          <p:nvPr/>
        </p:nvSpPr>
        <p:spPr>
          <a:xfrm>
            <a:off x="789916" y="5810071"/>
            <a:ext cx="14739801"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endParaRPr lang="en-US" sz="3600">
              <a:solidFill>
                <a:srgbClr val="0000FF"/>
              </a:solidFill>
              <a:latin typeface="Times New Roman" pitchFamily="18" charset="0"/>
              <a:cs typeface="Times New Roman" pitchFamily="18" charset="0"/>
            </a:endParaRPr>
          </a:p>
        </p:txBody>
      </p:sp>
      <p:sp>
        <p:nvSpPr>
          <p:cNvPr id="37" name="TextBox 36"/>
          <p:cNvSpPr txBox="1"/>
          <p:nvPr/>
        </p:nvSpPr>
        <p:spPr>
          <a:xfrm>
            <a:off x="746918" y="7257871"/>
            <a:ext cx="14782799"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endParaRPr lang="en-US" sz="3600">
              <a:solidFill>
                <a:srgbClr val="0000FF"/>
              </a:solidFill>
              <a:latin typeface="Times New Roman" pitchFamily="18" charset="0"/>
              <a:cs typeface="Times New Roman" pitchFamily="18" charset="0"/>
            </a:endParaRPr>
          </a:p>
        </p:txBody>
      </p:sp>
      <p:sp>
        <p:nvSpPr>
          <p:cNvPr id="18" name="TextBox 17"/>
          <p:cNvSpPr txBox="1"/>
          <p:nvPr/>
        </p:nvSpPr>
        <p:spPr>
          <a:xfrm>
            <a:off x="789916" y="4525832"/>
            <a:ext cx="14739801"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Khắc phục những tồn tại trong tuần trước để hoàn thành xuất sắc nhiệm vụ tuần này.</a:t>
            </a:r>
            <a:endParaRPr lang="en-US" sz="360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6223973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smtClean="0">
                    <a:solidFill>
                      <a:srgbClr val="0000CC"/>
                    </a:solidFill>
                    <a:latin typeface="Times New Roman" pitchFamily="18" charset="0"/>
                    <a:cs typeface="Times New Roman" pitchFamily="18" charset="0"/>
                  </a:rPr>
                  <a:t>Thứ……ngày…..tháng…..năm…….</a:t>
                </a:r>
                <a:endParaRPr lang="en-US" sz="3000">
                  <a:solidFill>
                    <a:srgbClr val="0000CC"/>
                  </a:solidFill>
                  <a:latin typeface="Times New Roman" pitchFamily="18" charset="0"/>
                  <a:cs typeface="Times New Roman" pitchFamily="18" charset="0"/>
                </a:endParaRP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HOẠT ĐỘNG TRẢI NGHIỆM</a:t>
                </a:r>
                <a:endParaRPr lang="en-US" sz="2800" b="1">
                  <a:solidFill>
                    <a:srgbClr val="FF0066"/>
                  </a:solidFill>
                  <a:latin typeface="Times New Roman" pitchFamily="18" charset="0"/>
                  <a:cs typeface="Times New Roman" pitchFamily="18" charset="0"/>
                </a:endParaRP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effectLst>
                  <a:outerShdw blurRad="38100" dist="38100" dir="2700000" algn="tl">
                    <a:srgbClr val="000000">
                      <a:alpha val="43137"/>
                    </a:srgbClr>
                  </a:outerShdw>
                </a:effectLst>
                <a:latin typeface="Times New Roman" pitchFamily="18" charset="0"/>
              </a:rPr>
              <a:t>SINH HOẠT LỚP: TÌNH CẢM GIA ĐÌNH</a:t>
            </a:r>
          </a:p>
        </p:txBody>
      </p:sp>
      <p:grpSp>
        <p:nvGrpSpPr>
          <p:cNvPr id="9" name="Group 8"/>
          <p:cNvGrpSpPr/>
          <p:nvPr/>
        </p:nvGrpSpPr>
        <p:grpSpPr>
          <a:xfrm>
            <a:off x="746919" y="1782784"/>
            <a:ext cx="9809708" cy="677108"/>
            <a:chOff x="1508918" y="1888664"/>
            <a:chExt cx="7874923" cy="718603"/>
          </a:xfrm>
        </p:grpSpPr>
        <p:sp>
          <p:nvSpPr>
            <p:cNvPr id="10" name="Rectangle 9"/>
            <p:cNvSpPr/>
            <p:nvPr/>
          </p:nvSpPr>
          <p:spPr>
            <a:xfrm>
              <a:off x="1508918" y="1888664"/>
              <a:ext cx="7874923" cy="718603"/>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III. </a:t>
              </a:r>
              <a:r>
                <a:rPr lang="en-US" sz="3800" b="1" dirty="0" err="1" smtClean="0">
                  <a:solidFill>
                    <a:srgbClr val="FF0066"/>
                  </a:solidFill>
                  <a:latin typeface="Times New Roman" pitchFamily="18" charset="0"/>
                  <a:cs typeface="Times New Roman" pitchFamily="18" charset="0"/>
                </a:rPr>
                <a:t>Sinh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hoạt</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chủ</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đề</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Tình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cảm</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gia</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đình</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696384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46918" y="2500909"/>
            <a:ext cx="15011400" cy="646331"/>
          </a:xfrm>
          <a:prstGeom prst="rect">
            <a:avLst/>
          </a:prstGeom>
          <a:noFill/>
        </p:spPr>
        <p:txBody>
          <a:bodyPr wrap="square" rtlCol="0">
            <a:spAutoFit/>
          </a:bodyPr>
          <a:lstStyle/>
          <a:p>
            <a:r>
              <a:rPr lang="en-US" sz="3200" b="1" dirty="0" smtClean="0">
                <a:solidFill>
                  <a:srgbClr val="FF0066"/>
                </a:solidFill>
                <a:latin typeface="Times New Roman" pitchFamily="18" charset="0"/>
                <a:cs typeface="Times New Roman" pitchFamily="18" charset="0"/>
              </a:rPr>
              <a:t>1) </a:t>
            </a:r>
            <a:r>
              <a:rPr lang="en-US" sz="3600" b="1" dirty="0" err="1">
                <a:solidFill>
                  <a:srgbClr val="FF0066"/>
                </a:solidFill>
                <a:latin typeface="Times New Roman" panose="02020603050405020304" pitchFamily="18" charset="0"/>
                <a:cs typeface="Times New Roman" panose="02020603050405020304" pitchFamily="18" charset="0"/>
              </a:rPr>
              <a:t>Sáng</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tác</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truyện</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tranh</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về</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tình</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cảm</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gia</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đình</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smtClean="0">
                <a:solidFill>
                  <a:srgbClr val="FF0066"/>
                </a:solidFill>
                <a:latin typeface="Times New Roman" panose="02020603050405020304" pitchFamily="18" charset="0"/>
                <a:cs typeface="Times New Roman" panose="02020603050405020304" pitchFamily="18" charset="0"/>
              </a:rPr>
              <a:t>theo</a:t>
            </a:r>
            <a:r>
              <a:rPr lang="en-US" sz="3600" b="1" dirty="0" smtClean="0">
                <a:solidFill>
                  <a:srgbClr val="FF0066"/>
                </a:solidFill>
                <a:latin typeface="Times New Roman" panose="02020603050405020304" pitchFamily="18" charset="0"/>
                <a:cs typeface="Times New Roman" panose="02020603050405020304" pitchFamily="18" charset="0"/>
              </a:rPr>
              <a:t> </a:t>
            </a:r>
            <a:r>
              <a:rPr lang="en-US" sz="3600" b="1" dirty="0" err="1" smtClean="0">
                <a:solidFill>
                  <a:srgbClr val="FF0066"/>
                </a:solidFill>
                <a:latin typeface="Times New Roman" panose="02020603050405020304" pitchFamily="18" charset="0"/>
                <a:cs typeface="Times New Roman" panose="02020603050405020304" pitchFamily="18" charset="0"/>
              </a:rPr>
              <a:t>nhóm</a:t>
            </a:r>
            <a:endParaRPr lang="en-US" sz="3600" b="1" dirty="0">
              <a:solidFill>
                <a:srgbClr val="FF0066"/>
              </a:solidFill>
              <a:latin typeface="Times New Roman" pitchFamily="18" charset="0"/>
              <a:cs typeface="Times New Roman" pitchFamily="18" charset="0"/>
            </a:endParaRPr>
          </a:p>
        </p:txBody>
      </p:sp>
      <p:sp>
        <p:nvSpPr>
          <p:cNvPr id="17" name="TextBox 16"/>
          <p:cNvSpPr txBox="1"/>
          <p:nvPr/>
        </p:nvSpPr>
        <p:spPr>
          <a:xfrm>
            <a:off x="746918" y="3294975"/>
            <a:ext cx="7717813" cy="5078313"/>
          </a:xfrm>
          <a:prstGeom prst="rect">
            <a:avLst/>
          </a:prstGeom>
          <a:noFill/>
        </p:spPr>
        <p:txBody>
          <a:bodyPr wrap="square" rtlCol="0">
            <a:spAutoFit/>
          </a:bodyPr>
          <a:lstStyle/>
          <a:p>
            <a:pPr algn="just"/>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Hãy</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cùng</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nhau</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sinh</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hoạt</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nhóm</a:t>
            </a:r>
            <a:r>
              <a:rPr lang="en-US" sz="3600" b="1" dirty="0" smtClean="0">
                <a:solidFill>
                  <a:srgbClr val="0000CC"/>
                </a:solidFill>
                <a:latin typeface="Times New Roman" pitchFamily="18" charset="0"/>
                <a:cs typeface="Times New Roman" pitchFamily="18" charset="0"/>
              </a:rPr>
              <a:t> 4 </a:t>
            </a:r>
            <a:r>
              <a:rPr lang="en-US" sz="3600" b="1" dirty="0" err="1" smtClean="0">
                <a:solidFill>
                  <a:srgbClr val="0000CC"/>
                </a:solidFill>
                <a:latin typeface="Times New Roman" pitchFamily="18" charset="0"/>
                <a:cs typeface="Times New Roman" pitchFamily="18" charset="0"/>
              </a:rPr>
              <a:t>để</a:t>
            </a:r>
            <a:r>
              <a:rPr lang="en-US" sz="3600" b="1" dirty="0">
                <a:solidFill>
                  <a:srgbClr val="0000CC"/>
                </a:solidFill>
                <a:latin typeface="Times New Roman" pitchFamily="18" charset="0"/>
                <a:cs typeface="Times New Roman" pitchFamily="18" charset="0"/>
              </a:rPr>
              <a:t> </a:t>
            </a:r>
            <a:r>
              <a:rPr lang="vi-VN" sz="3600" b="1" dirty="0" smtClean="0">
                <a:solidFill>
                  <a:srgbClr val="0000CC"/>
                </a:solidFill>
                <a:latin typeface="Times New Roman" panose="02020603050405020304" pitchFamily="18" charset="0"/>
                <a:cs typeface="Times New Roman" panose="02020603050405020304" pitchFamily="18" charset="0"/>
              </a:rPr>
              <a:t>Cùng </a:t>
            </a:r>
            <a:r>
              <a:rPr lang="vi-VN" sz="3600" b="1" dirty="0">
                <a:solidFill>
                  <a:srgbClr val="0000CC"/>
                </a:solidFill>
                <a:latin typeface="Times New Roman" panose="02020603050405020304" pitchFamily="18" charset="0"/>
                <a:cs typeface="Times New Roman" panose="02020603050405020304" pitchFamily="18" charset="0"/>
              </a:rPr>
              <a:t>sáng tác câu chuyện về tình cảm gia đình.</a:t>
            </a:r>
          </a:p>
          <a:p>
            <a:pPr algn="just"/>
            <a:r>
              <a:rPr lang="vi-VN" sz="3600" b="1" dirty="0">
                <a:solidFill>
                  <a:srgbClr val="0000CC"/>
                </a:solidFill>
                <a:latin typeface="Times New Roman" panose="02020603050405020304" pitchFamily="18" charset="0"/>
                <a:cs typeface="Times New Roman" panose="02020603050405020304" pitchFamily="18" charset="0"/>
              </a:rPr>
              <a:t>- Mỗi bạn chọn một nhân vật hoặc một sự việc trong câu chuyện để minh họa.</a:t>
            </a:r>
          </a:p>
          <a:p>
            <a:pPr algn="just"/>
            <a:r>
              <a:rPr lang="vi-VN" sz="3600" b="1" dirty="0">
                <a:solidFill>
                  <a:srgbClr val="0000CC"/>
                </a:solidFill>
                <a:latin typeface="Times New Roman" panose="02020603050405020304" pitchFamily="18" charset="0"/>
                <a:cs typeface="Times New Roman" panose="02020603050405020304" pitchFamily="18" charset="0"/>
              </a:rPr>
              <a:t>- Ghép lại thành một truyện tranh hoàn chỉnh.</a:t>
            </a:r>
          </a:p>
          <a:p>
            <a:pPr algn="just"/>
            <a:r>
              <a:rPr lang="vi-VN" sz="3600" b="1" dirty="0">
                <a:solidFill>
                  <a:srgbClr val="0000CC"/>
                </a:solidFill>
                <a:latin typeface="Times New Roman" panose="02020603050405020304" pitchFamily="18" charset="0"/>
                <a:cs typeface="Times New Roman" panose="02020603050405020304" pitchFamily="18" charset="0"/>
              </a:rPr>
              <a:t>- Trình bày câu chuyện trước </a:t>
            </a:r>
            <a:r>
              <a:rPr lang="vi-VN" sz="3600" b="1" dirty="0" smtClean="0">
                <a:solidFill>
                  <a:srgbClr val="0000CC"/>
                </a:solidFill>
                <a:latin typeface="Times New Roman" panose="02020603050405020304" pitchFamily="18" charset="0"/>
                <a:cs typeface="Times New Roman" panose="02020603050405020304" pitchFamily="18" charset="0"/>
              </a:rPr>
              <a:t>lớp</a:t>
            </a:r>
            <a:endParaRPr lang="vi-VN" sz="3600" b="1" dirty="0">
              <a:solidFill>
                <a:srgbClr val="0000CC"/>
              </a:solidFill>
              <a:latin typeface="Times New Roman" panose="02020603050405020304" pitchFamily="18" charset="0"/>
              <a:cs typeface="Times New Roman" panose="02020603050405020304" pitchFamily="18" charset="0"/>
            </a:endParaRPr>
          </a:p>
        </p:txBody>
      </p:sp>
      <p:pic>
        <p:nvPicPr>
          <p:cNvPr id="2" name="Picture 2" descr="Hoạt động trải nghiệm lớp 3 Tuần 18 trang 52, 53, 54 | Kết nối tri thứ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919" y="3205084"/>
            <a:ext cx="6781800" cy="5405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4065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smtClean="0">
                    <a:solidFill>
                      <a:srgbClr val="0000CC"/>
                    </a:solidFill>
                    <a:latin typeface="Times New Roman" pitchFamily="18" charset="0"/>
                    <a:cs typeface="Times New Roman" pitchFamily="18" charset="0"/>
                  </a:rPr>
                  <a:t>Thứ……ngày…..tháng…..năm…….</a:t>
                </a:r>
                <a:endParaRPr lang="en-US" sz="3000">
                  <a:solidFill>
                    <a:srgbClr val="0000CC"/>
                  </a:solidFill>
                  <a:latin typeface="Times New Roman" pitchFamily="18" charset="0"/>
                  <a:cs typeface="Times New Roman" pitchFamily="18" charset="0"/>
                </a:endParaRP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HOẠT ĐỘNG TRẢI NGHIỆM</a:t>
                </a:r>
                <a:endParaRPr lang="en-US" sz="2800" b="1">
                  <a:solidFill>
                    <a:srgbClr val="FF0066"/>
                  </a:solidFill>
                  <a:latin typeface="Times New Roman" pitchFamily="18" charset="0"/>
                  <a:cs typeface="Times New Roman" pitchFamily="18" charset="0"/>
                </a:endParaRP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effectLst>
                  <a:outerShdw blurRad="38100" dist="38100" dir="2700000" algn="tl">
                    <a:srgbClr val="000000">
                      <a:alpha val="43137"/>
                    </a:srgbClr>
                  </a:outerShdw>
                </a:effectLst>
                <a:latin typeface="Times New Roman" pitchFamily="18" charset="0"/>
              </a:rPr>
              <a:t>SINH HOẠT LỚP: TÌNH CẢM GIA ĐÌNH</a:t>
            </a:r>
          </a:p>
        </p:txBody>
      </p:sp>
      <p:grpSp>
        <p:nvGrpSpPr>
          <p:cNvPr id="9" name="Group 8"/>
          <p:cNvGrpSpPr/>
          <p:nvPr/>
        </p:nvGrpSpPr>
        <p:grpSpPr>
          <a:xfrm>
            <a:off x="746919" y="1782784"/>
            <a:ext cx="9809708" cy="677108"/>
            <a:chOff x="1508918" y="1888664"/>
            <a:chExt cx="7874923" cy="718603"/>
          </a:xfrm>
        </p:grpSpPr>
        <p:sp>
          <p:nvSpPr>
            <p:cNvPr id="10" name="Rectangle 9"/>
            <p:cNvSpPr/>
            <p:nvPr/>
          </p:nvSpPr>
          <p:spPr>
            <a:xfrm>
              <a:off x="1508918" y="1888664"/>
              <a:ext cx="7874923" cy="718603"/>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III. </a:t>
              </a:r>
              <a:r>
                <a:rPr lang="en-US" sz="3800" b="1" dirty="0" err="1" smtClean="0">
                  <a:solidFill>
                    <a:srgbClr val="FF0066"/>
                  </a:solidFill>
                  <a:latin typeface="Times New Roman" pitchFamily="18" charset="0"/>
                  <a:cs typeface="Times New Roman" pitchFamily="18" charset="0"/>
                </a:rPr>
                <a:t>Sinh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hoạt</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chủ</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đề</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Tình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cảm</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gia</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đình</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696384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46918" y="2500909"/>
            <a:ext cx="15011400" cy="646331"/>
          </a:xfrm>
          <a:prstGeom prst="rect">
            <a:avLst/>
          </a:prstGeom>
          <a:noFill/>
        </p:spPr>
        <p:txBody>
          <a:bodyPr wrap="square" rtlCol="0">
            <a:spAutoFit/>
          </a:bodyPr>
          <a:lstStyle/>
          <a:p>
            <a:r>
              <a:rPr lang="en-US" sz="3200" b="1" dirty="0" smtClean="0">
                <a:solidFill>
                  <a:srgbClr val="FF0066"/>
                </a:solidFill>
                <a:latin typeface="Times New Roman" pitchFamily="18" charset="0"/>
                <a:cs typeface="Times New Roman" pitchFamily="18" charset="0"/>
              </a:rPr>
              <a:t>1) </a:t>
            </a:r>
            <a:r>
              <a:rPr lang="en-US" sz="3600" b="1" dirty="0" err="1">
                <a:solidFill>
                  <a:srgbClr val="FF0066"/>
                </a:solidFill>
                <a:latin typeface="Times New Roman" panose="02020603050405020304" pitchFamily="18" charset="0"/>
                <a:cs typeface="Times New Roman" panose="02020603050405020304" pitchFamily="18" charset="0"/>
              </a:rPr>
              <a:t>Sáng</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tác</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truyện</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tranh</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về</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tình</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cảm</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gia</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a:solidFill>
                  <a:srgbClr val="FF0066"/>
                </a:solidFill>
                <a:latin typeface="Times New Roman" panose="02020603050405020304" pitchFamily="18" charset="0"/>
                <a:cs typeface="Times New Roman" panose="02020603050405020304" pitchFamily="18" charset="0"/>
              </a:rPr>
              <a:t>đình</a:t>
            </a:r>
            <a:r>
              <a:rPr lang="en-US" sz="3600" b="1" dirty="0">
                <a:solidFill>
                  <a:srgbClr val="FF0066"/>
                </a:solidFill>
                <a:latin typeface="Times New Roman" panose="02020603050405020304" pitchFamily="18" charset="0"/>
                <a:cs typeface="Times New Roman" panose="02020603050405020304" pitchFamily="18" charset="0"/>
              </a:rPr>
              <a:t> </a:t>
            </a:r>
            <a:r>
              <a:rPr lang="en-US" sz="3600" b="1" dirty="0" err="1" smtClean="0">
                <a:solidFill>
                  <a:srgbClr val="FF0066"/>
                </a:solidFill>
                <a:latin typeface="Times New Roman" panose="02020603050405020304" pitchFamily="18" charset="0"/>
                <a:cs typeface="Times New Roman" panose="02020603050405020304" pitchFamily="18" charset="0"/>
              </a:rPr>
              <a:t>theo</a:t>
            </a:r>
            <a:r>
              <a:rPr lang="en-US" sz="3600" b="1" dirty="0" smtClean="0">
                <a:solidFill>
                  <a:srgbClr val="FF0066"/>
                </a:solidFill>
                <a:latin typeface="Times New Roman" panose="02020603050405020304" pitchFamily="18" charset="0"/>
                <a:cs typeface="Times New Roman" panose="02020603050405020304" pitchFamily="18" charset="0"/>
              </a:rPr>
              <a:t> </a:t>
            </a:r>
            <a:r>
              <a:rPr lang="en-US" sz="3600" b="1" dirty="0" err="1" smtClean="0">
                <a:solidFill>
                  <a:srgbClr val="FF0066"/>
                </a:solidFill>
                <a:latin typeface="Times New Roman" panose="02020603050405020304" pitchFamily="18" charset="0"/>
                <a:cs typeface="Times New Roman" panose="02020603050405020304" pitchFamily="18" charset="0"/>
              </a:rPr>
              <a:t>nhóm</a:t>
            </a:r>
            <a:endParaRPr lang="en-US" sz="3600" b="1" dirty="0">
              <a:solidFill>
                <a:srgbClr val="FF0066"/>
              </a:solidFill>
              <a:latin typeface="Times New Roman" pitchFamily="18" charset="0"/>
              <a:cs typeface="Times New Roman" pitchFamily="18" charset="0"/>
            </a:endParaRPr>
          </a:p>
        </p:txBody>
      </p:sp>
      <p:pic>
        <p:nvPicPr>
          <p:cNvPr id="2050" name="Picture 2" descr="Hoạt động trải nghiệm lớp 3 Tuần 18 trang 52, 53, 54 | Kết nối tri thứ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3119" y="3287542"/>
            <a:ext cx="7086600" cy="539925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00662" y="3054488"/>
            <a:ext cx="7520449" cy="5632311"/>
          </a:xfrm>
          <a:prstGeom prst="rect">
            <a:avLst/>
          </a:prstGeom>
        </p:spPr>
        <p:txBody>
          <a:bodyPr wrap="square">
            <a:spAutoFit/>
          </a:bodyPr>
          <a:lstStyle/>
          <a:p>
            <a:pPr algn="just"/>
            <a:r>
              <a:rPr lang="vi-VN" sz="3600" dirty="0">
                <a:solidFill>
                  <a:srgbClr val="0000CC"/>
                </a:solidFill>
                <a:latin typeface="Times New Roman" panose="02020603050405020304" pitchFamily="18" charset="0"/>
                <a:cs typeface="Times New Roman" panose="02020603050405020304" pitchFamily="18" charset="0"/>
              </a:rPr>
              <a:t>Em có thể sáng tác câu chuyện: Hồi nhỏ, em rất hay bị ốm. Mẹ là người đã luôn kề bên em, thức khuya, dậy sớm để vừa chăm em vừa kịp giờ đi làm. Lúc em ốm, đầu vô cùng đau, không muốn ăn uống gì cả, mẹ dỗ dành động viên em từng miếng cơm, viên thuốc. Đêm nằm em rét run liên tục, mẹ nằm cạnh mà lo trông em cả đêm liền. Em rất thương mẹ.</a:t>
            </a:r>
            <a:endParaRPr lang="en-US" sz="3600"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30860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smtClean="0">
                    <a:solidFill>
                      <a:srgbClr val="0000CC"/>
                    </a:solidFill>
                    <a:latin typeface="Times New Roman" pitchFamily="18" charset="0"/>
                    <a:cs typeface="Times New Roman" pitchFamily="18" charset="0"/>
                  </a:rPr>
                  <a:t>Thứ……ngày…..tháng…..năm…….</a:t>
                </a:r>
                <a:endParaRPr lang="en-US" sz="3000">
                  <a:solidFill>
                    <a:srgbClr val="0000CC"/>
                  </a:solidFill>
                  <a:latin typeface="Times New Roman" pitchFamily="18" charset="0"/>
                  <a:cs typeface="Times New Roman" pitchFamily="18" charset="0"/>
                </a:endParaRP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HOẠT ĐỘNG TRẢI NGHIỆM</a:t>
                </a:r>
                <a:endParaRPr lang="en-US" sz="2800" b="1">
                  <a:solidFill>
                    <a:srgbClr val="FF0066"/>
                  </a:solidFill>
                  <a:latin typeface="Times New Roman" pitchFamily="18" charset="0"/>
                  <a:cs typeface="Times New Roman" pitchFamily="18" charset="0"/>
                </a:endParaRP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effectLst>
                  <a:outerShdw blurRad="38100" dist="38100" dir="2700000" algn="tl">
                    <a:srgbClr val="000000">
                      <a:alpha val="43137"/>
                    </a:srgbClr>
                  </a:outerShdw>
                </a:effectLst>
                <a:latin typeface="Times New Roman" pitchFamily="18" charset="0"/>
              </a:rPr>
              <a:t>SINH HOẠT LỚP: TÌNH CẢM GIA ĐÌNH</a:t>
            </a:r>
          </a:p>
        </p:txBody>
      </p:sp>
      <p:grpSp>
        <p:nvGrpSpPr>
          <p:cNvPr id="9" name="Group 8"/>
          <p:cNvGrpSpPr/>
          <p:nvPr/>
        </p:nvGrpSpPr>
        <p:grpSpPr>
          <a:xfrm>
            <a:off x="746919" y="1782784"/>
            <a:ext cx="9809708" cy="677108"/>
            <a:chOff x="1508918" y="1888664"/>
            <a:chExt cx="7874923" cy="718603"/>
          </a:xfrm>
        </p:grpSpPr>
        <p:sp>
          <p:nvSpPr>
            <p:cNvPr id="10" name="Rectangle 9"/>
            <p:cNvSpPr/>
            <p:nvPr/>
          </p:nvSpPr>
          <p:spPr>
            <a:xfrm>
              <a:off x="1508918" y="1888664"/>
              <a:ext cx="7874923" cy="718603"/>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III. </a:t>
              </a:r>
              <a:r>
                <a:rPr lang="en-US" sz="3800" b="1" dirty="0" err="1" smtClean="0">
                  <a:solidFill>
                    <a:srgbClr val="FF0066"/>
                  </a:solidFill>
                  <a:latin typeface="Times New Roman" pitchFamily="18" charset="0"/>
                  <a:cs typeface="Times New Roman" pitchFamily="18" charset="0"/>
                </a:rPr>
                <a:t>Sinh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hoạt</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chủ</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đề</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Tình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cảm</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gia</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đình</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696384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46918" y="2500909"/>
            <a:ext cx="15011400" cy="646331"/>
          </a:xfrm>
          <a:prstGeom prst="rect">
            <a:avLst/>
          </a:prstGeom>
          <a:noFill/>
        </p:spPr>
        <p:txBody>
          <a:bodyPr wrap="square" rtlCol="0">
            <a:spAutoFit/>
          </a:bodyPr>
          <a:lstStyle/>
          <a:p>
            <a:r>
              <a:rPr lang="en-US" sz="3200" b="1" dirty="0" smtClean="0">
                <a:solidFill>
                  <a:srgbClr val="0000CC"/>
                </a:solidFill>
                <a:latin typeface="Times New Roman" pitchFamily="18" charset="0"/>
                <a:cs typeface="Times New Roman" pitchFamily="18" charset="0"/>
              </a:rPr>
              <a:t>1) </a:t>
            </a:r>
            <a:r>
              <a:rPr lang="en-US" sz="3600" b="1" dirty="0" err="1">
                <a:solidFill>
                  <a:srgbClr val="0000CC"/>
                </a:solidFill>
                <a:latin typeface="Times New Roman" panose="02020603050405020304" pitchFamily="18" charset="0"/>
                <a:cs typeface="Times New Roman" panose="02020603050405020304" pitchFamily="18" charset="0"/>
              </a:rPr>
              <a:t>Sáng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tác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truyện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tranh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về</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tình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cảm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gia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đình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cs typeface="Times New Roman" panose="02020603050405020304" pitchFamily="18" charset="0"/>
              </a:rPr>
              <a:t>theo</a:t>
            </a:r>
            <a:r>
              <a:rPr lang="en-US" sz="3600" b="1" dirty="0" smtClean="0">
                <a:solidFill>
                  <a:srgbClr val="0000CC"/>
                </a:solidFill>
                <a:latin typeface="Times New Roman" panose="02020603050405020304"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cs typeface="Times New Roman" panose="02020603050405020304" pitchFamily="18" charset="0"/>
              </a:rPr>
              <a:t>nhóm</a:t>
            </a:r>
            <a:endParaRPr lang="en-US" sz="3600" b="1" dirty="0">
              <a:solidFill>
                <a:srgbClr val="0000CC"/>
              </a:solidFill>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6319" y="3215966"/>
            <a:ext cx="8001000" cy="5166034"/>
          </a:xfrm>
          <a:prstGeom prst="rect">
            <a:avLst/>
          </a:prstGeom>
        </p:spPr>
      </p:pic>
      <p:sp>
        <p:nvSpPr>
          <p:cNvPr id="4" name="Rectangle 3"/>
          <p:cNvSpPr/>
          <p:nvPr/>
        </p:nvSpPr>
        <p:spPr>
          <a:xfrm>
            <a:off x="746918" y="3581400"/>
            <a:ext cx="6453649" cy="3970318"/>
          </a:xfrm>
          <a:prstGeom prst="rect">
            <a:avLst/>
          </a:prstGeom>
        </p:spPr>
        <p:txBody>
          <a:bodyPr wrap="square">
            <a:spAutoFit/>
          </a:bodyPr>
          <a:lstStyle/>
          <a:p>
            <a:pPr algn="just"/>
            <a:r>
              <a:rPr lang="vi-VN" sz="3600" b="1" dirty="0">
                <a:solidFill>
                  <a:srgbClr val="0000CC"/>
                </a:solidFill>
                <a:latin typeface="Times New Roman" panose="02020603050405020304" pitchFamily="18" charset="0"/>
                <a:cs typeface="Times New Roman" panose="02020603050405020304" pitchFamily="18" charset="0"/>
              </a:rPr>
              <a:t>- Thường xuyên bày tỏ lòng biết ơn đối với bố mẹ, người thân thông qua những việc làm cụ thể</a:t>
            </a:r>
          </a:p>
          <a:p>
            <a:pPr algn="just"/>
            <a:r>
              <a:rPr lang="vi-VN" sz="3600" b="1" dirty="0">
                <a:solidFill>
                  <a:srgbClr val="0000CC"/>
                </a:solidFill>
                <a:latin typeface="Times New Roman" panose="02020603050405020304" pitchFamily="18" charset="0"/>
                <a:cs typeface="Times New Roman" panose="02020603050405020304" pitchFamily="18" charset="0"/>
              </a:rPr>
              <a:t>- Nói lời yêu thương với bố mẹ, người thân trước khi đi ngủ, vào các dịp sinh nhật, ngày Tết.</a:t>
            </a:r>
          </a:p>
        </p:txBody>
      </p:sp>
    </p:spTree>
    <p:extLst>
      <p:ext uri="{BB962C8B-B14F-4D97-AF65-F5344CB8AC3E}">
        <p14:creationId xmlns:p14="http://schemas.microsoft.com/office/powerpoint/2010/main" val="220656637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smtClean="0">
                    <a:solidFill>
                      <a:srgbClr val="0000CC"/>
                    </a:solidFill>
                    <a:latin typeface="Times New Roman" pitchFamily="18" charset="0"/>
                    <a:cs typeface="Times New Roman" pitchFamily="18" charset="0"/>
                  </a:rPr>
                  <a:t>Thứ……ngày…..tháng…..năm…….</a:t>
                </a:r>
                <a:endParaRPr lang="en-US" sz="3000">
                  <a:solidFill>
                    <a:srgbClr val="0000CC"/>
                  </a:solidFill>
                  <a:latin typeface="Times New Roman" pitchFamily="18" charset="0"/>
                  <a:cs typeface="Times New Roman" pitchFamily="18" charset="0"/>
                </a:endParaRP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HOẠT ĐỘNG TRẢI NGHIỆM</a:t>
                </a:r>
                <a:endParaRPr lang="en-US" sz="2800" b="1">
                  <a:solidFill>
                    <a:srgbClr val="FF0066"/>
                  </a:solidFill>
                  <a:latin typeface="Times New Roman" pitchFamily="18" charset="0"/>
                  <a:cs typeface="Times New Roman" pitchFamily="18" charset="0"/>
                </a:endParaRP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effectLst>
                  <a:outerShdw blurRad="38100" dist="38100" dir="2700000" algn="tl">
                    <a:srgbClr val="000000">
                      <a:alpha val="43137"/>
                    </a:srgbClr>
                  </a:outerShdw>
                </a:effectLst>
                <a:latin typeface="Times New Roman" pitchFamily="18" charset="0"/>
              </a:rPr>
              <a:t>SINH HOẠT LỚP: TÌNH CẢM GIA ĐÌNH</a:t>
            </a:r>
          </a:p>
        </p:txBody>
      </p:sp>
      <p:grpSp>
        <p:nvGrpSpPr>
          <p:cNvPr id="9" name="Group 8"/>
          <p:cNvGrpSpPr/>
          <p:nvPr/>
        </p:nvGrpSpPr>
        <p:grpSpPr>
          <a:xfrm>
            <a:off x="746919" y="1782784"/>
            <a:ext cx="9809708" cy="677108"/>
            <a:chOff x="1508918" y="1888664"/>
            <a:chExt cx="7874923" cy="718603"/>
          </a:xfrm>
        </p:grpSpPr>
        <p:sp>
          <p:nvSpPr>
            <p:cNvPr id="10" name="Rectangle 9"/>
            <p:cNvSpPr/>
            <p:nvPr/>
          </p:nvSpPr>
          <p:spPr>
            <a:xfrm>
              <a:off x="1508918" y="1888664"/>
              <a:ext cx="7874923" cy="718603"/>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III. </a:t>
              </a:r>
              <a:r>
                <a:rPr lang="en-US" sz="3800" b="1" dirty="0" err="1" smtClean="0">
                  <a:solidFill>
                    <a:srgbClr val="FF0066"/>
                  </a:solidFill>
                  <a:latin typeface="Times New Roman" pitchFamily="18" charset="0"/>
                  <a:cs typeface="Times New Roman" pitchFamily="18" charset="0"/>
                </a:rPr>
                <a:t>Sinh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hoạt</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chủ</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đề</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Tình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cảm</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gia</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đình</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696384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 name="Rectangle 2"/>
          <p:cNvSpPr/>
          <p:nvPr/>
        </p:nvSpPr>
        <p:spPr>
          <a:xfrm>
            <a:off x="724911" y="2667000"/>
            <a:ext cx="14516994" cy="3970318"/>
          </a:xfrm>
          <a:prstGeom prst="rect">
            <a:avLst/>
          </a:prstGeom>
        </p:spPr>
        <p:txBody>
          <a:bodyPr wrap="square">
            <a:spAutoFit/>
          </a:bodyPr>
          <a:lstStyle/>
          <a:p>
            <a:pPr algn="just"/>
            <a:r>
              <a:rPr lang="vi-VN" sz="3600" b="1" dirty="0">
                <a:solidFill>
                  <a:srgbClr val="0000CC"/>
                </a:solidFill>
                <a:latin typeface="Times New Roman" panose="02020603050405020304" pitchFamily="18" charset="0"/>
                <a:cs typeface="Times New Roman" panose="02020603050405020304" pitchFamily="18" charset="0"/>
              </a:rPr>
              <a:t>- Thường xuyên bày tỏ lòng biết ơn đối với bố mẹ, người thân thông qua những việc làm cụ thể: giúp bố mẹ việc nhà, chăm chỉ học tập để bố mẹ luôn yên tâm, luôn làm bố mẹ vui bằng cách hát cho bố mẹ vui làm trò cười đùa giỡn, …</a:t>
            </a:r>
          </a:p>
          <a:p>
            <a:pPr algn="just"/>
            <a:r>
              <a:rPr lang="vi-VN" sz="3600" b="1" dirty="0">
                <a:solidFill>
                  <a:srgbClr val="0000CC"/>
                </a:solidFill>
                <a:latin typeface="Times New Roman" panose="02020603050405020304" pitchFamily="18" charset="0"/>
                <a:cs typeface="Times New Roman" panose="02020603050405020304" pitchFamily="18" charset="0"/>
              </a:rPr>
              <a:t>- Nói lời yêu thương với bố mẹ, người thân trước khi đi ngủ, vào các dịp sinh nhật, ngày Tết như: Chúc mẹ/ bố ngủ ngon, chúc mẹ ngày phụ nữ việt nam, chúc bố dịp sinh nhật, …</a:t>
            </a:r>
          </a:p>
        </p:txBody>
      </p:sp>
    </p:spTree>
    <p:extLst>
      <p:ext uri="{BB962C8B-B14F-4D97-AF65-F5344CB8AC3E}">
        <p14:creationId xmlns:p14="http://schemas.microsoft.com/office/powerpoint/2010/main" val="3619380553"/>
      </p:ext>
    </p:extLst>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h dep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3"/>
          <p:cNvSpPr>
            <a:spLocks noChangeArrowheads="1" noChangeShapeType="1" noTextEdit="1"/>
          </p:cNvSpPr>
          <p:nvPr/>
        </p:nvSpPr>
        <p:spPr bwMode="auto">
          <a:xfrm>
            <a:off x="3642519" y="4114800"/>
            <a:ext cx="9220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96339709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animEffect transition="in" filter="fade">
                                      <p:cBhvr>
                                        <p:cTn id="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10513</TotalTime>
  <Words>788</Words>
  <Application>Microsoft Office PowerPoint</Application>
  <PresentationFormat>Custom</PresentationFormat>
  <Paragraphs>54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1198</cp:revision>
  <dcterms:created xsi:type="dcterms:W3CDTF">2008-09-09T22:52:10Z</dcterms:created>
  <dcterms:modified xsi:type="dcterms:W3CDTF">2024-08-11T10:08:00Z</dcterms:modified>
</cp:coreProperties>
</file>