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430" r:id="rId2"/>
    <p:sldId id="432" r:id="rId3"/>
    <p:sldId id="434" r:id="rId4"/>
    <p:sldId id="445" r:id="rId5"/>
    <p:sldId id="444" r:id="rId6"/>
    <p:sldId id="443" r:id="rId7"/>
    <p:sldId id="440" r:id="rId8"/>
    <p:sldId id="441" r:id="rId9"/>
    <p:sldId id="438" r:id="rId10"/>
    <p:sldId id="431" r:id="rId11"/>
  </p:sldIdLst>
  <p:sldSz cx="16276638" cy="9144000"/>
  <p:notesSz cx="6858000" cy="9144000"/>
  <p:custDataLst>
    <p:tags r:id="rId13"/>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0066"/>
    <a:srgbClr val="FF7C80"/>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76" autoAdjust="0"/>
    <p:restoredTop sz="99274" autoAdjust="0"/>
  </p:normalViewPr>
  <p:slideViewPr>
    <p:cSldViewPr>
      <p:cViewPr varScale="1">
        <p:scale>
          <a:sx n="55" d="100"/>
          <a:sy n="55" d="100"/>
        </p:scale>
        <p:origin x="564" y="90"/>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1C4FA25-5DD5-485C-BCD2-EF739D2A7194}" type="slidenum">
              <a:rPr lang="en-US" altLang="en-US" smtClean="0"/>
              <a:pPr>
                <a:defRPr/>
              </a:pPr>
              <a:t>9</a:t>
            </a:fld>
            <a:endParaRPr lang="en-US" altLang="en-US"/>
          </a:p>
        </p:txBody>
      </p:sp>
    </p:spTree>
    <p:extLst>
      <p:ext uri="{BB962C8B-B14F-4D97-AF65-F5344CB8AC3E}">
        <p14:creationId xmlns:p14="http://schemas.microsoft.com/office/powerpoint/2010/main" val="2067895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smtClean="0"/>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smtClean="0"/>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smtClean="0"/>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smtClean="0"/>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smtClean="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wmf"/><Relationship Id="rId4" Type="http://schemas.openxmlformats.org/officeDocument/2006/relationships/image" Target="../media/image4.wmf"/></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2.jpeg"/><Relationship Id="rId3" Type="http://schemas.openxmlformats.org/officeDocument/2006/relationships/hyperlink" Target="Van%20dung/Cau%202.pptx" TargetMode="External"/><Relationship Id="rId7" Type="http://schemas.openxmlformats.org/officeDocument/2006/relationships/hyperlink" Target="Van%20dung/Cau%204.pptx" TargetMode="External"/><Relationship Id="rId12" Type="http://schemas.openxmlformats.org/officeDocument/2006/relationships/image" Target="../media/image21.jpeg"/><Relationship Id="rId2" Type="http://schemas.openxmlformats.org/officeDocument/2006/relationships/notesSlide" Target="../notesSlides/notesSlide1.xml"/><Relationship Id="rId16"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17.jpeg"/><Relationship Id="rId11" Type="http://schemas.openxmlformats.org/officeDocument/2006/relationships/image" Target="../media/image20.jpeg"/><Relationship Id="rId5" Type="http://schemas.openxmlformats.org/officeDocument/2006/relationships/hyperlink" Target="Van%20dung/Cau%203.pptx" TargetMode="External"/><Relationship Id="rId15" Type="http://schemas.openxmlformats.org/officeDocument/2006/relationships/image" Target="../media/image24.jpeg"/><Relationship Id="rId10" Type="http://schemas.openxmlformats.org/officeDocument/2006/relationships/image" Target="../media/image19.jpeg"/><Relationship Id="rId4" Type="http://schemas.openxmlformats.org/officeDocument/2006/relationships/image" Target="../media/image16.jpeg"/><Relationship Id="rId9" Type="http://schemas.openxmlformats.org/officeDocument/2006/relationships/hyperlink" Target="Van%20dung/Cau%201.pptx" TargetMode="External"/><Relationship Id="rId1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dirty="0">
                <a:solidFill>
                  <a:srgbClr val="FF0066"/>
                </a:solidFill>
                <a:latin typeface="Times New Roman" pitchFamily="18" charset="0"/>
              </a:rPr>
              <a:t>TRƯỜNG TIỂU </a:t>
            </a:r>
            <a:r>
              <a:rPr lang="en-US" altLang="en-US" sz="3500" b="1">
                <a:solidFill>
                  <a:srgbClr val="FF0066"/>
                </a:solidFill>
                <a:latin typeface="Times New Roman" pitchFamily="18" charset="0"/>
              </a:rPr>
              <a:t>HỌC </a:t>
            </a:r>
            <a:r>
              <a:rPr lang="en-US" altLang="en-US" sz="3500" b="1">
                <a:solidFill>
                  <a:srgbClr val="FF0066"/>
                </a:solidFill>
                <a:latin typeface="Times New Roman" pitchFamily="18" charset="0"/>
              </a:rPr>
              <a:t>QUẢNG TIÊN</a:t>
            </a:r>
            <a:endParaRPr lang="en-US" altLang="en-US" sz="3500" b="1" dirty="0">
              <a:solidFill>
                <a:srgbClr val="FF0066"/>
              </a:solidFill>
              <a:latin typeface="Times New Roman" pitchFamily="18" charset="0"/>
            </a:endParaRPr>
          </a:p>
        </p:txBody>
      </p:sp>
      <p:sp>
        <p:nvSpPr>
          <p:cNvPr id="30" name="Text Box 14"/>
          <p:cNvSpPr txBox="1">
            <a:spLocks noChangeArrowheads="1"/>
          </p:cNvSpPr>
          <p:nvPr/>
        </p:nvSpPr>
        <p:spPr bwMode="auto">
          <a:xfrm>
            <a:off x="2783822" y="4343401"/>
            <a:ext cx="10928600" cy="182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Hoạt</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động</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trải</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nghiệm</a:t>
            </a:r>
            <a:endPar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eaLnBrk="1" hangingPunct="1">
              <a:spcBef>
                <a:spcPts val="1800"/>
              </a:spcBef>
              <a:defRPr/>
            </a:pPr>
            <a:r>
              <a:rPr lang="en-US" sz="5400" b="1"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a:t>
            </a:r>
            <a:r>
              <a:rPr lang="en-US" sz="54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1</a:t>
            </a:r>
            <a:r>
              <a:rPr lang="vi-VN" sz="54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5</a:t>
            </a:r>
            <a:r>
              <a:rPr lang="en-US" sz="54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HĐCD</a:t>
            </a:r>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NHÀ LÀ TỔ ẤM</a:t>
            </a:r>
            <a:endPar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1" name="Text Box 17"/>
          <p:cNvSpPr txBox="1">
            <a:spLocks noChangeArrowheads="1"/>
          </p:cNvSpPr>
          <p:nvPr/>
        </p:nvSpPr>
        <p:spPr bwMode="auto">
          <a:xfrm>
            <a:off x="2347119" y="19050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a:t>
            </a:r>
            <a:r>
              <a:rPr lang="en-US" sz="6000" b="1" smtClean="0">
                <a:solidFill>
                  <a:srgbClr val="0000CC"/>
                </a:solidFill>
                <a:effectLst>
                  <a:outerShdw blurRad="38100" dist="38100" dir="2700000" algn="tl">
                    <a:srgbClr val="000000">
                      <a:alpha val="43137"/>
                    </a:srgbClr>
                  </a:outerShdw>
                </a:effectLst>
                <a:latin typeface="Times New Roman" pitchFamily="18" charset="0"/>
              </a:rPr>
              <a:t>CÔ</a:t>
            </a:r>
          </a:p>
          <a:p>
            <a:pPr algn="ctr" eaLnBrk="1" hangingPunct="1">
              <a:spcBef>
                <a:spcPts val="0"/>
              </a:spcBef>
              <a:defRPr/>
            </a:pPr>
            <a:r>
              <a:rPr lang="en-US" sz="6000" b="1" smtClean="0">
                <a:solidFill>
                  <a:srgbClr val="0000CC"/>
                </a:solidFill>
                <a:effectLst>
                  <a:outerShdw blurRad="38100" dist="38100" dir="2700000" algn="tl">
                    <a:srgbClr val="000000">
                      <a:alpha val="43137"/>
                    </a:srgbClr>
                  </a:outerShdw>
                </a:effectLst>
                <a:latin typeface="Times New Roman" pitchFamily="18" charset="0"/>
              </a:rPr>
              <a:t>VỀ </a:t>
            </a:r>
            <a:r>
              <a:rPr lang="en-US" sz="6000" b="1">
                <a:solidFill>
                  <a:srgbClr val="0000CC"/>
                </a:solidFill>
                <a:effectLst>
                  <a:outerShdw blurRad="38100" dist="38100" dir="2700000" algn="tl">
                    <a:srgbClr val="000000">
                      <a:alpha val="43137"/>
                    </a:srgbClr>
                  </a:outerShdw>
                </a:effectLst>
                <a:latin typeface="Times New Roman" pitchFamily="18" charset="0"/>
              </a:rPr>
              <a:t>DỰ GIỜ THĂM LỚP</a:t>
            </a:r>
          </a:p>
        </p:txBody>
      </p:sp>
      <p:pic>
        <p:nvPicPr>
          <p:cNvPr id="32"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2672" y="6196013"/>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3" name="Straight Connector 32"/>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6" name="Picture 5" descr="POINSET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190379" y="6400800"/>
            <a:ext cx="2971800" cy="2561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35682" y="51483"/>
            <a:ext cx="1382714" cy="1470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529191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3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31"/>
                                        </p:tgtEl>
                                        <p:attrNameLst>
                                          <p:attrName>style.color</p:attrName>
                                        </p:attrNameLst>
                                      </p:cBhvr>
                                      <p:by>
                                        <p:hsl h="7200000" s="0" l="0"/>
                                      </p:by>
                                    </p:animClr>
                                    <p:animClr clrSpc="hsl" dir="cw">
                                      <p:cBhvr>
                                        <p:cTn id="9" dur="2000" fill="hold"/>
                                        <p:tgtEl>
                                          <p:spTgt spid="31"/>
                                        </p:tgtEl>
                                        <p:attrNameLst>
                                          <p:attrName>fillcolor</p:attrName>
                                        </p:attrNameLst>
                                      </p:cBhvr>
                                      <p:by>
                                        <p:hsl h="7200000" s="0" l="0"/>
                                      </p:by>
                                    </p:animClr>
                                    <p:animClr clrSpc="hsl" dir="cw">
                                      <p:cBhvr>
                                        <p:cTn id="10" dur="2000" fill="hold"/>
                                        <p:tgtEl>
                                          <p:spTgt spid="31"/>
                                        </p:tgtEl>
                                        <p:attrNameLst>
                                          <p:attrName>stroke.color</p:attrName>
                                        </p:attrNameLst>
                                      </p:cBhvr>
                                      <p:by>
                                        <p:hsl h="7200000" s="0" l="0"/>
                                      </p:by>
                                    </p:animClr>
                                    <p:set>
                                      <p:cBhvr>
                                        <p:cTn id="11" dur="2000" fill="hold"/>
                                        <p:tgtEl>
                                          <p:spTgt spid="3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1"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nh dep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WordArt 3"/>
          <p:cNvSpPr>
            <a:spLocks noChangeArrowheads="1" noChangeShapeType="1" noTextEdit="1"/>
          </p:cNvSpPr>
          <p:nvPr/>
        </p:nvSpPr>
        <p:spPr bwMode="auto">
          <a:xfrm>
            <a:off x="3642519" y="4114800"/>
            <a:ext cx="9220200" cy="11255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96339709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ppt_w</p:attrName>
                                        </p:attrNameLst>
                                      </p:cBhvr>
                                      <p:tavLst>
                                        <p:tav tm="0">
                                          <p:val>
                                            <p:fltVal val="0"/>
                                          </p:val>
                                        </p:tav>
                                        <p:tav tm="100000">
                                          <p:val>
                                            <p:strVal val="#ppt_w"/>
                                          </p:val>
                                        </p:tav>
                                      </p:tavLst>
                                    </p:anim>
                                    <p:anim calcmode="lin" valueType="num">
                                      <p:cBhvr>
                                        <p:cTn id="8" dur="5000" fill="hold"/>
                                        <p:tgtEl>
                                          <p:spTgt spid="3"/>
                                        </p:tgtEl>
                                        <p:attrNameLst>
                                          <p:attrName>ppt_h</p:attrName>
                                        </p:attrNameLst>
                                      </p:cBhvr>
                                      <p:tavLst>
                                        <p:tav tm="0">
                                          <p:val>
                                            <p:fltVal val="0"/>
                                          </p:val>
                                        </p:tav>
                                        <p:tav tm="100000">
                                          <p:val>
                                            <p:strVal val="#ppt_h"/>
                                          </p:val>
                                        </p:tav>
                                      </p:tavLst>
                                    </p:anim>
                                    <p:animEffect transition="in" filter="fade">
                                      <p:cBhvr>
                                        <p:cTn id="9"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5654199" y="467380"/>
            <a:ext cx="5006371" cy="523220"/>
            <a:chOff x="5498868" y="636422"/>
            <a:chExt cx="4921898" cy="523220"/>
          </a:xfrm>
        </p:grpSpPr>
        <p:sp>
          <p:nvSpPr>
            <p:cNvPr id="30" name="TextBox 29"/>
            <p:cNvSpPr txBox="1"/>
            <p:nvPr/>
          </p:nvSpPr>
          <p:spPr>
            <a:xfrm>
              <a:off x="5498868" y="636422"/>
              <a:ext cx="4921898" cy="523220"/>
            </a:xfrm>
            <a:prstGeom prst="rect">
              <a:avLst/>
            </a:prstGeom>
            <a:noFill/>
          </p:spPr>
          <p:txBody>
            <a:bodyPr wrap="none" rtlCol="0">
              <a:spAutoFit/>
            </a:bodyPr>
            <a:lstStyle/>
            <a:p>
              <a:r>
                <a:rPr lang="en-US" sz="2800" b="1" smtClean="0">
                  <a:solidFill>
                    <a:srgbClr val="FF0066"/>
                  </a:solidFill>
                  <a:latin typeface="Times New Roman" pitchFamily="18" charset="0"/>
                  <a:cs typeface="Times New Roman" pitchFamily="18" charset="0"/>
                </a:rPr>
                <a:t>HOẠT ĐỘNG TRẢI NGHIỆM</a:t>
              </a:r>
              <a:endParaRPr lang="en-US" sz="2800" b="1">
                <a:solidFill>
                  <a:srgbClr val="FF0066"/>
                </a:solidFill>
                <a:latin typeface="Times New Roman" pitchFamily="18" charset="0"/>
                <a:cs typeface="Times New Roman" pitchFamily="18" charset="0"/>
              </a:endParaRPr>
            </a:p>
          </p:txBody>
        </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18534"/>
            <a:ext cx="10515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smtClean="0">
                <a:solidFill>
                  <a:srgbClr val="0000CC"/>
                </a:solidFill>
                <a:effectLst>
                  <a:outerShdw blurRad="38100" dist="38100" dir="2700000" algn="tl">
                    <a:srgbClr val="000000">
                      <a:alpha val="43137"/>
                    </a:srgbClr>
                  </a:outerShdw>
                </a:effectLst>
                <a:latin typeface="Times New Roman" pitchFamily="18" charset="0"/>
              </a:rPr>
              <a:t>TRÒ CHƠI: ĐÂY LÀ AI</a:t>
            </a:r>
          </a:p>
        </p:txBody>
      </p:sp>
      <p:grpSp>
        <p:nvGrpSpPr>
          <p:cNvPr id="15" name="Group 14"/>
          <p:cNvGrpSpPr/>
          <p:nvPr/>
        </p:nvGrpSpPr>
        <p:grpSpPr>
          <a:xfrm>
            <a:off x="1813719" y="7132320"/>
            <a:ext cx="1204790" cy="1682114"/>
            <a:chOff x="990600" y="2621280"/>
            <a:chExt cx="2735176" cy="3806344"/>
          </a:xfrm>
        </p:grpSpPr>
        <p:pic>
          <p:nvPicPr>
            <p:cNvPr id="16" name="Picture 15"/>
            <p:cNvPicPr>
              <a:picLocks noChangeAspect="1"/>
            </p:cNvPicPr>
            <p:nvPr/>
          </p:nvPicPr>
          <p:blipFill rotWithShape="1">
            <a:blip r:embed="rId2" cstate="print">
              <a:extLst>
                <a:ext uri="{28A0092B-C50C-407E-A947-70E740481C1C}">
                  <a14:useLocalDpi xmlns:a14="http://schemas.microsoft.com/office/drawing/2010/main" val="0"/>
                </a:ext>
              </a:extLst>
            </a:blip>
            <a:srcRect l="11454" r="12764"/>
            <a:stretch/>
          </p:blipFill>
          <p:spPr>
            <a:xfrm>
              <a:off x="990600" y="2621280"/>
              <a:ext cx="2735176" cy="2706977"/>
            </a:xfrm>
            <a:prstGeom prst="rect">
              <a:avLst/>
            </a:prstGeom>
          </p:spPr>
        </p:pic>
        <p:sp>
          <p:nvSpPr>
            <p:cNvPr id="17" name="TextBox 16"/>
            <p:cNvSpPr txBox="1"/>
            <p:nvPr/>
          </p:nvSpPr>
          <p:spPr>
            <a:xfrm>
              <a:off x="990600" y="5243664"/>
              <a:ext cx="2735176" cy="1183960"/>
            </a:xfrm>
            <a:prstGeom prst="rect">
              <a:avLst/>
            </a:prstGeom>
            <a:noFill/>
          </p:spPr>
          <p:txBody>
            <a:bodyPr wrap="square" rtlCol="0">
              <a:spAutoFit/>
            </a:bodyPr>
            <a:lstStyle/>
            <a:p>
              <a:pPr algn="ctr"/>
              <a:r>
                <a:rPr lang="en-US" sz="2800" b="1" smtClean="0">
                  <a:solidFill>
                    <a:srgbClr val="0000CC"/>
                  </a:solidFill>
                  <a:latin typeface="VNI-Avo" pitchFamily="2" charset="0"/>
                  <a:ea typeface="Arial-Rounded" panose="020B0500000000000000" pitchFamily="34" charset="0"/>
                  <a:cs typeface="Arial" pitchFamily="34" charset="0"/>
                </a:rPr>
                <a:t>Soá 1</a:t>
              </a:r>
              <a:endParaRPr lang="en-US" sz="2800" b="1" dirty="0">
                <a:solidFill>
                  <a:srgbClr val="0000CC"/>
                </a:solidFill>
                <a:latin typeface="VNI-Avo" pitchFamily="2" charset="0"/>
                <a:ea typeface="Arial-Rounded" panose="020B0500000000000000" pitchFamily="34" charset="0"/>
                <a:cs typeface="Arial" pitchFamily="34" charset="0"/>
              </a:endParaRPr>
            </a:p>
          </p:txBody>
        </p:sp>
      </p:grpSp>
      <p:grpSp>
        <p:nvGrpSpPr>
          <p:cNvPr id="21" name="Group 20"/>
          <p:cNvGrpSpPr/>
          <p:nvPr/>
        </p:nvGrpSpPr>
        <p:grpSpPr>
          <a:xfrm>
            <a:off x="4556919" y="7162800"/>
            <a:ext cx="1204790" cy="1682114"/>
            <a:chOff x="990600" y="2621280"/>
            <a:chExt cx="2735176" cy="3806344"/>
          </a:xfrm>
        </p:grpSpPr>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l="11454" r="12764"/>
            <a:stretch/>
          </p:blipFill>
          <p:spPr>
            <a:xfrm>
              <a:off x="990600" y="2621280"/>
              <a:ext cx="2735176" cy="2706977"/>
            </a:xfrm>
            <a:prstGeom prst="rect">
              <a:avLst/>
            </a:prstGeom>
          </p:spPr>
        </p:pic>
        <p:sp>
          <p:nvSpPr>
            <p:cNvPr id="23" name="TextBox 22"/>
            <p:cNvSpPr txBox="1"/>
            <p:nvPr/>
          </p:nvSpPr>
          <p:spPr>
            <a:xfrm>
              <a:off x="990600" y="5243664"/>
              <a:ext cx="2735176" cy="1183960"/>
            </a:xfrm>
            <a:prstGeom prst="rect">
              <a:avLst/>
            </a:prstGeom>
            <a:noFill/>
          </p:spPr>
          <p:txBody>
            <a:bodyPr wrap="square" rtlCol="0">
              <a:spAutoFit/>
            </a:bodyPr>
            <a:lstStyle/>
            <a:p>
              <a:pPr algn="ctr"/>
              <a:r>
                <a:rPr lang="en-US" sz="2800" b="1" smtClean="0">
                  <a:solidFill>
                    <a:srgbClr val="0000CC"/>
                  </a:solidFill>
                  <a:latin typeface="VNI-Avo" pitchFamily="2" charset="0"/>
                  <a:ea typeface="Arial-Rounded" panose="020B0500000000000000" pitchFamily="34" charset="0"/>
                  <a:cs typeface="Arial" pitchFamily="34" charset="0"/>
                </a:rPr>
                <a:t>Soá 2</a:t>
              </a:r>
              <a:endParaRPr lang="en-US" sz="2800" b="1" dirty="0">
                <a:solidFill>
                  <a:srgbClr val="0000CC"/>
                </a:solidFill>
                <a:latin typeface="VNI-Avo" pitchFamily="2" charset="0"/>
                <a:ea typeface="Arial-Rounded" panose="020B0500000000000000" pitchFamily="34" charset="0"/>
                <a:cs typeface="Arial" pitchFamily="34" charset="0"/>
              </a:endParaRPr>
            </a:p>
          </p:txBody>
        </p:sp>
      </p:grpSp>
      <p:grpSp>
        <p:nvGrpSpPr>
          <p:cNvPr id="33" name="Group 32"/>
          <p:cNvGrpSpPr/>
          <p:nvPr/>
        </p:nvGrpSpPr>
        <p:grpSpPr>
          <a:xfrm>
            <a:off x="7147719" y="7162800"/>
            <a:ext cx="1204790" cy="1682114"/>
            <a:chOff x="990600" y="2621280"/>
            <a:chExt cx="2735176" cy="3806344"/>
          </a:xfrm>
        </p:grpSpPr>
        <p:pic>
          <p:nvPicPr>
            <p:cNvPr id="34" name="Picture 33"/>
            <p:cNvPicPr>
              <a:picLocks noChangeAspect="1"/>
            </p:cNvPicPr>
            <p:nvPr/>
          </p:nvPicPr>
          <p:blipFill rotWithShape="1">
            <a:blip r:embed="rId2" cstate="print">
              <a:extLst>
                <a:ext uri="{28A0092B-C50C-407E-A947-70E740481C1C}">
                  <a14:useLocalDpi xmlns:a14="http://schemas.microsoft.com/office/drawing/2010/main" val="0"/>
                </a:ext>
              </a:extLst>
            </a:blip>
            <a:srcRect l="11454" r="12764"/>
            <a:stretch/>
          </p:blipFill>
          <p:spPr>
            <a:xfrm>
              <a:off x="990600" y="2621280"/>
              <a:ext cx="2735176" cy="2706977"/>
            </a:xfrm>
            <a:prstGeom prst="rect">
              <a:avLst/>
            </a:prstGeom>
          </p:spPr>
        </p:pic>
        <p:sp>
          <p:nvSpPr>
            <p:cNvPr id="35" name="TextBox 34"/>
            <p:cNvSpPr txBox="1"/>
            <p:nvPr/>
          </p:nvSpPr>
          <p:spPr>
            <a:xfrm>
              <a:off x="990600" y="5243664"/>
              <a:ext cx="2735176" cy="1183960"/>
            </a:xfrm>
            <a:prstGeom prst="rect">
              <a:avLst/>
            </a:prstGeom>
            <a:noFill/>
          </p:spPr>
          <p:txBody>
            <a:bodyPr wrap="square" rtlCol="0">
              <a:spAutoFit/>
            </a:bodyPr>
            <a:lstStyle/>
            <a:p>
              <a:pPr algn="ctr"/>
              <a:r>
                <a:rPr lang="en-US" sz="2800" b="1" smtClean="0">
                  <a:solidFill>
                    <a:srgbClr val="0000CC"/>
                  </a:solidFill>
                  <a:latin typeface="VNI-Avo" pitchFamily="2" charset="0"/>
                  <a:ea typeface="Arial-Rounded" panose="020B0500000000000000" pitchFamily="34" charset="0"/>
                  <a:cs typeface="Arial" pitchFamily="34" charset="0"/>
                </a:rPr>
                <a:t>Soá 3</a:t>
              </a:r>
              <a:endParaRPr lang="en-US" sz="2800" b="1" dirty="0">
                <a:solidFill>
                  <a:srgbClr val="0000CC"/>
                </a:solidFill>
                <a:latin typeface="VNI-Avo" pitchFamily="2" charset="0"/>
                <a:ea typeface="Arial-Rounded" panose="020B0500000000000000" pitchFamily="34" charset="0"/>
                <a:cs typeface="Arial" pitchFamily="34" charset="0"/>
              </a:endParaRPr>
            </a:p>
          </p:txBody>
        </p:sp>
      </p:grpSp>
      <p:grpSp>
        <p:nvGrpSpPr>
          <p:cNvPr id="39" name="Group 38"/>
          <p:cNvGrpSpPr/>
          <p:nvPr/>
        </p:nvGrpSpPr>
        <p:grpSpPr>
          <a:xfrm>
            <a:off x="9814719" y="7193280"/>
            <a:ext cx="1204790" cy="1682114"/>
            <a:chOff x="990600" y="2621280"/>
            <a:chExt cx="2735176" cy="3806344"/>
          </a:xfrm>
        </p:grpSpPr>
        <p:pic>
          <p:nvPicPr>
            <p:cNvPr id="40" name="Picture 39"/>
            <p:cNvPicPr>
              <a:picLocks noChangeAspect="1"/>
            </p:cNvPicPr>
            <p:nvPr/>
          </p:nvPicPr>
          <p:blipFill rotWithShape="1">
            <a:blip r:embed="rId2" cstate="print">
              <a:extLst>
                <a:ext uri="{28A0092B-C50C-407E-A947-70E740481C1C}">
                  <a14:useLocalDpi xmlns:a14="http://schemas.microsoft.com/office/drawing/2010/main" val="0"/>
                </a:ext>
              </a:extLst>
            </a:blip>
            <a:srcRect l="11454" r="12764"/>
            <a:stretch/>
          </p:blipFill>
          <p:spPr>
            <a:xfrm>
              <a:off x="990600" y="2621280"/>
              <a:ext cx="2735176" cy="2706977"/>
            </a:xfrm>
            <a:prstGeom prst="rect">
              <a:avLst/>
            </a:prstGeom>
          </p:spPr>
        </p:pic>
        <p:sp>
          <p:nvSpPr>
            <p:cNvPr id="41" name="TextBox 40"/>
            <p:cNvSpPr txBox="1"/>
            <p:nvPr/>
          </p:nvSpPr>
          <p:spPr>
            <a:xfrm>
              <a:off x="990600" y="5243664"/>
              <a:ext cx="2735176" cy="1183960"/>
            </a:xfrm>
            <a:prstGeom prst="rect">
              <a:avLst/>
            </a:prstGeom>
            <a:noFill/>
          </p:spPr>
          <p:txBody>
            <a:bodyPr wrap="square" rtlCol="0">
              <a:spAutoFit/>
            </a:bodyPr>
            <a:lstStyle/>
            <a:p>
              <a:pPr algn="ctr"/>
              <a:r>
                <a:rPr lang="en-US" sz="2800" b="1" smtClean="0">
                  <a:solidFill>
                    <a:srgbClr val="0000CC"/>
                  </a:solidFill>
                  <a:latin typeface="VNI-Avo" pitchFamily="2" charset="0"/>
                  <a:ea typeface="Arial-Rounded" panose="020B0500000000000000" pitchFamily="34" charset="0"/>
                  <a:cs typeface="Arial" pitchFamily="34" charset="0"/>
                </a:rPr>
                <a:t>Soá 4</a:t>
              </a:r>
              <a:endParaRPr lang="en-US" sz="2800" b="1" dirty="0">
                <a:solidFill>
                  <a:srgbClr val="0000CC"/>
                </a:solidFill>
                <a:latin typeface="VNI-Avo" pitchFamily="2" charset="0"/>
                <a:ea typeface="Arial-Rounded" panose="020B0500000000000000" pitchFamily="34" charset="0"/>
                <a:cs typeface="Arial" pitchFamily="34" charset="0"/>
              </a:endParaRPr>
            </a:p>
          </p:txBody>
        </p:sp>
      </p:grpSp>
      <p:pic>
        <p:nvPicPr>
          <p:cNvPr id="2050" name="Picture 2" descr="Độc đáo hình tượng ông bụt trong truyện cổ Việt Nam"/>
          <p:cNvPicPr>
            <a:picLocks noChangeAspect="1" noChangeArrowheads="1"/>
          </p:cNvPicPr>
          <p:nvPr/>
        </p:nvPicPr>
        <p:blipFill rotWithShape="1">
          <a:blip r:embed="rId3">
            <a:extLst>
              <a:ext uri="{28A0092B-C50C-407E-A947-70E740481C1C}">
                <a14:useLocalDpi xmlns:a14="http://schemas.microsoft.com/office/drawing/2010/main" val="0"/>
              </a:ext>
            </a:extLst>
          </a:blip>
          <a:srcRect l="20058"/>
          <a:stretch/>
        </p:blipFill>
        <p:spPr bwMode="auto">
          <a:xfrm>
            <a:off x="1813719" y="1981201"/>
            <a:ext cx="2731833" cy="2071705"/>
          </a:xfrm>
          <a:prstGeom prst="rect">
            <a:avLst/>
          </a:prstGeom>
          <a:noFill/>
          <a:extLst>
            <a:ext uri="{909E8E84-426E-40DD-AFC4-6F175D3DCCD1}">
              <a14:hiddenFill xmlns:a14="http://schemas.microsoft.com/office/drawing/2010/main">
                <a:solidFill>
                  <a:srgbClr val="FFFFFF"/>
                </a:solidFill>
              </a14:hiddenFill>
            </a:ext>
          </a:extLst>
        </p:spPr>
      </p:pic>
      <p:grpSp>
        <p:nvGrpSpPr>
          <p:cNvPr id="45" name="Group 44"/>
          <p:cNvGrpSpPr/>
          <p:nvPr/>
        </p:nvGrpSpPr>
        <p:grpSpPr>
          <a:xfrm>
            <a:off x="12634119" y="7193280"/>
            <a:ext cx="1204790" cy="1682114"/>
            <a:chOff x="990600" y="2621280"/>
            <a:chExt cx="2735176" cy="3806344"/>
          </a:xfrm>
        </p:grpSpPr>
        <p:pic>
          <p:nvPicPr>
            <p:cNvPr id="46" name="Picture 45"/>
            <p:cNvPicPr>
              <a:picLocks noChangeAspect="1"/>
            </p:cNvPicPr>
            <p:nvPr/>
          </p:nvPicPr>
          <p:blipFill rotWithShape="1">
            <a:blip r:embed="rId2" cstate="print">
              <a:extLst>
                <a:ext uri="{28A0092B-C50C-407E-A947-70E740481C1C}">
                  <a14:useLocalDpi xmlns:a14="http://schemas.microsoft.com/office/drawing/2010/main" val="0"/>
                </a:ext>
              </a:extLst>
            </a:blip>
            <a:srcRect l="11454" r="12764"/>
            <a:stretch/>
          </p:blipFill>
          <p:spPr>
            <a:xfrm>
              <a:off x="990600" y="2621280"/>
              <a:ext cx="2735176" cy="2706977"/>
            </a:xfrm>
            <a:prstGeom prst="rect">
              <a:avLst/>
            </a:prstGeom>
          </p:spPr>
        </p:pic>
        <p:sp>
          <p:nvSpPr>
            <p:cNvPr id="47" name="TextBox 46"/>
            <p:cNvSpPr txBox="1"/>
            <p:nvPr/>
          </p:nvSpPr>
          <p:spPr>
            <a:xfrm>
              <a:off x="990600" y="5243664"/>
              <a:ext cx="2735176" cy="1183960"/>
            </a:xfrm>
            <a:prstGeom prst="rect">
              <a:avLst/>
            </a:prstGeom>
            <a:noFill/>
          </p:spPr>
          <p:txBody>
            <a:bodyPr wrap="square" rtlCol="0">
              <a:spAutoFit/>
            </a:bodyPr>
            <a:lstStyle/>
            <a:p>
              <a:pPr algn="ctr"/>
              <a:r>
                <a:rPr lang="en-US" sz="2800" b="1" smtClean="0">
                  <a:solidFill>
                    <a:srgbClr val="0000CC"/>
                  </a:solidFill>
                  <a:latin typeface="VNI-Avo" pitchFamily="2" charset="0"/>
                  <a:ea typeface="Arial-Rounded" panose="020B0500000000000000" pitchFamily="34" charset="0"/>
                  <a:cs typeface="Arial" pitchFamily="34" charset="0"/>
                </a:rPr>
                <a:t>Soá 5</a:t>
              </a:r>
              <a:endParaRPr lang="en-US" sz="2800" b="1" dirty="0">
                <a:solidFill>
                  <a:srgbClr val="0000CC"/>
                </a:solidFill>
                <a:latin typeface="VNI-Avo" pitchFamily="2" charset="0"/>
                <a:ea typeface="Arial-Rounded" panose="020B0500000000000000" pitchFamily="34" charset="0"/>
                <a:cs typeface="Arial" pitchFamily="34" charset="0"/>
              </a:endParaRPr>
            </a:p>
          </p:txBody>
        </p:sp>
      </p:grpSp>
      <p:pic>
        <p:nvPicPr>
          <p:cNvPr id="2052" name="Picture 4" descr="Nữ ca sĩ khiến Hari Won ghen tuông hoá chị Hằng Nga xinh đẹp say đắm lòng  người - Yeah1 Music"/>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729" b="13418"/>
          <a:stretch/>
        </p:blipFill>
        <p:spPr bwMode="auto">
          <a:xfrm>
            <a:off x="6508163" y="1981201"/>
            <a:ext cx="2950603" cy="207170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ôn Ngộ Không - Nhân vật mang đầy tính nhân văn - Tượng Mỹ Hầu Vương trang  trí ot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19509" y="1981200"/>
            <a:ext cx="3351287" cy="207170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Sự tích chú Cuội cung trăng lớp 3, sự tích chú Cuội chị Hằ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12711" y="4495800"/>
            <a:ext cx="3497995" cy="206288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Top 12 Bài văn tả cô Tấm trong truyện cổ tích &quot;Tấm Cám&quot; (lớp 5) hay nhất -  Toplist.v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52093" y="4495800"/>
            <a:ext cx="3667354" cy="206288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470923" y="4082534"/>
            <a:ext cx="1396536" cy="461665"/>
          </a:xfrm>
          <a:prstGeom prst="rect">
            <a:avLst/>
          </a:prstGeom>
          <a:noFill/>
        </p:spPr>
        <p:txBody>
          <a:bodyPr wrap="none" rtlCol="0">
            <a:spAutoFit/>
          </a:bodyPr>
          <a:lstStyle/>
          <a:p>
            <a:r>
              <a:rPr lang="en-US" sz="2400" b="1" smtClean="0">
                <a:solidFill>
                  <a:srgbClr val="FF0000"/>
                </a:solidFill>
              </a:rPr>
              <a:t>Ông Bụt</a:t>
            </a:r>
            <a:endParaRPr lang="en-US" sz="2400" b="1">
              <a:solidFill>
                <a:srgbClr val="FF0000"/>
              </a:solidFill>
            </a:endParaRPr>
          </a:p>
        </p:txBody>
      </p:sp>
      <p:sp>
        <p:nvSpPr>
          <p:cNvPr id="48" name="TextBox 47"/>
          <p:cNvSpPr txBox="1"/>
          <p:nvPr/>
        </p:nvSpPr>
        <p:spPr>
          <a:xfrm>
            <a:off x="7248020" y="4021574"/>
            <a:ext cx="1534394" cy="461665"/>
          </a:xfrm>
          <a:prstGeom prst="rect">
            <a:avLst/>
          </a:prstGeom>
          <a:noFill/>
        </p:spPr>
        <p:txBody>
          <a:bodyPr wrap="none" rtlCol="0">
            <a:spAutoFit/>
          </a:bodyPr>
          <a:lstStyle/>
          <a:p>
            <a:r>
              <a:rPr lang="en-US" sz="2400" b="1" smtClean="0">
                <a:solidFill>
                  <a:srgbClr val="FF0000"/>
                </a:solidFill>
              </a:rPr>
              <a:t>Chị Hằng</a:t>
            </a:r>
            <a:endParaRPr lang="en-US" sz="2400" b="1">
              <a:solidFill>
                <a:srgbClr val="FF0000"/>
              </a:solidFill>
            </a:endParaRPr>
          </a:p>
        </p:txBody>
      </p:sp>
      <p:sp>
        <p:nvSpPr>
          <p:cNvPr id="49" name="TextBox 48"/>
          <p:cNvSpPr txBox="1"/>
          <p:nvPr/>
        </p:nvSpPr>
        <p:spPr>
          <a:xfrm>
            <a:off x="11643519" y="4006334"/>
            <a:ext cx="2452916" cy="461665"/>
          </a:xfrm>
          <a:prstGeom prst="rect">
            <a:avLst/>
          </a:prstGeom>
          <a:noFill/>
        </p:spPr>
        <p:txBody>
          <a:bodyPr wrap="none" rtlCol="0">
            <a:spAutoFit/>
          </a:bodyPr>
          <a:lstStyle/>
          <a:p>
            <a:r>
              <a:rPr lang="en-US" sz="2400" b="1" smtClean="0">
                <a:solidFill>
                  <a:srgbClr val="FF0000"/>
                </a:solidFill>
              </a:rPr>
              <a:t>Tôn ngộ Không</a:t>
            </a:r>
            <a:endParaRPr lang="en-US" sz="2400" b="1">
              <a:solidFill>
                <a:srgbClr val="FF0000"/>
              </a:solidFill>
            </a:endParaRPr>
          </a:p>
        </p:txBody>
      </p:sp>
      <p:sp>
        <p:nvSpPr>
          <p:cNvPr id="50" name="TextBox 49"/>
          <p:cNvSpPr txBox="1"/>
          <p:nvPr/>
        </p:nvSpPr>
        <p:spPr>
          <a:xfrm>
            <a:off x="5063440" y="6546126"/>
            <a:ext cx="1550424" cy="461665"/>
          </a:xfrm>
          <a:prstGeom prst="rect">
            <a:avLst/>
          </a:prstGeom>
          <a:noFill/>
        </p:spPr>
        <p:txBody>
          <a:bodyPr wrap="none" rtlCol="0">
            <a:spAutoFit/>
          </a:bodyPr>
          <a:lstStyle/>
          <a:p>
            <a:r>
              <a:rPr lang="en-US" sz="2400" b="1" smtClean="0">
                <a:solidFill>
                  <a:srgbClr val="FF0000"/>
                </a:solidFill>
              </a:rPr>
              <a:t>Chú Cuội</a:t>
            </a:r>
            <a:endParaRPr lang="en-US" sz="2400" b="1">
              <a:solidFill>
                <a:srgbClr val="FF0000"/>
              </a:solidFill>
            </a:endParaRPr>
          </a:p>
        </p:txBody>
      </p:sp>
      <p:sp>
        <p:nvSpPr>
          <p:cNvPr id="51" name="TextBox 50"/>
          <p:cNvSpPr txBox="1"/>
          <p:nvPr/>
        </p:nvSpPr>
        <p:spPr>
          <a:xfrm>
            <a:off x="9967119" y="6546125"/>
            <a:ext cx="1313180" cy="461665"/>
          </a:xfrm>
          <a:prstGeom prst="rect">
            <a:avLst/>
          </a:prstGeom>
          <a:noFill/>
        </p:spPr>
        <p:txBody>
          <a:bodyPr wrap="none" rtlCol="0">
            <a:spAutoFit/>
          </a:bodyPr>
          <a:lstStyle/>
          <a:p>
            <a:r>
              <a:rPr lang="en-US" sz="2400" b="1" smtClean="0">
                <a:solidFill>
                  <a:srgbClr val="FF0000"/>
                </a:solidFill>
              </a:rPr>
              <a:t>Cô Tấm</a:t>
            </a:r>
            <a:endParaRPr lang="en-US" sz="2400" b="1">
              <a:solidFill>
                <a:srgbClr val="FF0000"/>
              </a:solidFill>
            </a:endParaRPr>
          </a:p>
        </p:txBody>
      </p:sp>
    </p:spTree>
    <p:extLst>
      <p:ext uri="{BB962C8B-B14F-4D97-AF65-F5344CB8AC3E}">
        <p14:creationId xmlns:p14="http://schemas.microsoft.com/office/powerpoint/2010/main" val="2432748071"/>
      </p:ext>
    </p:extLst>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500"/>
                                        <p:tgtEl>
                                          <p:spTgt spid="15"/>
                                        </p:tgtEl>
                                      </p:cBhvr>
                                    </p:animEffect>
                                    <p:set>
                                      <p:cBhvr>
                                        <p:cTn id="11"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2" restart="whenNotActive" fill="hold" evtFilter="cancelBubble" nodeType="interactiveSeq">
                <p:stCondLst>
                  <p:cond evt="onClick" delay="0">
                    <p:tgtEl>
                      <p:spTgt spid="21"/>
                    </p:tgtEl>
                  </p:cond>
                </p:stCondLst>
                <p:endSync evt="end" delay="0">
                  <p:rtn val="all"/>
                </p:endSync>
                <p:childTnLst>
                  <p:par>
                    <p:cTn id="13" fill="hold">
                      <p:stCondLst>
                        <p:cond delay="0"/>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fade">
                                      <p:cBhvr>
                                        <p:cTn id="17" dur="500"/>
                                        <p:tgtEl>
                                          <p:spTgt spid="2052"/>
                                        </p:tgtEl>
                                      </p:cBhvr>
                                    </p:animEffect>
                                  </p:childTnLst>
                                </p:cTn>
                              </p:par>
                            </p:childTnLst>
                          </p:cTn>
                        </p:par>
                        <p:par>
                          <p:cTn id="18" fill="hold">
                            <p:stCondLst>
                              <p:cond delay="500"/>
                            </p:stCondLst>
                            <p:childTnLst>
                              <p:par>
                                <p:cTn id="19" presetID="10" presetClass="exit" presetSubtype="0" fill="hold" nodeType="afterEffect">
                                  <p:stCondLst>
                                    <p:cond delay="0"/>
                                  </p:stCondLst>
                                  <p:childTnLst>
                                    <p:animEffect transition="out" filter="fade">
                                      <p:cBhvr>
                                        <p:cTn id="20" dur="500"/>
                                        <p:tgtEl>
                                          <p:spTgt spid="21"/>
                                        </p:tgtEl>
                                      </p:cBhvr>
                                    </p:animEffect>
                                    <p:set>
                                      <p:cBhvr>
                                        <p:cTn id="21"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22" restart="whenNotActive" fill="hold" evtFilter="cancelBubble" nodeType="interactiveSeq">
                <p:stCondLst>
                  <p:cond evt="onClick" delay="0">
                    <p:tgtEl>
                      <p:spTgt spid="33"/>
                    </p:tgtEl>
                  </p:cond>
                </p:stCondLst>
                <p:endSync evt="end" delay="0">
                  <p:rtn val="all"/>
                </p:endSync>
                <p:childTnLst>
                  <p:par>
                    <p:cTn id="23" fill="hold">
                      <p:stCondLst>
                        <p:cond delay="0"/>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54"/>
                                        </p:tgtEl>
                                        <p:attrNameLst>
                                          <p:attrName>style.visibility</p:attrName>
                                        </p:attrNameLst>
                                      </p:cBhvr>
                                      <p:to>
                                        <p:strVal val="visible"/>
                                      </p:to>
                                    </p:set>
                                    <p:animEffect transition="in" filter="fade">
                                      <p:cBhvr>
                                        <p:cTn id="27" dur="500"/>
                                        <p:tgtEl>
                                          <p:spTgt spid="2054"/>
                                        </p:tgtEl>
                                      </p:cBhvr>
                                    </p:animEffect>
                                  </p:childTnLst>
                                </p:cTn>
                              </p:par>
                            </p:childTnLst>
                          </p:cTn>
                        </p:par>
                        <p:par>
                          <p:cTn id="28" fill="hold">
                            <p:stCondLst>
                              <p:cond delay="500"/>
                            </p:stCondLst>
                            <p:childTnLst>
                              <p:par>
                                <p:cTn id="29" presetID="10" presetClass="exit" presetSubtype="0" fill="hold" nodeType="afterEffect">
                                  <p:stCondLst>
                                    <p:cond delay="0"/>
                                  </p:stCondLst>
                                  <p:childTnLst>
                                    <p:animEffect transition="out" filter="fade">
                                      <p:cBhvr>
                                        <p:cTn id="30" dur="500"/>
                                        <p:tgtEl>
                                          <p:spTgt spid="33"/>
                                        </p:tgtEl>
                                      </p:cBhvr>
                                    </p:animEffect>
                                    <p:set>
                                      <p:cBhvr>
                                        <p:cTn id="31"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32" restart="whenNotActive" fill="hold" evtFilter="cancelBubble" nodeType="interactiveSeq">
                <p:stCondLst>
                  <p:cond evt="onClick" delay="0">
                    <p:tgtEl>
                      <p:spTgt spid="39"/>
                    </p:tgtEl>
                  </p:cond>
                </p:stCondLst>
                <p:endSync evt="end" delay="0">
                  <p:rtn val="all"/>
                </p:endSync>
                <p:childTnLst>
                  <p:par>
                    <p:cTn id="33" fill="hold">
                      <p:stCondLst>
                        <p:cond delay="0"/>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56"/>
                                        </p:tgtEl>
                                        <p:attrNameLst>
                                          <p:attrName>style.visibility</p:attrName>
                                        </p:attrNameLst>
                                      </p:cBhvr>
                                      <p:to>
                                        <p:strVal val="visible"/>
                                      </p:to>
                                    </p:set>
                                    <p:animEffect transition="in" filter="fade">
                                      <p:cBhvr>
                                        <p:cTn id="37" dur="500"/>
                                        <p:tgtEl>
                                          <p:spTgt spid="2056"/>
                                        </p:tgtEl>
                                      </p:cBhvr>
                                    </p:animEffect>
                                  </p:childTnLst>
                                </p:cTn>
                              </p:par>
                            </p:childTnLst>
                          </p:cTn>
                        </p:par>
                        <p:par>
                          <p:cTn id="38" fill="hold">
                            <p:stCondLst>
                              <p:cond delay="500"/>
                            </p:stCondLst>
                            <p:childTnLst>
                              <p:par>
                                <p:cTn id="39" presetID="10" presetClass="exit" presetSubtype="0" fill="hold" nodeType="afterEffect">
                                  <p:stCondLst>
                                    <p:cond delay="0"/>
                                  </p:stCondLst>
                                  <p:childTnLst>
                                    <p:animEffect transition="out" filter="fade">
                                      <p:cBhvr>
                                        <p:cTn id="40" dur="500"/>
                                        <p:tgtEl>
                                          <p:spTgt spid="39"/>
                                        </p:tgtEl>
                                      </p:cBhvr>
                                    </p:animEffect>
                                    <p:set>
                                      <p:cBhvr>
                                        <p:cTn id="41"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42" restart="whenNotActive" fill="hold" evtFilter="cancelBubble" nodeType="interactiveSeq">
                <p:stCondLst>
                  <p:cond evt="onClick" delay="0">
                    <p:tgtEl>
                      <p:spTgt spid="45"/>
                    </p:tgtEl>
                  </p:cond>
                </p:stCondLst>
                <p:endSync evt="end" delay="0">
                  <p:rtn val="all"/>
                </p:endSync>
                <p:childTnLst>
                  <p:par>
                    <p:cTn id="43" fill="hold">
                      <p:stCondLst>
                        <p:cond delay="0"/>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058"/>
                                        </p:tgtEl>
                                        <p:attrNameLst>
                                          <p:attrName>style.visibility</p:attrName>
                                        </p:attrNameLst>
                                      </p:cBhvr>
                                      <p:to>
                                        <p:strVal val="visible"/>
                                      </p:to>
                                    </p:set>
                                    <p:animEffect transition="in" filter="fade">
                                      <p:cBhvr>
                                        <p:cTn id="47" dur="500"/>
                                        <p:tgtEl>
                                          <p:spTgt spid="2058"/>
                                        </p:tgtEl>
                                      </p:cBhvr>
                                    </p:animEffect>
                                  </p:childTnLst>
                                </p:cTn>
                              </p:par>
                            </p:childTnLst>
                          </p:cTn>
                        </p:par>
                        <p:par>
                          <p:cTn id="48" fill="hold">
                            <p:stCondLst>
                              <p:cond delay="500"/>
                            </p:stCondLst>
                            <p:childTnLst>
                              <p:par>
                                <p:cTn id="49" presetID="10" presetClass="exit" presetSubtype="0" fill="hold" nodeType="afterEffect">
                                  <p:stCondLst>
                                    <p:cond delay="0"/>
                                  </p:stCondLst>
                                  <p:childTnLst>
                                    <p:animEffect transition="out" filter="fade">
                                      <p:cBhvr>
                                        <p:cTn id="50" dur="500"/>
                                        <p:tgtEl>
                                          <p:spTgt spid="45"/>
                                        </p:tgtEl>
                                      </p:cBhvr>
                                    </p:animEffect>
                                    <p:set>
                                      <p:cBhvr>
                                        <p:cTn id="51"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52" restart="whenNotActive" fill="hold" evtFilter="cancelBubble" nodeType="interactiveSeq">
                <p:stCondLst>
                  <p:cond evt="onClick" delay="0">
                    <p:tgtEl>
                      <p:spTgt spid="2050"/>
                    </p:tgtEl>
                  </p:cond>
                </p:stCondLst>
                <p:endSync evt="end" delay="0">
                  <p:rtn val="all"/>
                </p:endSync>
                <p:childTnLst>
                  <p:par>
                    <p:cTn id="53" fill="hold">
                      <p:stCondLst>
                        <p:cond delay="0"/>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fade">
                                      <p:cBhvr>
                                        <p:cTn id="57" dur="500"/>
                                        <p:tgtEl>
                                          <p:spTgt spid="2"/>
                                        </p:tgtEl>
                                      </p:cBhvr>
                                    </p:animEffect>
                                  </p:childTnLst>
                                </p:cTn>
                              </p:par>
                            </p:childTnLst>
                          </p:cTn>
                        </p:par>
                      </p:childTnLst>
                    </p:cTn>
                  </p:par>
                </p:childTnLst>
              </p:cTn>
              <p:nextCondLst>
                <p:cond evt="onClick" delay="0">
                  <p:tgtEl>
                    <p:spTgt spid="2050"/>
                  </p:tgtEl>
                </p:cond>
              </p:nextCondLst>
            </p:seq>
            <p:seq concurrent="1" nextAc="seek">
              <p:cTn id="58" restart="whenNotActive" fill="hold" evtFilter="cancelBubble" nodeType="interactiveSeq">
                <p:stCondLst>
                  <p:cond evt="onClick" delay="0">
                    <p:tgtEl>
                      <p:spTgt spid="2052"/>
                    </p:tgtEl>
                  </p:cond>
                </p:stCondLst>
                <p:endSync evt="end" delay="0">
                  <p:rtn val="all"/>
                </p:endSync>
                <p:childTnLst>
                  <p:par>
                    <p:cTn id="59" fill="hold">
                      <p:stCondLst>
                        <p:cond delay="0"/>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fade">
                                      <p:cBhvr>
                                        <p:cTn id="63" dur="500"/>
                                        <p:tgtEl>
                                          <p:spTgt spid="48"/>
                                        </p:tgtEl>
                                      </p:cBhvr>
                                    </p:animEffect>
                                  </p:childTnLst>
                                </p:cTn>
                              </p:par>
                            </p:childTnLst>
                          </p:cTn>
                        </p:par>
                      </p:childTnLst>
                    </p:cTn>
                  </p:par>
                </p:childTnLst>
              </p:cTn>
              <p:nextCondLst>
                <p:cond evt="onClick" delay="0">
                  <p:tgtEl>
                    <p:spTgt spid="2052"/>
                  </p:tgtEl>
                </p:cond>
              </p:nextCondLst>
            </p:seq>
            <p:seq concurrent="1" nextAc="seek">
              <p:cTn id="64" restart="whenNotActive" fill="hold" evtFilter="cancelBubble" nodeType="interactiveSeq">
                <p:stCondLst>
                  <p:cond evt="onClick" delay="0">
                    <p:tgtEl>
                      <p:spTgt spid="2054"/>
                    </p:tgtEl>
                  </p:cond>
                </p:stCondLst>
                <p:endSync evt="end" delay="0">
                  <p:rtn val="all"/>
                </p:endSync>
                <p:childTnLst>
                  <p:par>
                    <p:cTn id="65" fill="hold">
                      <p:stCondLst>
                        <p:cond delay="0"/>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49"/>
                                        </p:tgtEl>
                                        <p:attrNameLst>
                                          <p:attrName>style.visibility</p:attrName>
                                        </p:attrNameLst>
                                      </p:cBhvr>
                                      <p:to>
                                        <p:strVal val="visible"/>
                                      </p:to>
                                    </p:set>
                                    <p:animEffect transition="in" filter="fade">
                                      <p:cBhvr>
                                        <p:cTn id="69" dur="500"/>
                                        <p:tgtEl>
                                          <p:spTgt spid="49"/>
                                        </p:tgtEl>
                                      </p:cBhvr>
                                    </p:animEffect>
                                  </p:childTnLst>
                                </p:cTn>
                              </p:par>
                            </p:childTnLst>
                          </p:cTn>
                        </p:par>
                      </p:childTnLst>
                    </p:cTn>
                  </p:par>
                </p:childTnLst>
              </p:cTn>
              <p:nextCondLst>
                <p:cond evt="onClick" delay="0">
                  <p:tgtEl>
                    <p:spTgt spid="2054"/>
                  </p:tgtEl>
                </p:cond>
              </p:nextCondLst>
            </p:seq>
            <p:seq concurrent="1" nextAc="seek">
              <p:cTn id="70" restart="whenNotActive" fill="hold" evtFilter="cancelBubble" nodeType="interactiveSeq">
                <p:stCondLst>
                  <p:cond evt="onClick" delay="0">
                    <p:tgtEl>
                      <p:spTgt spid="2056"/>
                    </p:tgtEl>
                  </p:cond>
                </p:stCondLst>
                <p:endSync evt="end" delay="0">
                  <p:rtn val="all"/>
                </p:endSync>
                <p:childTnLst>
                  <p:par>
                    <p:cTn id="71" fill="hold">
                      <p:stCondLst>
                        <p:cond delay="0"/>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50"/>
                                        </p:tgtEl>
                                        <p:attrNameLst>
                                          <p:attrName>style.visibility</p:attrName>
                                        </p:attrNameLst>
                                      </p:cBhvr>
                                      <p:to>
                                        <p:strVal val="visible"/>
                                      </p:to>
                                    </p:set>
                                    <p:animEffect transition="in" filter="fade">
                                      <p:cBhvr>
                                        <p:cTn id="75" dur="500"/>
                                        <p:tgtEl>
                                          <p:spTgt spid="50"/>
                                        </p:tgtEl>
                                      </p:cBhvr>
                                    </p:animEffect>
                                  </p:childTnLst>
                                </p:cTn>
                              </p:par>
                            </p:childTnLst>
                          </p:cTn>
                        </p:par>
                      </p:childTnLst>
                    </p:cTn>
                  </p:par>
                </p:childTnLst>
              </p:cTn>
              <p:nextCondLst>
                <p:cond evt="onClick" delay="0">
                  <p:tgtEl>
                    <p:spTgt spid="2056"/>
                  </p:tgtEl>
                </p:cond>
              </p:nextCondLst>
            </p:seq>
            <p:seq concurrent="1" nextAc="seek">
              <p:cTn id="76" restart="whenNotActive" fill="hold" evtFilter="cancelBubble" nodeType="interactiveSeq">
                <p:stCondLst>
                  <p:cond evt="onClick" delay="0">
                    <p:tgtEl>
                      <p:spTgt spid="2058"/>
                    </p:tgtEl>
                  </p:cond>
                </p:stCondLst>
                <p:endSync evt="end" delay="0">
                  <p:rtn val="all"/>
                </p:endSync>
                <p:childTnLst>
                  <p:par>
                    <p:cTn id="77" fill="hold">
                      <p:stCondLst>
                        <p:cond delay="0"/>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fade">
                                      <p:cBhvr>
                                        <p:cTn id="81" dur="500"/>
                                        <p:tgtEl>
                                          <p:spTgt spid="51"/>
                                        </p:tgtEl>
                                      </p:cBhvr>
                                    </p:animEffect>
                                  </p:childTnLst>
                                </p:cTn>
                              </p:par>
                            </p:childTnLst>
                          </p:cTn>
                        </p:par>
                      </p:childTnLst>
                    </p:cTn>
                  </p:par>
                </p:childTnLst>
              </p:cTn>
              <p:nextCondLst>
                <p:cond evt="onClick" delay="0">
                  <p:tgtEl>
                    <p:spTgt spid="2058"/>
                  </p:tgtEl>
                </p:cond>
              </p:nextCondLst>
            </p:seq>
          </p:childTnLst>
        </p:cTn>
      </p:par>
    </p:tnLst>
    <p:bldLst>
      <p:bldP spid="2" grpId="0"/>
      <p:bldP spid="48" grpId="0"/>
      <p:bldP spid="49" grpId="0"/>
      <p:bldP spid="50" grpId="0"/>
      <p:bldP spid="5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5211494" y="103853"/>
            <a:ext cx="5951996" cy="994830"/>
            <a:chOff x="5063633" y="164812"/>
            <a:chExt cx="5851567" cy="994830"/>
          </a:xfrm>
        </p:grpSpPr>
        <p:grpSp>
          <p:nvGrpSpPr>
            <p:cNvPr id="27" name="Group 26"/>
            <p:cNvGrpSpPr/>
            <p:nvPr/>
          </p:nvGrpSpPr>
          <p:grpSpPr>
            <a:xfrm>
              <a:off x="5063633" y="164812"/>
              <a:ext cx="5851567" cy="994830"/>
              <a:chOff x="5063633" y="164812"/>
              <a:chExt cx="5851567"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smtClean="0">
                    <a:solidFill>
                      <a:srgbClr val="0000CC"/>
                    </a:solidFill>
                    <a:latin typeface="Times New Roman" pitchFamily="18" charset="0"/>
                    <a:cs typeface="Times New Roman" pitchFamily="18" charset="0"/>
                  </a:rPr>
                  <a:t>Thứ……ngày…..tháng…..năm…….</a:t>
                </a:r>
                <a:endParaRPr lang="en-US" sz="3000">
                  <a:solidFill>
                    <a:srgbClr val="0000CC"/>
                  </a:solidFill>
                  <a:latin typeface="Times New Roman" pitchFamily="18" charset="0"/>
                  <a:cs typeface="Times New Roman" pitchFamily="18" charset="0"/>
                </a:endParaRPr>
              </a:p>
            </p:txBody>
          </p:sp>
          <p:sp>
            <p:nvSpPr>
              <p:cNvPr id="30" name="TextBox 29"/>
              <p:cNvSpPr txBox="1"/>
              <p:nvPr/>
            </p:nvSpPr>
            <p:spPr>
              <a:xfrm>
                <a:off x="5993302" y="636422"/>
                <a:ext cx="4921898" cy="523220"/>
              </a:xfrm>
              <a:prstGeom prst="rect">
                <a:avLst/>
              </a:prstGeom>
              <a:noFill/>
            </p:spPr>
            <p:txBody>
              <a:bodyPr wrap="none" rtlCol="0">
                <a:spAutoFit/>
              </a:bodyPr>
              <a:lstStyle/>
              <a:p>
                <a:r>
                  <a:rPr lang="vi-VN" sz="2800" b="1" dirty="0" smtClean="0">
                    <a:solidFill>
                      <a:srgbClr val="FF0066"/>
                    </a:solidFill>
                    <a:latin typeface="Times New Roman" pitchFamily="18" charset="0"/>
                    <a:cs typeface="Times New Roman" pitchFamily="18" charset="0"/>
                  </a:rPr>
                  <a:t>HOẠT ĐỘNG TRẢI NGHIỆM</a:t>
                </a:r>
                <a:endParaRPr lang="en-US" sz="2800" b="1" dirty="0">
                  <a:solidFill>
                    <a:srgbClr val="FF0066"/>
                  </a:solidFill>
                  <a:latin typeface="Times New Roman" pitchFamily="18" charset="0"/>
                  <a:cs typeface="Times New Roman" pitchFamily="18" charset="0"/>
                </a:endParaRPr>
              </a:p>
            </p:txBody>
          </p:sp>
        </p:grpSp>
        <p:cxnSp>
          <p:nvCxnSpPr>
            <p:cNvPr id="28" name="Straight Connector 27"/>
            <p:cNvCxnSpPr/>
            <p:nvPr/>
          </p:nvCxnSpPr>
          <p:spPr>
            <a:xfrm>
              <a:off x="6143131" y="1136154"/>
              <a:ext cx="4699845" cy="22085"/>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0515600"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spcBef>
                <a:spcPts val="1800"/>
              </a:spcBef>
              <a:defRPr/>
            </a:pPr>
            <a:r>
              <a:rPr lang="en-US" sz="28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2800" b="1" dirty="0" smtClean="0">
                <a:solidFill>
                  <a:srgbClr val="0000CC"/>
                </a:solidFill>
                <a:effectLst>
                  <a:outerShdw blurRad="38100" dist="38100" dir="2700000" algn="tl">
                    <a:srgbClr val="000000">
                      <a:alpha val="43137"/>
                    </a:srgbClr>
                  </a:outerShdw>
                </a:effectLst>
                <a:latin typeface="Times New Roman" pitchFamily="18" charset="0"/>
              </a:rPr>
              <a:t> 1</a:t>
            </a:r>
            <a:r>
              <a:rPr lang="vi-VN" sz="2800" b="1" dirty="0" smtClean="0">
                <a:solidFill>
                  <a:srgbClr val="0000CC"/>
                </a:solidFill>
                <a:effectLst>
                  <a:outerShdw blurRad="38100" dist="38100" dir="2700000" algn="tl">
                    <a:srgbClr val="000000">
                      <a:alpha val="43137"/>
                    </a:srgbClr>
                  </a:outerShdw>
                </a:effectLst>
                <a:latin typeface="Times New Roman" pitchFamily="18" charset="0"/>
              </a:rPr>
              <a:t>5</a:t>
            </a:r>
            <a:r>
              <a:rPr lang="en-US" sz="2800" b="1" dirty="0" smtClean="0">
                <a:solidFill>
                  <a:srgbClr val="0000CC"/>
                </a:solidFill>
                <a:effectLst>
                  <a:outerShdw blurRad="38100" dist="38100" dir="2700000" algn="tl">
                    <a:srgbClr val="000000">
                      <a:alpha val="43137"/>
                    </a:srgbClr>
                  </a:outerShdw>
                </a:effectLst>
                <a:latin typeface="Times New Roman" pitchFamily="18" charset="0"/>
              </a:rPr>
              <a:t>: </a:t>
            </a:r>
            <a:r>
              <a:rPr lang="vi-VN" sz="36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NHÀ LÀ TỔ ẤM</a:t>
            </a:r>
            <a:endParaRPr lang="en-US" sz="36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nvGrpSpPr>
          <p:cNvPr id="9" name="Group 8"/>
          <p:cNvGrpSpPr/>
          <p:nvPr/>
        </p:nvGrpSpPr>
        <p:grpSpPr>
          <a:xfrm>
            <a:off x="670719" y="1729723"/>
            <a:ext cx="11277600" cy="677108"/>
            <a:chOff x="1508918" y="1842647"/>
            <a:chExt cx="10047316" cy="677108"/>
          </a:xfrm>
        </p:grpSpPr>
        <p:sp>
          <p:nvSpPr>
            <p:cNvPr id="10" name="Rectangle 9"/>
            <p:cNvSpPr/>
            <p:nvPr/>
          </p:nvSpPr>
          <p:spPr>
            <a:xfrm>
              <a:off x="1508918" y="1842647"/>
              <a:ext cx="10047316" cy="677108"/>
            </a:xfrm>
            <a:prstGeom prst="rect">
              <a:avLst/>
            </a:prstGeom>
          </p:spPr>
          <p:txBody>
            <a:bodyPr wrap="square">
              <a:spAutoFit/>
            </a:bodyPr>
            <a:lstStyle/>
            <a:p>
              <a:r>
                <a:rPr lang="vi-VN" sz="3800" b="1" dirty="0" smtClean="0">
                  <a:solidFill>
                    <a:srgbClr val="FF0066"/>
                  </a:solidFill>
                  <a:latin typeface="Times New Roman" pitchFamily="18" charset="0"/>
                  <a:cs typeface="Times New Roman" pitchFamily="18" charset="0"/>
                </a:rPr>
                <a:t> HĐ</a:t>
              </a:r>
              <a:r>
                <a:rPr lang="en-US" sz="3800" b="1" dirty="0" smtClean="0">
                  <a:solidFill>
                    <a:srgbClr val="FF0066"/>
                  </a:solidFill>
                  <a:latin typeface="Times New Roman" pitchFamily="18" charset="0"/>
                  <a:cs typeface="Times New Roman" pitchFamily="18" charset="0"/>
                </a:rPr>
                <a:t>1. </a:t>
              </a:r>
              <a:r>
                <a:rPr lang="vi-VN" sz="3800" b="1" dirty="0" smtClean="0">
                  <a:solidFill>
                    <a:srgbClr val="FF0066"/>
                  </a:solidFill>
                  <a:latin typeface="Times New Roman" pitchFamily="18" charset="0"/>
                  <a:cs typeface="Times New Roman" pitchFamily="18" charset="0"/>
                </a:rPr>
                <a:t>HS quan sát ngôi nhà</a:t>
              </a:r>
              <a:endParaRPr lang="en-US" sz="3800" b="1" dirty="0">
                <a:solidFill>
                  <a:srgbClr val="FF0066"/>
                </a:solidFill>
                <a:latin typeface="Times New Roman" pitchFamily="18" charset="0"/>
                <a:cs typeface="Times New Roman" pitchFamily="18" charset="0"/>
              </a:endParaRPr>
            </a:p>
          </p:txBody>
        </p:sp>
        <p:cxnSp>
          <p:nvCxnSpPr>
            <p:cNvPr id="11" name="Straight Connector 10"/>
            <p:cNvCxnSpPr/>
            <p:nvPr/>
          </p:nvCxnSpPr>
          <p:spPr>
            <a:xfrm>
              <a:off x="1673234" y="2519755"/>
              <a:ext cx="499511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pic>
        <p:nvPicPr>
          <p:cNvPr id="15" name="Picture 14"/>
          <p:cNvPicPr/>
          <p:nvPr/>
        </p:nvPicPr>
        <p:blipFill rotWithShape="1">
          <a:blip r:embed="rId2"/>
          <a:srcRect l="47328" t="29253" r="39851" b="56502"/>
          <a:stretch/>
        </p:blipFill>
        <p:spPr bwMode="auto">
          <a:xfrm>
            <a:off x="855155" y="2470331"/>
            <a:ext cx="4158964" cy="2787469"/>
          </a:xfrm>
          <a:prstGeom prst="rect">
            <a:avLst/>
          </a:prstGeom>
          <a:ln>
            <a:noFill/>
          </a:ln>
          <a:extLst>
            <a:ext uri="{53640926-AAD7-44D8-BBD7-CCE9431645EC}">
              <a14:shadowObscured xmlns:a14="http://schemas.microsoft.com/office/drawing/2010/main"/>
            </a:ext>
          </a:extLst>
        </p:spPr>
      </p:pic>
      <p:pic>
        <p:nvPicPr>
          <p:cNvPr id="13" name="Picture 12"/>
          <p:cNvPicPr/>
          <p:nvPr/>
        </p:nvPicPr>
        <p:blipFill rotWithShape="1">
          <a:blip r:embed="rId3"/>
          <a:srcRect l="34755" t="18822" r="10064" b="25475"/>
          <a:stretch/>
        </p:blipFill>
        <p:spPr bwMode="auto">
          <a:xfrm>
            <a:off x="5014119" y="2524125"/>
            <a:ext cx="4533900" cy="2733675"/>
          </a:xfrm>
          <a:prstGeom prst="rect">
            <a:avLst/>
          </a:prstGeom>
          <a:ln>
            <a:noFill/>
          </a:ln>
          <a:extLst>
            <a:ext uri="{53640926-AAD7-44D8-BBD7-CCE9431645EC}">
              <a14:shadowObscured xmlns:a14="http://schemas.microsoft.com/office/drawing/2010/main"/>
            </a:ext>
          </a:extLst>
        </p:spPr>
      </p:pic>
      <p:pic>
        <p:nvPicPr>
          <p:cNvPr id="16" name="Picture 15"/>
          <p:cNvPicPr/>
          <p:nvPr/>
        </p:nvPicPr>
        <p:blipFill rotWithShape="1">
          <a:blip r:embed="rId4"/>
          <a:srcRect l="37215" t="35932" r="34874" b="23194"/>
          <a:stretch/>
        </p:blipFill>
        <p:spPr bwMode="auto">
          <a:xfrm>
            <a:off x="9548019" y="2551022"/>
            <a:ext cx="5496968" cy="2706778"/>
          </a:xfrm>
          <a:prstGeom prst="rect">
            <a:avLst/>
          </a:prstGeom>
          <a:ln>
            <a:noFill/>
          </a:ln>
          <a:extLst>
            <a:ext uri="{53640926-AAD7-44D8-BBD7-CCE9431645EC}">
              <a14:shadowObscured xmlns:a14="http://schemas.microsoft.com/office/drawing/2010/main"/>
            </a:ext>
          </a:extLst>
        </p:spPr>
      </p:pic>
      <p:sp>
        <p:nvSpPr>
          <p:cNvPr id="17" name="Text Box 14"/>
          <p:cNvSpPr txBox="1">
            <a:spLocks noChangeArrowheads="1"/>
          </p:cNvSpPr>
          <p:nvPr/>
        </p:nvSpPr>
        <p:spPr bwMode="auto">
          <a:xfrm>
            <a:off x="681038" y="5257800"/>
            <a:ext cx="14992064"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eaLnBrk="1" hangingPunct="1">
              <a:spcBef>
                <a:spcPts val="1800"/>
              </a:spcBef>
              <a:defRPr/>
            </a:pPr>
            <a:r>
              <a:rPr lang="vi-VN" sz="3600" b="1" dirty="0" smtClean="0">
                <a:solidFill>
                  <a:srgbClr val="FF0000"/>
                </a:solidFill>
                <a:effectLst>
                  <a:outerShdw blurRad="38100" dist="38100" dir="2700000" algn="tl">
                    <a:srgbClr val="000000">
                      <a:alpha val="43137"/>
                    </a:srgbClr>
                  </a:outerShdw>
                </a:effectLst>
                <a:latin typeface="Times New Roman" pitchFamily="18" charset="0"/>
              </a:rPr>
              <a:t>+  Em nhận thấy ngôi nhà nào đẹp? </a:t>
            </a:r>
            <a:endParaRPr lang="en-US" sz="36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8" name="Text Box 14"/>
          <p:cNvSpPr txBox="1">
            <a:spLocks noChangeArrowheads="1"/>
          </p:cNvSpPr>
          <p:nvPr/>
        </p:nvSpPr>
        <p:spPr bwMode="auto">
          <a:xfrm>
            <a:off x="958057" y="5909033"/>
            <a:ext cx="14876462"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eaLnBrk="1" hangingPunct="1">
              <a:spcBef>
                <a:spcPts val="1800"/>
              </a:spcBef>
              <a:defRPr/>
            </a:pPr>
            <a:r>
              <a:rPr lang="vi-VN" sz="3600" b="1" dirty="0" smtClean="0">
                <a:solidFill>
                  <a:srgbClr val="0000CC"/>
                </a:solidFill>
                <a:effectLst>
                  <a:outerShdw blurRad="38100" dist="38100" dir="2700000" algn="tl">
                    <a:srgbClr val="000000">
                      <a:alpha val="43137"/>
                    </a:srgbClr>
                  </a:outerShdw>
                </a:effectLst>
                <a:latin typeface="Times New Roman" pitchFamily="18" charset="0"/>
              </a:rPr>
              <a:t>- Em thấy ngôi nhà thứ 3 là đẹp nhất, vì ngôi nhà xây to cao, nhiều tầng ....</a:t>
            </a:r>
            <a:endParaRPr lang="en-US" sz="36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1" name="Text Box 14"/>
          <p:cNvSpPr txBox="1">
            <a:spLocks noChangeArrowheads="1"/>
          </p:cNvSpPr>
          <p:nvPr/>
        </p:nvSpPr>
        <p:spPr bwMode="auto">
          <a:xfrm>
            <a:off x="975518" y="6608122"/>
            <a:ext cx="7420769"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eaLnBrk="1" hangingPunct="1">
              <a:spcBef>
                <a:spcPts val="1800"/>
              </a:spcBef>
              <a:defRPr/>
            </a:pPr>
            <a:r>
              <a:rPr lang="vi-VN" sz="3600" b="1" dirty="0" smtClean="0">
                <a:solidFill>
                  <a:srgbClr val="FF0000"/>
                </a:solidFill>
                <a:effectLst>
                  <a:outerShdw blurRad="38100" dist="38100" dir="2700000" algn="tl">
                    <a:srgbClr val="000000">
                      <a:alpha val="43137"/>
                    </a:srgbClr>
                  </a:outerShdw>
                </a:effectLst>
                <a:latin typeface="Times New Roman" pitchFamily="18" charset="0"/>
              </a:rPr>
              <a:t>+ Em </a:t>
            </a:r>
            <a:r>
              <a:rPr lang="vi-VN" sz="3600" b="1" dirty="0">
                <a:solidFill>
                  <a:srgbClr val="FF0000"/>
                </a:solidFill>
                <a:effectLst>
                  <a:outerShdw blurRad="38100" dist="38100" dir="2700000" algn="tl">
                    <a:srgbClr val="000000">
                      <a:alpha val="43137"/>
                    </a:srgbClr>
                  </a:outerShdw>
                </a:effectLst>
                <a:latin typeface="Times New Roman" pitchFamily="18" charset="0"/>
              </a:rPr>
              <a:t>yêu thích ngôi nhà nào nhất ?</a:t>
            </a:r>
            <a:endPar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3" name="Text Box 14"/>
          <p:cNvSpPr txBox="1">
            <a:spLocks noChangeArrowheads="1"/>
          </p:cNvSpPr>
          <p:nvPr/>
        </p:nvSpPr>
        <p:spPr bwMode="auto">
          <a:xfrm>
            <a:off x="975518" y="7307211"/>
            <a:ext cx="14697583"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eaLnBrk="1" hangingPunct="1">
              <a:spcBef>
                <a:spcPts val="1800"/>
              </a:spcBef>
              <a:defRPr/>
            </a:pPr>
            <a:r>
              <a:rPr lang="vi-VN" sz="3600" b="1" dirty="0" smtClean="0">
                <a:solidFill>
                  <a:srgbClr val="0000CC"/>
                </a:solidFill>
                <a:effectLst>
                  <a:outerShdw blurRad="38100" dist="38100" dir="2700000" algn="tl">
                    <a:srgbClr val="000000">
                      <a:alpha val="43137"/>
                    </a:srgbClr>
                  </a:outerShdw>
                </a:effectLst>
                <a:latin typeface="Times New Roman" pitchFamily="18" charset="0"/>
              </a:rPr>
              <a:t>- Em yêu thích ngôi nhà thứ 3 nhất.</a:t>
            </a:r>
            <a:endPar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447409419"/>
      </p:ext>
    </p:extLst>
  </p:cSld>
  <p:clrMapOvr>
    <a:masterClrMapping/>
  </p:clrMapOvr>
  <p:transition spd="slow">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5211494" y="103853"/>
            <a:ext cx="5951996" cy="994830"/>
            <a:chOff x="5063633" y="164812"/>
            <a:chExt cx="5851567" cy="994830"/>
          </a:xfrm>
        </p:grpSpPr>
        <p:grpSp>
          <p:nvGrpSpPr>
            <p:cNvPr id="27" name="Group 26"/>
            <p:cNvGrpSpPr/>
            <p:nvPr/>
          </p:nvGrpSpPr>
          <p:grpSpPr>
            <a:xfrm>
              <a:off x="5063633" y="164812"/>
              <a:ext cx="5851567" cy="994830"/>
              <a:chOff x="5063633" y="164812"/>
              <a:chExt cx="5851567"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smtClean="0">
                    <a:solidFill>
                      <a:srgbClr val="0000CC"/>
                    </a:solidFill>
                    <a:latin typeface="Times New Roman" pitchFamily="18" charset="0"/>
                    <a:cs typeface="Times New Roman" pitchFamily="18" charset="0"/>
                  </a:rPr>
                  <a:t>Thứ……ngày…..tháng…..năm…….</a:t>
                </a:r>
                <a:endParaRPr lang="en-US" sz="3000">
                  <a:solidFill>
                    <a:srgbClr val="0000CC"/>
                  </a:solidFill>
                  <a:latin typeface="Times New Roman" pitchFamily="18" charset="0"/>
                  <a:cs typeface="Times New Roman" pitchFamily="18" charset="0"/>
                </a:endParaRPr>
              </a:p>
            </p:txBody>
          </p:sp>
          <p:sp>
            <p:nvSpPr>
              <p:cNvPr id="30" name="TextBox 29"/>
              <p:cNvSpPr txBox="1"/>
              <p:nvPr/>
            </p:nvSpPr>
            <p:spPr>
              <a:xfrm>
                <a:off x="5993302" y="636422"/>
                <a:ext cx="4921898" cy="523220"/>
              </a:xfrm>
              <a:prstGeom prst="rect">
                <a:avLst/>
              </a:prstGeom>
              <a:noFill/>
            </p:spPr>
            <p:txBody>
              <a:bodyPr wrap="none" rtlCol="0">
                <a:spAutoFit/>
              </a:bodyPr>
              <a:lstStyle/>
              <a:p>
                <a:r>
                  <a:rPr lang="vi-VN" sz="2800" b="1" dirty="0" smtClean="0">
                    <a:solidFill>
                      <a:srgbClr val="FF0066"/>
                    </a:solidFill>
                    <a:latin typeface="Times New Roman" pitchFamily="18" charset="0"/>
                    <a:cs typeface="Times New Roman" pitchFamily="18" charset="0"/>
                  </a:rPr>
                  <a:t>HOẠT ĐỘNG TRẢI NGHIỆM</a:t>
                </a:r>
                <a:endParaRPr lang="en-US" sz="2800" b="1" dirty="0">
                  <a:solidFill>
                    <a:srgbClr val="FF0066"/>
                  </a:solidFill>
                  <a:latin typeface="Times New Roman" pitchFamily="18" charset="0"/>
                  <a:cs typeface="Times New Roman" pitchFamily="18" charset="0"/>
                </a:endParaRPr>
              </a:p>
            </p:txBody>
          </p:sp>
        </p:grpSp>
        <p:cxnSp>
          <p:nvCxnSpPr>
            <p:cNvPr id="28" name="Straight Connector 27"/>
            <p:cNvCxnSpPr/>
            <p:nvPr/>
          </p:nvCxnSpPr>
          <p:spPr>
            <a:xfrm>
              <a:off x="6143131" y="1136154"/>
              <a:ext cx="4699845" cy="22085"/>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0515600"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spcBef>
                <a:spcPts val="1800"/>
              </a:spcBef>
              <a:defRPr/>
            </a:pPr>
            <a:r>
              <a:rPr lang="en-US" sz="28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2800" b="1" dirty="0" smtClean="0">
                <a:solidFill>
                  <a:srgbClr val="0000CC"/>
                </a:solidFill>
                <a:effectLst>
                  <a:outerShdw blurRad="38100" dist="38100" dir="2700000" algn="tl">
                    <a:srgbClr val="000000">
                      <a:alpha val="43137"/>
                    </a:srgbClr>
                  </a:outerShdw>
                </a:effectLst>
                <a:latin typeface="Times New Roman" pitchFamily="18" charset="0"/>
              </a:rPr>
              <a:t> 1</a:t>
            </a:r>
            <a:r>
              <a:rPr lang="vi-VN" sz="2800" b="1" dirty="0" smtClean="0">
                <a:solidFill>
                  <a:srgbClr val="0000CC"/>
                </a:solidFill>
                <a:effectLst>
                  <a:outerShdw blurRad="38100" dist="38100" dir="2700000" algn="tl">
                    <a:srgbClr val="000000">
                      <a:alpha val="43137"/>
                    </a:srgbClr>
                  </a:outerShdw>
                </a:effectLst>
                <a:latin typeface="Times New Roman" pitchFamily="18" charset="0"/>
              </a:rPr>
              <a:t>5</a:t>
            </a:r>
            <a:r>
              <a:rPr lang="en-US" sz="2800" b="1" dirty="0" smtClean="0">
                <a:solidFill>
                  <a:srgbClr val="0000CC"/>
                </a:solidFill>
                <a:effectLst>
                  <a:outerShdw blurRad="38100" dist="38100" dir="2700000" algn="tl">
                    <a:srgbClr val="000000">
                      <a:alpha val="43137"/>
                    </a:srgbClr>
                  </a:outerShdw>
                </a:effectLst>
                <a:latin typeface="Times New Roman" pitchFamily="18" charset="0"/>
              </a:rPr>
              <a:t>: </a:t>
            </a:r>
            <a:r>
              <a:rPr lang="vi-VN" sz="36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NHÀ LÀ TỔ ẤM</a:t>
            </a:r>
            <a:endParaRPr lang="en-US" sz="36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nvGrpSpPr>
          <p:cNvPr id="9" name="Group 8"/>
          <p:cNvGrpSpPr/>
          <p:nvPr/>
        </p:nvGrpSpPr>
        <p:grpSpPr>
          <a:xfrm>
            <a:off x="670719" y="1729723"/>
            <a:ext cx="11277600" cy="677108"/>
            <a:chOff x="1508918" y="1842647"/>
            <a:chExt cx="10047316" cy="677108"/>
          </a:xfrm>
        </p:grpSpPr>
        <p:sp>
          <p:nvSpPr>
            <p:cNvPr id="10" name="Rectangle 9"/>
            <p:cNvSpPr/>
            <p:nvPr/>
          </p:nvSpPr>
          <p:spPr>
            <a:xfrm>
              <a:off x="1508918" y="1842647"/>
              <a:ext cx="10047316" cy="677108"/>
            </a:xfrm>
            <a:prstGeom prst="rect">
              <a:avLst/>
            </a:prstGeom>
          </p:spPr>
          <p:txBody>
            <a:bodyPr wrap="square">
              <a:spAutoFit/>
            </a:bodyPr>
            <a:lstStyle/>
            <a:p>
              <a:r>
                <a:rPr lang="vi-VN" sz="3800" b="1" dirty="0" smtClean="0">
                  <a:solidFill>
                    <a:srgbClr val="FF0066"/>
                  </a:solidFill>
                  <a:latin typeface="Times New Roman" pitchFamily="18" charset="0"/>
                  <a:cs typeface="Times New Roman" pitchFamily="18" charset="0"/>
                </a:rPr>
                <a:t> HĐ</a:t>
              </a:r>
              <a:r>
                <a:rPr lang="en-US" sz="3800" b="1" dirty="0" smtClean="0">
                  <a:solidFill>
                    <a:srgbClr val="FF0066"/>
                  </a:solidFill>
                  <a:latin typeface="Times New Roman" pitchFamily="18" charset="0"/>
                  <a:cs typeface="Times New Roman" pitchFamily="18" charset="0"/>
                </a:rPr>
                <a:t>1. </a:t>
              </a:r>
              <a:r>
                <a:rPr lang="vi-VN" sz="3800" b="1" dirty="0" smtClean="0">
                  <a:solidFill>
                    <a:srgbClr val="FF0066"/>
                  </a:solidFill>
                  <a:latin typeface="Times New Roman" pitchFamily="18" charset="0"/>
                  <a:cs typeface="Times New Roman" pitchFamily="18" charset="0"/>
                </a:rPr>
                <a:t>HS quan sát ngôi nhà</a:t>
              </a:r>
              <a:endParaRPr lang="en-US" sz="3800" b="1" dirty="0">
                <a:solidFill>
                  <a:srgbClr val="FF0066"/>
                </a:solidFill>
                <a:latin typeface="Times New Roman" pitchFamily="18" charset="0"/>
                <a:cs typeface="Times New Roman" pitchFamily="18" charset="0"/>
              </a:endParaRPr>
            </a:p>
          </p:txBody>
        </p:sp>
        <p:cxnSp>
          <p:nvCxnSpPr>
            <p:cNvPr id="11" name="Straight Connector 10"/>
            <p:cNvCxnSpPr/>
            <p:nvPr/>
          </p:nvCxnSpPr>
          <p:spPr>
            <a:xfrm>
              <a:off x="1673234" y="2519755"/>
              <a:ext cx="499511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pic>
        <p:nvPicPr>
          <p:cNvPr id="15" name="Picture 14"/>
          <p:cNvPicPr/>
          <p:nvPr/>
        </p:nvPicPr>
        <p:blipFill rotWithShape="1">
          <a:blip r:embed="rId2"/>
          <a:srcRect l="47328" t="29253" r="39851" b="56502"/>
          <a:stretch/>
        </p:blipFill>
        <p:spPr bwMode="auto">
          <a:xfrm>
            <a:off x="855155" y="2470331"/>
            <a:ext cx="4158964" cy="2787469"/>
          </a:xfrm>
          <a:prstGeom prst="rect">
            <a:avLst/>
          </a:prstGeom>
          <a:ln>
            <a:noFill/>
          </a:ln>
          <a:extLst>
            <a:ext uri="{53640926-AAD7-44D8-BBD7-CCE9431645EC}">
              <a14:shadowObscured xmlns:a14="http://schemas.microsoft.com/office/drawing/2010/main"/>
            </a:ext>
          </a:extLst>
        </p:spPr>
      </p:pic>
      <p:pic>
        <p:nvPicPr>
          <p:cNvPr id="13" name="Picture 12"/>
          <p:cNvPicPr/>
          <p:nvPr/>
        </p:nvPicPr>
        <p:blipFill rotWithShape="1">
          <a:blip r:embed="rId3"/>
          <a:srcRect l="34755" t="18822" r="10064" b="25475"/>
          <a:stretch/>
        </p:blipFill>
        <p:spPr bwMode="auto">
          <a:xfrm>
            <a:off x="5014119" y="2524125"/>
            <a:ext cx="4533900" cy="2733675"/>
          </a:xfrm>
          <a:prstGeom prst="rect">
            <a:avLst/>
          </a:prstGeom>
          <a:ln>
            <a:noFill/>
          </a:ln>
          <a:extLst>
            <a:ext uri="{53640926-AAD7-44D8-BBD7-CCE9431645EC}">
              <a14:shadowObscured xmlns:a14="http://schemas.microsoft.com/office/drawing/2010/main"/>
            </a:ext>
          </a:extLst>
        </p:spPr>
      </p:pic>
      <p:pic>
        <p:nvPicPr>
          <p:cNvPr id="16" name="Picture 15"/>
          <p:cNvPicPr/>
          <p:nvPr/>
        </p:nvPicPr>
        <p:blipFill rotWithShape="1">
          <a:blip r:embed="rId4"/>
          <a:srcRect l="37215" t="35932" r="34874" b="23194"/>
          <a:stretch/>
        </p:blipFill>
        <p:spPr bwMode="auto">
          <a:xfrm>
            <a:off x="9548019" y="2551022"/>
            <a:ext cx="5496968" cy="2706778"/>
          </a:xfrm>
          <a:prstGeom prst="rect">
            <a:avLst/>
          </a:prstGeom>
          <a:ln>
            <a:noFill/>
          </a:ln>
          <a:extLst>
            <a:ext uri="{53640926-AAD7-44D8-BBD7-CCE9431645EC}">
              <a14:shadowObscured xmlns:a14="http://schemas.microsoft.com/office/drawing/2010/main"/>
            </a:ext>
          </a:extLst>
        </p:spPr>
      </p:pic>
      <p:sp>
        <p:nvSpPr>
          <p:cNvPr id="17" name="Text Box 14"/>
          <p:cNvSpPr txBox="1">
            <a:spLocks noChangeArrowheads="1"/>
          </p:cNvSpPr>
          <p:nvPr/>
        </p:nvSpPr>
        <p:spPr bwMode="auto">
          <a:xfrm>
            <a:off x="681038" y="5257800"/>
            <a:ext cx="14992064"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eaLnBrk="1" hangingPunct="1">
              <a:spcBef>
                <a:spcPts val="1800"/>
              </a:spcBef>
              <a:defRPr/>
            </a:pPr>
            <a:r>
              <a:rPr lang="vi-VN" sz="3600" b="1" dirty="0" smtClean="0">
                <a:solidFill>
                  <a:srgbClr val="FF0000"/>
                </a:solidFill>
                <a:effectLst>
                  <a:outerShdw blurRad="38100" dist="38100" dir="2700000" algn="tl">
                    <a:srgbClr val="000000">
                      <a:alpha val="43137"/>
                    </a:srgbClr>
                  </a:outerShdw>
                </a:effectLst>
                <a:latin typeface="Times New Roman" pitchFamily="18" charset="0"/>
              </a:rPr>
              <a:t>+  Vì sao em yêu thích ngôi nhà thứ 3 ? </a:t>
            </a:r>
            <a:endParaRPr lang="en-US" sz="36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3" name="Text Box 14"/>
          <p:cNvSpPr txBox="1">
            <a:spLocks noChangeArrowheads="1"/>
          </p:cNvSpPr>
          <p:nvPr/>
        </p:nvSpPr>
        <p:spPr bwMode="auto">
          <a:xfrm>
            <a:off x="855155" y="5910800"/>
            <a:ext cx="14697583" cy="125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eaLnBrk="1" hangingPunct="1">
              <a:spcBef>
                <a:spcPts val="1800"/>
              </a:spcBef>
              <a:defRPr/>
            </a:pPr>
            <a:r>
              <a:rPr lang="vi-VN" sz="3600" b="1" dirty="0" smtClean="0">
                <a:solidFill>
                  <a:srgbClr val="0000CC"/>
                </a:solidFill>
                <a:effectLst>
                  <a:outerShdw blurRad="38100" dist="38100" dir="2700000" algn="tl">
                    <a:srgbClr val="000000">
                      <a:alpha val="43137"/>
                    </a:srgbClr>
                  </a:outerShdw>
                </a:effectLst>
                <a:latin typeface="Times New Roman" pitchFamily="18" charset="0"/>
              </a:rPr>
              <a:t>- Em yêu thích ngôi nhà thứ 3 nhất, vì nó khang trang, đẹp lộng lẫy, có nhiều tiện nghi,... </a:t>
            </a:r>
            <a:r>
              <a:rPr lang="vi-VN" sz="3600" b="1" dirty="0" smtClean="0">
                <a:solidFill>
                  <a:srgbClr val="FF0000"/>
                </a:solidFill>
                <a:effectLst>
                  <a:outerShdw blurRad="38100" dist="38100" dir="2700000" algn="tl">
                    <a:srgbClr val="000000">
                      <a:alpha val="43137"/>
                    </a:srgbClr>
                  </a:outerShdw>
                </a:effectLst>
                <a:latin typeface="Times New Roman" pitchFamily="18" charset="0"/>
              </a:rPr>
              <a:t> </a:t>
            </a:r>
            <a:endPar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9" name="Text Box 14"/>
          <p:cNvSpPr txBox="1">
            <a:spLocks noChangeArrowheads="1"/>
          </p:cNvSpPr>
          <p:nvPr/>
        </p:nvSpPr>
        <p:spPr bwMode="auto">
          <a:xfrm>
            <a:off x="828278" y="7164476"/>
            <a:ext cx="14697583" cy="1807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eaLnBrk="1" hangingPunct="1">
              <a:spcBef>
                <a:spcPts val="1800"/>
              </a:spcBef>
              <a:defRPr/>
            </a:pPr>
            <a:r>
              <a:rPr lang="vi-VN" sz="3600" b="1" dirty="0" smtClean="0">
                <a:solidFill>
                  <a:srgbClr val="FF0000"/>
                </a:solidFill>
                <a:effectLst>
                  <a:outerShdw blurRad="38100" dist="38100" dir="2700000" algn="tl">
                    <a:srgbClr val="000000">
                      <a:alpha val="43137"/>
                    </a:srgbClr>
                  </a:outerShdw>
                </a:effectLst>
                <a:latin typeface="Times New Roman" pitchFamily="18" charset="0"/>
              </a:rPr>
              <a:t>- Dù là nhà mái đơn sơ hay căn hộ sang cao cấp, sang trọng, điều quyết định có phải là «tổ ấm» hay không đều do các thành viên trong gia đình giành cho nhau. </a:t>
            </a:r>
            <a:endPar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796523063"/>
      </p:ext>
    </p:extLst>
  </p:cSld>
  <p:clrMapOvr>
    <a:masterClrMapping/>
  </p:clrMapOvr>
  <p:transition spd="slow">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5211494" y="103853"/>
            <a:ext cx="5951996" cy="994830"/>
            <a:chOff x="5063633" y="164812"/>
            <a:chExt cx="5851567" cy="994830"/>
          </a:xfrm>
        </p:grpSpPr>
        <p:grpSp>
          <p:nvGrpSpPr>
            <p:cNvPr id="27" name="Group 26"/>
            <p:cNvGrpSpPr/>
            <p:nvPr/>
          </p:nvGrpSpPr>
          <p:grpSpPr>
            <a:xfrm>
              <a:off x="5063633" y="164812"/>
              <a:ext cx="5851567" cy="994830"/>
              <a:chOff x="5063633" y="164812"/>
              <a:chExt cx="5851567"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smtClean="0">
                    <a:solidFill>
                      <a:srgbClr val="0000CC"/>
                    </a:solidFill>
                    <a:latin typeface="Times New Roman" pitchFamily="18" charset="0"/>
                    <a:cs typeface="Times New Roman" pitchFamily="18" charset="0"/>
                  </a:rPr>
                  <a:t>Thứ……ngày…..tháng…..năm…….</a:t>
                </a:r>
                <a:endParaRPr lang="en-US" sz="3000">
                  <a:solidFill>
                    <a:srgbClr val="0000CC"/>
                  </a:solidFill>
                  <a:latin typeface="Times New Roman" pitchFamily="18" charset="0"/>
                  <a:cs typeface="Times New Roman" pitchFamily="18" charset="0"/>
                </a:endParaRPr>
              </a:p>
            </p:txBody>
          </p:sp>
          <p:sp>
            <p:nvSpPr>
              <p:cNvPr id="30" name="TextBox 29"/>
              <p:cNvSpPr txBox="1"/>
              <p:nvPr/>
            </p:nvSpPr>
            <p:spPr>
              <a:xfrm>
                <a:off x="5993302" y="636422"/>
                <a:ext cx="4921898" cy="523220"/>
              </a:xfrm>
              <a:prstGeom prst="rect">
                <a:avLst/>
              </a:prstGeom>
              <a:noFill/>
            </p:spPr>
            <p:txBody>
              <a:bodyPr wrap="none" rtlCol="0">
                <a:spAutoFit/>
              </a:bodyPr>
              <a:lstStyle/>
              <a:p>
                <a:r>
                  <a:rPr lang="vi-VN" sz="2800" b="1" dirty="0" smtClean="0">
                    <a:solidFill>
                      <a:srgbClr val="FF0066"/>
                    </a:solidFill>
                    <a:latin typeface="Times New Roman" pitchFamily="18" charset="0"/>
                    <a:cs typeface="Times New Roman" pitchFamily="18" charset="0"/>
                  </a:rPr>
                  <a:t>HOẠT ĐỘNG TRẢI NGHIỆM</a:t>
                </a:r>
                <a:endParaRPr lang="en-US" sz="2800" b="1" dirty="0">
                  <a:solidFill>
                    <a:srgbClr val="FF0066"/>
                  </a:solidFill>
                  <a:latin typeface="Times New Roman" pitchFamily="18" charset="0"/>
                  <a:cs typeface="Times New Roman" pitchFamily="18" charset="0"/>
                </a:endParaRPr>
              </a:p>
            </p:txBody>
          </p:sp>
        </p:grpSp>
        <p:cxnSp>
          <p:nvCxnSpPr>
            <p:cNvPr id="28" name="Straight Connector 27"/>
            <p:cNvCxnSpPr/>
            <p:nvPr/>
          </p:nvCxnSpPr>
          <p:spPr>
            <a:xfrm>
              <a:off x="6143131" y="1136154"/>
              <a:ext cx="4699845" cy="22085"/>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0515600"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spcBef>
                <a:spcPts val="1800"/>
              </a:spcBef>
              <a:defRPr/>
            </a:pPr>
            <a:r>
              <a:rPr lang="en-US" sz="28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2800" b="1" dirty="0" smtClean="0">
                <a:solidFill>
                  <a:srgbClr val="0000CC"/>
                </a:solidFill>
                <a:effectLst>
                  <a:outerShdw blurRad="38100" dist="38100" dir="2700000" algn="tl">
                    <a:srgbClr val="000000">
                      <a:alpha val="43137"/>
                    </a:srgbClr>
                  </a:outerShdw>
                </a:effectLst>
                <a:latin typeface="Times New Roman" pitchFamily="18" charset="0"/>
              </a:rPr>
              <a:t> 1</a:t>
            </a:r>
            <a:r>
              <a:rPr lang="vi-VN" sz="2800" b="1" dirty="0" smtClean="0">
                <a:solidFill>
                  <a:srgbClr val="0000CC"/>
                </a:solidFill>
                <a:effectLst>
                  <a:outerShdw blurRad="38100" dist="38100" dir="2700000" algn="tl">
                    <a:srgbClr val="000000">
                      <a:alpha val="43137"/>
                    </a:srgbClr>
                  </a:outerShdw>
                </a:effectLst>
                <a:latin typeface="Times New Roman" pitchFamily="18" charset="0"/>
              </a:rPr>
              <a:t>5</a:t>
            </a:r>
            <a:r>
              <a:rPr lang="en-US" sz="2800" b="1" dirty="0" smtClean="0">
                <a:solidFill>
                  <a:srgbClr val="0000CC"/>
                </a:solidFill>
                <a:effectLst>
                  <a:outerShdw blurRad="38100" dist="38100" dir="2700000" algn="tl">
                    <a:srgbClr val="000000">
                      <a:alpha val="43137"/>
                    </a:srgbClr>
                  </a:outerShdw>
                </a:effectLst>
                <a:latin typeface="Times New Roman" pitchFamily="18" charset="0"/>
              </a:rPr>
              <a:t>: </a:t>
            </a:r>
            <a:r>
              <a:rPr lang="vi-VN" sz="36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NHÀ LÀ TỔ ẤM</a:t>
            </a:r>
            <a:endParaRPr lang="en-US" sz="36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nvGrpSpPr>
          <p:cNvPr id="9" name="Group 8"/>
          <p:cNvGrpSpPr/>
          <p:nvPr/>
        </p:nvGrpSpPr>
        <p:grpSpPr>
          <a:xfrm>
            <a:off x="670719" y="1729723"/>
            <a:ext cx="11277600" cy="677108"/>
            <a:chOff x="1508918" y="1842647"/>
            <a:chExt cx="10047316" cy="677108"/>
          </a:xfrm>
        </p:grpSpPr>
        <p:sp>
          <p:nvSpPr>
            <p:cNvPr id="10" name="Rectangle 9"/>
            <p:cNvSpPr/>
            <p:nvPr/>
          </p:nvSpPr>
          <p:spPr>
            <a:xfrm>
              <a:off x="1508918" y="1842647"/>
              <a:ext cx="10047316" cy="677108"/>
            </a:xfrm>
            <a:prstGeom prst="rect">
              <a:avLst/>
            </a:prstGeom>
          </p:spPr>
          <p:txBody>
            <a:bodyPr wrap="square">
              <a:spAutoFit/>
            </a:bodyPr>
            <a:lstStyle/>
            <a:p>
              <a:r>
                <a:rPr lang="vi-VN" sz="3800" b="1" dirty="0" smtClean="0">
                  <a:solidFill>
                    <a:srgbClr val="FF0066"/>
                  </a:solidFill>
                  <a:latin typeface="Times New Roman" pitchFamily="18" charset="0"/>
                  <a:cs typeface="Times New Roman" pitchFamily="18" charset="0"/>
                </a:rPr>
                <a:t> HĐ</a:t>
              </a:r>
              <a:r>
                <a:rPr lang="en-US" sz="3800" b="1" dirty="0" smtClean="0">
                  <a:solidFill>
                    <a:srgbClr val="FF0066"/>
                  </a:solidFill>
                  <a:latin typeface="Times New Roman" pitchFamily="18" charset="0"/>
                  <a:cs typeface="Times New Roman" pitchFamily="18" charset="0"/>
                </a:rPr>
                <a:t>1. </a:t>
              </a:r>
              <a:r>
                <a:rPr lang="vi-VN" sz="3800" b="1" dirty="0" smtClean="0">
                  <a:solidFill>
                    <a:srgbClr val="FF0066"/>
                  </a:solidFill>
                  <a:latin typeface="Times New Roman" pitchFamily="18" charset="0"/>
                  <a:cs typeface="Times New Roman" pitchFamily="18" charset="0"/>
                </a:rPr>
                <a:t>HS quan sát ngôi nhà</a:t>
              </a:r>
              <a:endParaRPr lang="en-US" sz="3800" b="1" dirty="0">
                <a:solidFill>
                  <a:srgbClr val="FF0066"/>
                </a:solidFill>
                <a:latin typeface="Times New Roman" pitchFamily="18" charset="0"/>
                <a:cs typeface="Times New Roman" pitchFamily="18" charset="0"/>
              </a:endParaRPr>
            </a:p>
          </p:txBody>
        </p:sp>
        <p:cxnSp>
          <p:nvCxnSpPr>
            <p:cNvPr id="11" name="Straight Connector 10"/>
            <p:cNvCxnSpPr/>
            <p:nvPr/>
          </p:nvCxnSpPr>
          <p:spPr>
            <a:xfrm>
              <a:off x="1673234" y="2519755"/>
              <a:ext cx="499511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pic>
        <p:nvPicPr>
          <p:cNvPr id="15" name="Picture 14"/>
          <p:cNvPicPr/>
          <p:nvPr/>
        </p:nvPicPr>
        <p:blipFill rotWithShape="1">
          <a:blip r:embed="rId2"/>
          <a:srcRect l="47328" t="29253" r="39851" b="56502"/>
          <a:stretch/>
        </p:blipFill>
        <p:spPr bwMode="auto">
          <a:xfrm>
            <a:off x="855155" y="2470331"/>
            <a:ext cx="4158964" cy="2787469"/>
          </a:xfrm>
          <a:prstGeom prst="rect">
            <a:avLst/>
          </a:prstGeom>
          <a:ln>
            <a:noFill/>
          </a:ln>
          <a:extLst>
            <a:ext uri="{53640926-AAD7-44D8-BBD7-CCE9431645EC}">
              <a14:shadowObscured xmlns:a14="http://schemas.microsoft.com/office/drawing/2010/main"/>
            </a:ext>
          </a:extLst>
        </p:spPr>
      </p:pic>
      <p:pic>
        <p:nvPicPr>
          <p:cNvPr id="13" name="Picture 12"/>
          <p:cNvPicPr/>
          <p:nvPr/>
        </p:nvPicPr>
        <p:blipFill rotWithShape="1">
          <a:blip r:embed="rId3"/>
          <a:srcRect l="34755" t="18822" r="10064" b="25475"/>
          <a:stretch/>
        </p:blipFill>
        <p:spPr bwMode="auto">
          <a:xfrm>
            <a:off x="5014119" y="2524125"/>
            <a:ext cx="4533900" cy="2733675"/>
          </a:xfrm>
          <a:prstGeom prst="rect">
            <a:avLst/>
          </a:prstGeom>
          <a:ln>
            <a:noFill/>
          </a:ln>
          <a:extLst>
            <a:ext uri="{53640926-AAD7-44D8-BBD7-CCE9431645EC}">
              <a14:shadowObscured xmlns:a14="http://schemas.microsoft.com/office/drawing/2010/main"/>
            </a:ext>
          </a:extLst>
        </p:spPr>
      </p:pic>
      <p:pic>
        <p:nvPicPr>
          <p:cNvPr id="16" name="Picture 15"/>
          <p:cNvPicPr/>
          <p:nvPr/>
        </p:nvPicPr>
        <p:blipFill rotWithShape="1">
          <a:blip r:embed="rId4"/>
          <a:srcRect l="37215" t="35932" r="34874" b="23194"/>
          <a:stretch/>
        </p:blipFill>
        <p:spPr bwMode="auto">
          <a:xfrm>
            <a:off x="9548019" y="2551022"/>
            <a:ext cx="5496968" cy="2706778"/>
          </a:xfrm>
          <a:prstGeom prst="rect">
            <a:avLst/>
          </a:prstGeom>
          <a:ln>
            <a:noFill/>
          </a:ln>
          <a:extLst>
            <a:ext uri="{53640926-AAD7-44D8-BBD7-CCE9431645EC}">
              <a14:shadowObscured xmlns:a14="http://schemas.microsoft.com/office/drawing/2010/main"/>
            </a:ext>
          </a:extLst>
        </p:spPr>
      </p:pic>
      <p:sp>
        <p:nvSpPr>
          <p:cNvPr id="18" name="Text Box 14"/>
          <p:cNvSpPr txBox="1">
            <a:spLocks noChangeArrowheads="1"/>
          </p:cNvSpPr>
          <p:nvPr/>
        </p:nvSpPr>
        <p:spPr bwMode="auto">
          <a:xfrm>
            <a:off x="899319" y="5276977"/>
            <a:ext cx="10515600"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eaLnBrk="1" hangingPunct="1">
              <a:spcBef>
                <a:spcPts val="1800"/>
              </a:spcBef>
              <a:defRPr/>
            </a:pPr>
            <a:r>
              <a:rPr lang="vi-VN" sz="3600" b="1" dirty="0" smtClean="0">
                <a:solidFill>
                  <a:srgbClr val="FF0000"/>
                </a:solidFill>
                <a:effectLst>
                  <a:outerShdw blurRad="38100" dist="38100" dir="2700000" algn="tl">
                    <a:srgbClr val="000000">
                      <a:alpha val="43137"/>
                    </a:srgbClr>
                  </a:outerShdw>
                </a:effectLst>
                <a:latin typeface="Times New Roman" pitchFamily="18" charset="0"/>
              </a:rPr>
              <a:t>- Em hiểu tổ ấm là gi?</a:t>
            </a:r>
            <a:endPar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9" name="Text Box 14"/>
          <p:cNvSpPr txBox="1">
            <a:spLocks noChangeArrowheads="1"/>
          </p:cNvSpPr>
          <p:nvPr/>
        </p:nvSpPr>
        <p:spPr bwMode="auto">
          <a:xfrm>
            <a:off x="871538" y="6400800"/>
            <a:ext cx="14820329" cy="2361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eaLnBrk="1" hangingPunct="1">
              <a:spcBef>
                <a:spcPts val="1800"/>
              </a:spcBef>
              <a:defRPr/>
            </a:pPr>
            <a:r>
              <a:rPr lang="vi-VN" sz="3600" b="1" dirty="0" smtClean="0">
                <a:solidFill>
                  <a:srgbClr val="FF0000"/>
                </a:solidFill>
                <a:effectLst>
                  <a:outerShdw blurRad="38100" dist="38100" dir="2700000" algn="tl">
                    <a:srgbClr val="000000">
                      <a:alpha val="43137"/>
                    </a:srgbClr>
                  </a:outerShdw>
                </a:effectLst>
                <a:latin typeface="Times New Roman" pitchFamily="18" charset="0"/>
              </a:rPr>
              <a:t>- Tổ ấm, dù bện bằng rơm như tổ chim ríu rít, dù mái nhà đơn sơ hay căn hộ cao cấp, biệt thự sang trọng, điều quyết định đó có phải là tổ ấn hay không, vẫn là trái tim ấm áp của các thành viên dành cho nhau, là niềm vui mà họ cảm nhận được khi chung sống cùng nhau. </a:t>
            </a:r>
            <a:endPar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 name="Text Box 14"/>
          <p:cNvSpPr txBox="1">
            <a:spLocks noChangeArrowheads="1"/>
          </p:cNvSpPr>
          <p:nvPr/>
        </p:nvSpPr>
        <p:spPr bwMode="auto">
          <a:xfrm>
            <a:off x="855155" y="5791200"/>
            <a:ext cx="15055564"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eaLnBrk="1" hangingPunct="1">
              <a:spcBef>
                <a:spcPts val="1800"/>
              </a:spcBef>
              <a:defRPr/>
            </a:pPr>
            <a:r>
              <a:rPr lang="vi-VN" sz="3600" b="1" dirty="0" smtClean="0">
                <a:solidFill>
                  <a:srgbClr val="0000CC"/>
                </a:solidFill>
                <a:effectLst>
                  <a:outerShdw blurRad="38100" dist="38100" dir="2700000" algn="tl">
                    <a:srgbClr val="000000">
                      <a:alpha val="43137"/>
                    </a:srgbClr>
                  </a:outerShdw>
                </a:effectLst>
                <a:latin typeface="Times New Roman" pitchFamily="18" charset="0"/>
              </a:rPr>
              <a:t>- Tổ ấm là ngôi nhà có những người thân luôn quây quần thương yêu nhau. </a:t>
            </a:r>
            <a:endParaRPr lang="en-US" sz="36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861682830"/>
      </p:ext>
    </p:extLst>
  </p:cSld>
  <p:clrMapOvr>
    <a:masterClrMapping/>
  </p:clrMapOvr>
  <p:transition spd="slow">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5211494" y="103853"/>
            <a:ext cx="5951996" cy="994830"/>
            <a:chOff x="5063633" y="164812"/>
            <a:chExt cx="5851567" cy="994830"/>
          </a:xfrm>
        </p:grpSpPr>
        <p:grpSp>
          <p:nvGrpSpPr>
            <p:cNvPr id="27" name="Group 26"/>
            <p:cNvGrpSpPr/>
            <p:nvPr/>
          </p:nvGrpSpPr>
          <p:grpSpPr>
            <a:xfrm>
              <a:off x="5063633" y="164812"/>
              <a:ext cx="5851567" cy="994830"/>
              <a:chOff x="5063633" y="164812"/>
              <a:chExt cx="5851567"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smtClean="0">
                    <a:solidFill>
                      <a:srgbClr val="0000CC"/>
                    </a:solidFill>
                    <a:latin typeface="Times New Roman" pitchFamily="18" charset="0"/>
                    <a:cs typeface="Times New Roman" pitchFamily="18" charset="0"/>
                  </a:rPr>
                  <a:t>Thứ……ngày…..tháng…..năm…….</a:t>
                </a:r>
                <a:endParaRPr lang="en-US" sz="3000">
                  <a:solidFill>
                    <a:srgbClr val="0000CC"/>
                  </a:solidFill>
                  <a:latin typeface="Times New Roman" pitchFamily="18" charset="0"/>
                  <a:cs typeface="Times New Roman" pitchFamily="18" charset="0"/>
                </a:endParaRPr>
              </a:p>
            </p:txBody>
          </p:sp>
          <p:sp>
            <p:nvSpPr>
              <p:cNvPr id="30" name="TextBox 29"/>
              <p:cNvSpPr txBox="1"/>
              <p:nvPr/>
            </p:nvSpPr>
            <p:spPr>
              <a:xfrm>
                <a:off x="5993302" y="636422"/>
                <a:ext cx="4921898" cy="523220"/>
              </a:xfrm>
              <a:prstGeom prst="rect">
                <a:avLst/>
              </a:prstGeom>
              <a:noFill/>
            </p:spPr>
            <p:txBody>
              <a:bodyPr wrap="none" rtlCol="0">
                <a:spAutoFit/>
              </a:bodyPr>
              <a:lstStyle/>
              <a:p>
                <a:r>
                  <a:rPr lang="vi-VN" sz="2800" b="1" dirty="0" smtClean="0">
                    <a:solidFill>
                      <a:srgbClr val="FF0066"/>
                    </a:solidFill>
                    <a:latin typeface="Times New Roman" pitchFamily="18" charset="0"/>
                    <a:cs typeface="Times New Roman" pitchFamily="18" charset="0"/>
                  </a:rPr>
                  <a:t>HOẠT ĐỘNG TRẢI NGHIỆM</a:t>
                </a:r>
                <a:endParaRPr lang="en-US" sz="2800" b="1" dirty="0">
                  <a:solidFill>
                    <a:srgbClr val="FF0066"/>
                  </a:solidFill>
                  <a:latin typeface="Times New Roman" pitchFamily="18" charset="0"/>
                  <a:cs typeface="Times New Roman" pitchFamily="18" charset="0"/>
                </a:endParaRPr>
              </a:p>
            </p:txBody>
          </p:sp>
        </p:grpSp>
        <p:cxnSp>
          <p:nvCxnSpPr>
            <p:cNvPr id="28" name="Straight Connector 27"/>
            <p:cNvCxnSpPr/>
            <p:nvPr/>
          </p:nvCxnSpPr>
          <p:spPr>
            <a:xfrm>
              <a:off x="6143131" y="1136154"/>
              <a:ext cx="4699845" cy="22085"/>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0515600"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spcBef>
                <a:spcPts val="1800"/>
              </a:spcBef>
              <a:defRPr/>
            </a:pPr>
            <a:r>
              <a:rPr lang="en-US" sz="28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2800" b="1" dirty="0" smtClean="0">
                <a:solidFill>
                  <a:srgbClr val="0000CC"/>
                </a:solidFill>
                <a:effectLst>
                  <a:outerShdw blurRad="38100" dist="38100" dir="2700000" algn="tl">
                    <a:srgbClr val="000000">
                      <a:alpha val="43137"/>
                    </a:srgbClr>
                  </a:outerShdw>
                </a:effectLst>
                <a:latin typeface="Times New Roman" pitchFamily="18" charset="0"/>
              </a:rPr>
              <a:t> 1</a:t>
            </a:r>
            <a:r>
              <a:rPr lang="vi-VN" sz="2800" b="1" dirty="0" smtClean="0">
                <a:solidFill>
                  <a:srgbClr val="0000CC"/>
                </a:solidFill>
                <a:effectLst>
                  <a:outerShdw blurRad="38100" dist="38100" dir="2700000" algn="tl">
                    <a:srgbClr val="000000">
                      <a:alpha val="43137"/>
                    </a:srgbClr>
                  </a:outerShdw>
                </a:effectLst>
                <a:latin typeface="Times New Roman" pitchFamily="18" charset="0"/>
              </a:rPr>
              <a:t>5</a:t>
            </a:r>
            <a:r>
              <a:rPr lang="en-US" sz="2800" b="1" dirty="0" smtClean="0">
                <a:solidFill>
                  <a:srgbClr val="0000CC"/>
                </a:solidFill>
                <a:effectLst>
                  <a:outerShdw blurRad="38100" dist="38100" dir="2700000" algn="tl">
                    <a:srgbClr val="000000">
                      <a:alpha val="43137"/>
                    </a:srgbClr>
                  </a:outerShdw>
                </a:effectLst>
                <a:latin typeface="Times New Roman" pitchFamily="18" charset="0"/>
              </a:rPr>
              <a:t>: </a:t>
            </a:r>
            <a:r>
              <a:rPr lang="vi-VN" sz="36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NHÀ LÀ TỔ ẤM</a:t>
            </a:r>
            <a:endParaRPr lang="en-US" sz="36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nvGrpSpPr>
          <p:cNvPr id="9" name="Group 8"/>
          <p:cNvGrpSpPr/>
          <p:nvPr/>
        </p:nvGrpSpPr>
        <p:grpSpPr>
          <a:xfrm>
            <a:off x="1037209" y="1731893"/>
            <a:ext cx="11277601" cy="769441"/>
            <a:chOff x="1673232" y="264725"/>
            <a:chExt cx="10047316" cy="3138436"/>
          </a:xfrm>
        </p:grpSpPr>
        <p:sp>
          <p:nvSpPr>
            <p:cNvPr id="10" name="Rectangle 9"/>
            <p:cNvSpPr/>
            <p:nvPr/>
          </p:nvSpPr>
          <p:spPr>
            <a:xfrm>
              <a:off x="1673232" y="264725"/>
              <a:ext cx="10047316" cy="3138436"/>
            </a:xfrm>
            <a:prstGeom prst="rect">
              <a:avLst/>
            </a:prstGeom>
          </p:spPr>
          <p:txBody>
            <a:bodyPr wrap="square">
              <a:spAutoFit/>
            </a:bodyPr>
            <a:lstStyle/>
            <a:p>
              <a:r>
                <a:rPr lang="vi-VN" sz="3800" b="1" dirty="0" smtClean="0">
                  <a:solidFill>
                    <a:srgbClr val="FF0066"/>
                  </a:solidFill>
                  <a:latin typeface="Times New Roman" pitchFamily="18" charset="0"/>
                  <a:cs typeface="Times New Roman" pitchFamily="18" charset="0"/>
                </a:rPr>
                <a:t> HĐ2</a:t>
              </a:r>
              <a:r>
                <a:rPr lang="en-US" sz="3800" b="1" dirty="0" smtClean="0">
                  <a:solidFill>
                    <a:srgbClr val="FF0066"/>
                  </a:solidFill>
                  <a:latin typeface="Times New Roman" pitchFamily="18" charset="0"/>
                  <a:cs typeface="Times New Roman" pitchFamily="18" charset="0"/>
                </a:rPr>
                <a:t>. </a:t>
              </a:r>
              <a:r>
                <a:rPr lang="vi-VN" sz="4400" b="1" dirty="0" smtClean="0">
                  <a:solidFill>
                    <a:srgbClr val="FF0066"/>
                  </a:solidFill>
                  <a:latin typeface="Times New Roman" pitchFamily="18" charset="0"/>
                  <a:cs typeface="Times New Roman" pitchFamily="18" charset="0"/>
                </a:rPr>
                <a:t>Đọc bài thơ tổ ấm</a:t>
              </a:r>
              <a:endParaRPr lang="en-US" sz="4400" b="1" dirty="0">
                <a:solidFill>
                  <a:srgbClr val="FF0066"/>
                </a:solidFill>
                <a:latin typeface="Times New Roman" pitchFamily="18" charset="0"/>
                <a:cs typeface="Times New Roman" pitchFamily="18" charset="0"/>
              </a:endParaRPr>
            </a:p>
          </p:txBody>
        </p:sp>
        <p:cxnSp>
          <p:nvCxnSpPr>
            <p:cNvPr id="11" name="Straight Connector 10"/>
            <p:cNvCxnSpPr/>
            <p:nvPr/>
          </p:nvCxnSpPr>
          <p:spPr>
            <a:xfrm>
              <a:off x="1957708" y="2969143"/>
              <a:ext cx="4739181" cy="12830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3" name="Text Box 14"/>
          <p:cNvSpPr txBox="1">
            <a:spLocks noChangeArrowheads="1"/>
          </p:cNvSpPr>
          <p:nvPr/>
        </p:nvSpPr>
        <p:spPr bwMode="auto">
          <a:xfrm>
            <a:off x="1083247" y="2426382"/>
            <a:ext cx="5105400"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eaLnBrk="1" hangingPunct="1">
              <a:spcBef>
                <a:spcPts val="1800"/>
              </a:spcBef>
              <a:defRPr/>
            </a:pPr>
            <a:r>
              <a:rPr lang="vi-VN"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GV gọi HS đọc bài thơ</a:t>
            </a:r>
            <a:r>
              <a:rPr lang="vi-VN" sz="3600" b="1" dirty="0" smtClean="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endParaRPr lang="en-US" sz="36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5" name="Text Box 14"/>
          <p:cNvSpPr txBox="1">
            <a:spLocks noChangeArrowheads="1"/>
          </p:cNvSpPr>
          <p:nvPr/>
        </p:nvSpPr>
        <p:spPr bwMode="auto">
          <a:xfrm>
            <a:off x="1072928" y="2819400"/>
            <a:ext cx="14721109" cy="4931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spcBef>
                <a:spcPts val="1800"/>
              </a:spcBef>
              <a:defRPr/>
            </a:pPr>
            <a:r>
              <a:rPr lang="vi-VN" sz="3600" b="1" dirty="0" smtClean="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TỔ ẤM</a:t>
            </a:r>
          </a:p>
          <a:p>
            <a:pPr lvl="0" eaLnBrk="1" hangingPunct="1">
              <a:spcBef>
                <a:spcPts val="1800"/>
              </a:spcBef>
              <a:defRPr/>
            </a:pPr>
            <a:r>
              <a:rPr lang="vi-VN" sz="4000" b="1" dirty="0" smtClean="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Sợi rơm vàng                   Căn nhà nhỏ            Xếp giá sách.</a:t>
            </a:r>
          </a:p>
          <a:p>
            <a:pPr lvl="0" eaLnBrk="1" hangingPunct="1">
              <a:spcBef>
                <a:spcPts val="1800"/>
              </a:spcBef>
              <a:defRPr/>
            </a:pPr>
            <a:r>
              <a:rPr lang="vi-VN" sz="4000" b="1" dirty="0" smtClean="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Gà lót ổ.                            Đợi tay em:              Cắm lọ hoa,</a:t>
            </a:r>
          </a:p>
          <a:p>
            <a:pPr lvl="0" eaLnBrk="1" hangingPunct="1">
              <a:spcBef>
                <a:spcPts val="1800"/>
              </a:spcBef>
              <a:defRPr/>
            </a:pPr>
            <a:r>
              <a:rPr lang="vi-VN" sz="4000" b="1" dirty="0" smtClean="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Chiếc lá khô                     Quét thật êm             Thế là nhà</a:t>
            </a:r>
          </a:p>
          <a:p>
            <a:pPr lvl="0" eaLnBrk="1" hangingPunct="1">
              <a:spcBef>
                <a:spcPts val="1800"/>
              </a:spcBef>
              <a:defRPr/>
            </a:pPr>
            <a:r>
              <a:rPr lang="vi-VN" sz="4000" b="1" dirty="0" smtClean="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Chim làm tổ                     Lau thật sạch.           Thành tổ ấm!</a:t>
            </a:r>
          </a:p>
          <a:p>
            <a:pPr lvl="0" eaLnBrk="1" hangingPunct="1">
              <a:spcBef>
                <a:spcPts val="1800"/>
              </a:spcBef>
              <a:defRPr/>
            </a:pPr>
            <a:r>
              <a:rPr lang="vi-VN" sz="40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vi-VN" sz="4000" b="1" dirty="0" smtClean="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 Thụy Anh )     </a:t>
            </a:r>
            <a:endParaRPr lang="en-US" sz="40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Rectangle 2"/>
          <p:cNvSpPr/>
          <p:nvPr/>
        </p:nvSpPr>
        <p:spPr>
          <a:xfrm>
            <a:off x="1204119" y="7543800"/>
            <a:ext cx="14575408" cy="1446550"/>
          </a:xfrm>
          <a:prstGeom prst="rect">
            <a:avLst/>
          </a:prstGeom>
        </p:spPr>
        <p:txBody>
          <a:bodyPr wrap="square">
            <a:spAutoFit/>
          </a:bodyPr>
          <a:lstStyle/>
          <a:p>
            <a:pPr lvl="0"/>
            <a:r>
              <a:rPr lang="vi-VN" sz="4400" b="1" i="1" dirty="0">
                <a:solidFill>
                  <a:srgbClr val="FF0000"/>
                </a:solidFill>
                <a:latin typeface="Times New Roman"/>
                <a:ea typeface="Times New Roman"/>
              </a:rPr>
              <a:t>-</a:t>
            </a:r>
            <a:r>
              <a:rPr lang="nl-NL" sz="4400" b="1" i="1" dirty="0">
                <a:solidFill>
                  <a:srgbClr val="FF0000"/>
                </a:solidFill>
                <a:latin typeface="Times New Roman"/>
                <a:ea typeface="Times New Roman"/>
              </a:rPr>
              <a:t>Ngôi nhà là tổ ấm của chúng ta, luôn cần ta chăm sóc mỗi </a:t>
            </a:r>
            <a:r>
              <a:rPr lang="vi-VN" sz="4400" b="1" i="1" dirty="0" smtClean="0">
                <a:solidFill>
                  <a:srgbClr val="FF0000"/>
                </a:solidFill>
                <a:latin typeface="Times New Roman"/>
                <a:ea typeface="Times New Roman"/>
              </a:rPr>
              <a:t>  </a:t>
            </a:r>
            <a:r>
              <a:rPr lang="nl-NL" sz="4400" b="1" i="1" dirty="0" smtClean="0">
                <a:solidFill>
                  <a:srgbClr val="FF0000"/>
                </a:solidFill>
                <a:latin typeface="Times New Roman"/>
                <a:ea typeface="Times New Roman"/>
              </a:rPr>
              <a:t>ngày</a:t>
            </a:r>
            <a:r>
              <a:rPr lang="vi-VN" sz="4400" b="1" i="1" dirty="0">
                <a:solidFill>
                  <a:srgbClr val="FF0000"/>
                </a:solidFill>
                <a:latin typeface="Times New Roman"/>
                <a:ea typeface="Times New Roman"/>
              </a:rPr>
              <a:t>.</a:t>
            </a:r>
            <a:endParaRPr lang="en-US" sz="4400" b="1" dirty="0">
              <a:solidFill>
                <a:srgbClr val="FF0000"/>
              </a:solidFill>
            </a:endParaRPr>
          </a:p>
        </p:txBody>
      </p:sp>
    </p:spTree>
    <p:extLst>
      <p:ext uri="{BB962C8B-B14F-4D97-AF65-F5344CB8AC3E}">
        <p14:creationId xmlns:p14="http://schemas.microsoft.com/office/powerpoint/2010/main" val="1399498250"/>
      </p:ext>
    </p:extLst>
  </p:cSld>
  <p:clrMapOvr>
    <a:masterClrMapping/>
  </p:clrMapOvr>
  <p:transition spd="slow">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5211494" y="103853"/>
            <a:ext cx="5951996" cy="994830"/>
            <a:chOff x="5063633" y="164812"/>
            <a:chExt cx="5851567" cy="994830"/>
          </a:xfrm>
        </p:grpSpPr>
        <p:grpSp>
          <p:nvGrpSpPr>
            <p:cNvPr id="27" name="Group 26"/>
            <p:cNvGrpSpPr/>
            <p:nvPr/>
          </p:nvGrpSpPr>
          <p:grpSpPr>
            <a:xfrm>
              <a:off x="5063633" y="164812"/>
              <a:ext cx="5851567" cy="994830"/>
              <a:chOff x="5063633" y="164812"/>
              <a:chExt cx="5851567"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smtClean="0">
                    <a:solidFill>
                      <a:srgbClr val="0000CC"/>
                    </a:solidFill>
                    <a:latin typeface="Times New Roman" pitchFamily="18" charset="0"/>
                    <a:cs typeface="Times New Roman" pitchFamily="18" charset="0"/>
                  </a:rPr>
                  <a:t>Thứ……ngày…..tháng…..năm…….</a:t>
                </a:r>
                <a:endParaRPr lang="en-US" sz="3000">
                  <a:solidFill>
                    <a:srgbClr val="0000CC"/>
                  </a:solidFill>
                  <a:latin typeface="Times New Roman" pitchFamily="18" charset="0"/>
                  <a:cs typeface="Times New Roman" pitchFamily="18" charset="0"/>
                </a:endParaRPr>
              </a:p>
            </p:txBody>
          </p:sp>
          <p:sp>
            <p:nvSpPr>
              <p:cNvPr id="30" name="TextBox 29"/>
              <p:cNvSpPr txBox="1"/>
              <p:nvPr/>
            </p:nvSpPr>
            <p:spPr>
              <a:xfrm>
                <a:off x="5993302" y="636422"/>
                <a:ext cx="4921898" cy="523220"/>
              </a:xfrm>
              <a:prstGeom prst="rect">
                <a:avLst/>
              </a:prstGeom>
              <a:noFill/>
            </p:spPr>
            <p:txBody>
              <a:bodyPr wrap="none" rtlCol="0">
                <a:spAutoFit/>
              </a:bodyPr>
              <a:lstStyle/>
              <a:p>
                <a:pPr lvl="0"/>
                <a:r>
                  <a:rPr lang="vi-VN" sz="2800" b="1" dirty="0">
                    <a:solidFill>
                      <a:srgbClr val="FF0066"/>
                    </a:solidFill>
                    <a:latin typeface="Times New Roman" pitchFamily="18" charset="0"/>
                    <a:cs typeface="Times New Roman" pitchFamily="18" charset="0"/>
                  </a:rPr>
                  <a:t>HOẠT ĐỘNG TRẢI NGHIỆM</a:t>
                </a:r>
                <a:endParaRPr lang="en-US" sz="2800" b="1" dirty="0">
                  <a:solidFill>
                    <a:srgbClr val="FF0066"/>
                  </a:solidFill>
                  <a:latin typeface="Times New Roman" pitchFamily="18" charset="0"/>
                  <a:cs typeface="Times New Roman" pitchFamily="18" charset="0"/>
                </a:endParaRPr>
              </a:p>
            </p:txBody>
          </p:sp>
        </p:grpSp>
        <p:cxnSp>
          <p:nvCxnSpPr>
            <p:cNvPr id="28" name="Straight Connector 27"/>
            <p:cNvCxnSpPr/>
            <p:nvPr/>
          </p:nvCxnSpPr>
          <p:spPr>
            <a:xfrm>
              <a:off x="6143131" y="1136154"/>
              <a:ext cx="469984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0515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spcBef>
                <a:spcPts val="1800"/>
              </a:spcBef>
              <a:defRPr/>
            </a:pPr>
            <a:r>
              <a:rPr lang="en-US" sz="28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2800" b="1" dirty="0" smtClean="0">
                <a:solidFill>
                  <a:srgbClr val="0000CC"/>
                </a:solidFill>
                <a:effectLst>
                  <a:outerShdw blurRad="38100" dist="38100" dir="2700000" algn="tl">
                    <a:srgbClr val="000000">
                      <a:alpha val="43137"/>
                    </a:srgbClr>
                  </a:outerShdw>
                </a:effectLst>
                <a:latin typeface="Times New Roman" pitchFamily="18" charset="0"/>
              </a:rPr>
              <a:t> 1</a:t>
            </a:r>
            <a:r>
              <a:rPr lang="vi-VN" sz="2800" b="1" dirty="0" smtClean="0">
                <a:solidFill>
                  <a:srgbClr val="0000CC"/>
                </a:solidFill>
                <a:effectLst>
                  <a:outerShdw blurRad="38100" dist="38100" dir="2700000" algn="tl">
                    <a:srgbClr val="000000">
                      <a:alpha val="43137"/>
                    </a:srgbClr>
                  </a:outerShdw>
                </a:effectLst>
                <a:latin typeface="Times New Roman" pitchFamily="18" charset="0"/>
              </a:rPr>
              <a:t>5</a:t>
            </a:r>
            <a:r>
              <a:rPr lang="en-US" sz="2800" b="1" dirty="0" smtClean="0">
                <a:solidFill>
                  <a:srgbClr val="0000CC"/>
                </a:solidFill>
                <a:effectLst>
                  <a:outerShdw blurRad="38100" dist="38100" dir="2700000" algn="tl">
                    <a:srgbClr val="000000">
                      <a:alpha val="43137"/>
                    </a:srgbClr>
                  </a:outerShdw>
                </a:effectLst>
                <a:latin typeface="Times New Roman" pitchFamily="18" charset="0"/>
              </a:rPr>
              <a:t>: </a:t>
            </a:r>
            <a:r>
              <a:rPr lang="vi-VN" sz="32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NHÀ LÀ TỔ ẤM</a:t>
            </a:r>
            <a:endParaRPr lang="en-US" sz="32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nvGrpSpPr>
          <p:cNvPr id="9" name="Group 8"/>
          <p:cNvGrpSpPr/>
          <p:nvPr/>
        </p:nvGrpSpPr>
        <p:grpSpPr>
          <a:xfrm>
            <a:off x="746919" y="1782783"/>
            <a:ext cx="7913385" cy="677108"/>
            <a:chOff x="1508918" y="1888664"/>
            <a:chExt cx="10047316" cy="677108"/>
          </a:xfrm>
        </p:grpSpPr>
        <p:sp>
          <p:nvSpPr>
            <p:cNvPr id="10" name="Rectangle 9"/>
            <p:cNvSpPr/>
            <p:nvPr/>
          </p:nvSpPr>
          <p:spPr>
            <a:xfrm>
              <a:off x="1508918" y="1888664"/>
              <a:ext cx="10047316" cy="677108"/>
            </a:xfrm>
            <a:prstGeom prst="rect">
              <a:avLst/>
            </a:prstGeom>
          </p:spPr>
          <p:txBody>
            <a:bodyPr wrap="square">
              <a:spAutoFit/>
            </a:bodyPr>
            <a:lstStyle/>
            <a:p>
              <a:r>
                <a:rPr lang="en-US" sz="3800" b="1" dirty="0" smtClean="0">
                  <a:solidFill>
                    <a:srgbClr val="FF0066"/>
                  </a:solidFill>
                  <a:latin typeface="Times New Roman" pitchFamily="18" charset="0"/>
                  <a:cs typeface="Times New Roman" pitchFamily="18" charset="0"/>
                </a:rPr>
                <a:t>2. T</a:t>
              </a:r>
              <a:r>
                <a:rPr lang="vi-VN" sz="3800" b="1" dirty="0" smtClean="0">
                  <a:solidFill>
                    <a:srgbClr val="FF0066"/>
                  </a:solidFill>
                  <a:latin typeface="Times New Roman" pitchFamily="18" charset="0"/>
                  <a:cs typeface="Times New Roman" pitchFamily="18" charset="0"/>
                </a:rPr>
                <a:t>rò chơi: « Chăm sóc tổ ấm»</a:t>
              </a:r>
              <a:r>
                <a:rPr lang="en-US" sz="3800" b="1" dirty="0" smtClean="0">
                  <a:solidFill>
                    <a:srgbClr val="FF0066"/>
                  </a:solidFill>
                  <a:latin typeface="Times New Roman" pitchFamily="18" charset="0"/>
                  <a:cs typeface="Times New Roman" pitchFamily="18" charset="0"/>
                </a:rPr>
                <a:t>.</a:t>
              </a:r>
              <a:endParaRPr lang="en-US" sz="3800" b="1" dirty="0">
                <a:solidFill>
                  <a:srgbClr val="FF0066"/>
                </a:solidFill>
                <a:latin typeface="Times New Roman" pitchFamily="18" charset="0"/>
                <a:cs typeface="Times New Roman" pitchFamily="18" charset="0"/>
              </a:endParaRPr>
            </a:p>
          </p:txBody>
        </p:sp>
        <p:cxnSp>
          <p:nvCxnSpPr>
            <p:cNvPr id="11" name="Straight Connector 10"/>
            <p:cNvCxnSpPr/>
            <p:nvPr/>
          </p:nvCxnSpPr>
          <p:spPr>
            <a:xfrm>
              <a:off x="1605346" y="2565475"/>
              <a:ext cx="8127166"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pic>
        <p:nvPicPr>
          <p:cNvPr id="17" name="Picture 16"/>
          <p:cNvPicPr/>
          <p:nvPr/>
        </p:nvPicPr>
        <p:blipFill rotWithShape="1">
          <a:blip r:embed="rId2"/>
          <a:srcRect l="48764" t="14639" r="12845" b="33650"/>
          <a:stretch/>
        </p:blipFill>
        <p:spPr bwMode="auto">
          <a:xfrm>
            <a:off x="8976519" y="2667000"/>
            <a:ext cx="6477000" cy="5715000"/>
          </a:xfrm>
          <a:prstGeom prst="rect">
            <a:avLst/>
          </a:prstGeom>
          <a:ln>
            <a:noFill/>
          </a:ln>
          <a:extLst>
            <a:ext uri="{53640926-AAD7-44D8-BBD7-CCE9431645EC}">
              <a14:shadowObscured xmlns:a14="http://schemas.microsoft.com/office/drawing/2010/main"/>
            </a:ext>
          </a:extLst>
        </p:spPr>
      </p:pic>
      <p:sp>
        <p:nvSpPr>
          <p:cNvPr id="13" name="Text Box 14"/>
          <p:cNvSpPr txBox="1">
            <a:spLocks noChangeArrowheads="1"/>
          </p:cNvSpPr>
          <p:nvPr/>
        </p:nvSpPr>
        <p:spPr bwMode="auto">
          <a:xfrm>
            <a:off x="822867" y="2459594"/>
            <a:ext cx="8153652" cy="445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eaLnBrk="1" hangingPunct="1">
              <a:spcBef>
                <a:spcPts val="1800"/>
              </a:spcBef>
              <a:defRPr/>
            </a:pPr>
            <a:r>
              <a:rPr lang="vi-VN"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GV mời HS kết thành từng nhóm. </a:t>
            </a:r>
            <a:r>
              <a:rPr lang="vi-VN" sz="4000" b="1" dirty="0" smtClean="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Những HS ở vòng ngoài, nắm tay nhau thể hiện ngôi nhà bao bọc; bên trong là chủ nhà. Mỗi nhóm lựa chọn thể hiện bằng động tác  cơ thể một công việc nhà để các nhóm khác đoán.</a:t>
            </a:r>
            <a:endParaRPr lang="en-US" sz="40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Rectangle 2"/>
          <p:cNvSpPr/>
          <p:nvPr/>
        </p:nvSpPr>
        <p:spPr>
          <a:xfrm>
            <a:off x="1004667" y="6781800"/>
            <a:ext cx="10304904" cy="1938992"/>
          </a:xfrm>
          <a:prstGeom prst="rect">
            <a:avLst/>
          </a:prstGeom>
        </p:spPr>
        <p:txBody>
          <a:bodyPr wrap="square">
            <a:spAutoFit/>
          </a:bodyPr>
          <a:lstStyle/>
          <a:p>
            <a:pPr lvl="0"/>
            <a:r>
              <a:rPr lang="vi-VN" sz="4000" b="1" dirty="0">
                <a:solidFill>
                  <a:srgbClr val="FF0000"/>
                </a:solidFill>
                <a:latin typeface="Times New Roman"/>
                <a:ea typeface="Times New Roman"/>
              </a:rPr>
              <a:t>- </a:t>
            </a:r>
            <a:r>
              <a:rPr lang="nl-NL" sz="4000" b="1" dirty="0">
                <a:solidFill>
                  <a:srgbClr val="FF0000"/>
                </a:solidFill>
                <a:latin typeface="Times New Roman"/>
                <a:ea typeface="Times New Roman"/>
              </a:rPr>
              <a:t>Chăm sóc nhà cửa, giữ nhà cửa sạch đẹp, ngôi nhà sẽ trở thành “ tổ ấm”, nơi có các góc nhỏ khiến chúng ta thấy dễ chịu, êm ái.</a:t>
            </a:r>
            <a:endParaRPr lang="en-US" sz="4000" b="1" dirty="0">
              <a:solidFill>
                <a:srgbClr val="FF0000"/>
              </a:solidFill>
            </a:endParaRPr>
          </a:p>
        </p:txBody>
      </p:sp>
    </p:spTree>
    <p:extLst>
      <p:ext uri="{BB962C8B-B14F-4D97-AF65-F5344CB8AC3E}">
        <p14:creationId xmlns:p14="http://schemas.microsoft.com/office/powerpoint/2010/main" val="1955566963"/>
      </p:ext>
    </p:extLst>
  </p:cSld>
  <p:clrMapOvr>
    <a:masterClrMapping/>
  </p:clrMapOvr>
  <p:transition spd="slow">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5211494" y="103853"/>
            <a:ext cx="5951996" cy="994830"/>
            <a:chOff x="5063633" y="164812"/>
            <a:chExt cx="5851567" cy="994830"/>
          </a:xfrm>
        </p:grpSpPr>
        <p:grpSp>
          <p:nvGrpSpPr>
            <p:cNvPr id="27" name="Group 26"/>
            <p:cNvGrpSpPr/>
            <p:nvPr/>
          </p:nvGrpSpPr>
          <p:grpSpPr>
            <a:xfrm>
              <a:off x="5063633" y="164812"/>
              <a:ext cx="5851567" cy="994830"/>
              <a:chOff x="5063633" y="164812"/>
              <a:chExt cx="5851567"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smtClean="0">
                    <a:solidFill>
                      <a:srgbClr val="0000CC"/>
                    </a:solidFill>
                    <a:latin typeface="Times New Roman" pitchFamily="18" charset="0"/>
                    <a:cs typeface="Times New Roman" pitchFamily="18" charset="0"/>
                  </a:rPr>
                  <a:t>Thứ……ngày…..tháng…..năm…….</a:t>
                </a:r>
                <a:endParaRPr lang="en-US" sz="3000">
                  <a:solidFill>
                    <a:srgbClr val="0000CC"/>
                  </a:solidFill>
                  <a:latin typeface="Times New Roman" pitchFamily="18" charset="0"/>
                  <a:cs typeface="Times New Roman" pitchFamily="18" charset="0"/>
                </a:endParaRPr>
              </a:p>
            </p:txBody>
          </p:sp>
          <p:sp>
            <p:nvSpPr>
              <p:cNvPr id="30" name="TextBox 29"/>
              <p:cNvSpPr txBox="1"/>
              <p:nvPr/>
            </p:nvSpPr>
            <p:spPr>
              <a:xfrm>
                <a:off x="5993302" y="636422"/>
                <a:ext cx="4921898" cy="523220"/>
              </a:xfrm>
              <a:prstGeom prst="rect">
                <a:avLst/>
              </a:prstGeom>
              <a:noFill/>
            </p:spPr>
            <p:txBody>
              <a:bodyPr wrap="none" rtlCol="0">
                <a:spAutoFit/>
              </a:bodyPr>
              <a:lstStyle/>
              <a:p>
                <a:pPr lvl="0"/>
                <a:r>
                  <a:rPr lang="vi-VN" sz="2800" b="1" dirty="0">
                    <a:solidFill>
                      <a:srgbClr val="FF0066"/>
                    </a:solidFill>
                    <a:latin typeface="Times New Roman" pitchFamily="18" charset="0"/>
                    <a:cs typeface="Times New Roman" pitchFamily="18" charset="0"/>
                  </a:rPr>
                  <a:t>HOẠT ĐỘNG TRẢI NGHIỆM</a:t>
                </a:r>
                <a:endParaRPr lang="en-US" sz="2800" b="1" dirty="0">
                  <a:solidFill>
                    <a:srgbClr val="FF0066"/>
                  </a:solidFill>
                  <a:latin typeface="Times New Roman" pitchFamily="18" charset="0"/>
                  <a:cs typeface="Times New Roman" pitchFamily="18" charset="0"/>
                </a:endParaRPr>
              </a:p>
            </p:txBody>
          </p:sp>
        </p:grpSp>
        <p:cxnSp>
          <p:nvCxnSpPr>
            <p:cNvPr id="28" name="Straight Connector 27"/>
            <p:cNvCxnSpPr/>
            <p:nvPr/>
          </p:nvCxnSpPr>
          <p:spPr>
            <a:xfrm>
              <a:off x="6143131" y="1136154"/>
              <a:ext cx="469984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0515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spcBef>
                <a:spcPts val="1800"/>
              </a:spcBef>
              <a:defRPr/>
            </a:pPr>
            <a:r>
              <a:rPr lang="en-US" sz="28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2800" b="1" dirty="0" smtClean="0">
                <a:solidFill>
                  <a:srgbClr val="0000CC"/>
                </a:solidFill>
                <a:effectLst>
                  <a:outerShdw blurRad="38100" dist="38100" dir="2700000" algn="tl">
                    <a:srgbClr val="000000">
                      <a:alpha val="43137"/>
                    </a:srgbClr>
                  </a:outerShdw>
                </a:effectLst>
                <a:latin typeface="Times New Roman" pitchFamily="18" charset="0"/>
              </a:rPr>
              <a:t> 1</a:t>
            </a:r>
            <a:r>
              <a:rPr lang="vi-VN" sz="2800" b="1" dirty="0" smtClean="0">
                <a:solidFill>
                  <a:srgbClr val="0000CC"/>
                </a:solidFill>
                <a:effectLst>
                  <a:outerShdw blurRad="38100" dist="38100" dir="2700000" algn="tl">
                    <a:srgbClr val="000000">
                      <a:alpha val="43137"/>
                    </a:srgbClr>
                  </a:outerShdw>
                </a:effectLst>
                <a:latin typeface="Times New Roman" pitchFamily="18" charset="0"/>
              </a:rPr>
              <a:t>5</a:t>
            </a:r>
            <a:r>
              <a:rPr lang="en-US" sz="2800" b="1" dirty="0" smtClean="0">
                <a:solidFill>
                  <a:srgbClr val="0000CC"/>
                </a:solidFill>
                <a:effectLst>
                  <a:outerShdw blurRad="38100" dist="38100" dir="2700000" algn="tl">
                    <a:srgbClr val="000000">
                      <a:alpha val="43137"/>
                    </a:srgbClr>
                  </a:outerShdw>
                </a:effectLst>
                <a:latin typeface="Times New Roman" pitchFamily="18" charset="0"/>
              </a:rPr>
              <a:t>: </a:t>
            </a:r>
            <a:r>
              <a:rPr lang="vi-VN" sz="32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NHÀ LÀ TỔ ẤM</a:t>
            </a:r>
            <a:endParaRPr lang="en-US" sz="32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nvGrpSpPr>
          <p:cNvPr id="9" name="Group 8"/>
          <p:cNvGrpSpPr/>
          <p:nvPr/>
        </p:nvGrpSpPr>
        <p:grpSpPr>
          <a:xfrm>
            <a:off x="746919" y="1782783"/>
            <a:ext cx="2743200" cy="677108"/>
            <a:chOff x="1508918" y="1888664"/>
            <a:chExt cx="18575648" cy="677108"/>
          </a:xfrm>
        </p:grpSpPr>
        <p:sp>
          <p:nvSpPr>
            <p:cNvPr id="10" name="Rectangle 9"/>
            <p:cNvSpPr/>
            <p:nvPr/>
          </p:nvSpPr>
          <p:spPr>
            <a:xfrm>
              <a:off x="1508918" y="1888664"/>
              <a:ext cx="18575648" cy="677108"/>
            </a:xfrm>
            <a:prstGeom prst="rect">
              <a:avLst/>
            </a:prstGeom>
          </p:spPr>
          <p:txBody>
            <a:bodyPr wrap="square">
              <a:spAutoFit/>
            </a:bodyPr>
            <a:lstStyle/>
            <a:p>
              <a:r>
                <a:rPr lang="vi-VN" sz="3800" b="1" dirty="0">
                  <a:solidFill>
                    <a:srgbClr val="FF0066"/>
                  </a:solidFill>
                  <a:latin typeface="Times New Roman" pitchFamily="18" charset="0"/>
                  <a:cs typeface="Times New Roman" pitchFamily="18" charset="0"/>
                </a:rPr>
                <a:t>3</a:t>
              </a:r>
              <a:r>
                <a:rPr lang="en-US" sz="3800" b="1" dirty="0" smtClean="0">
                  <a:solidFill>
                    <a:srgbClr val="FF0066"/>
                  </a:solidFill>
                  <a:latin typeface="Times New Roman" pitchFamily="18" charset="0"/>
                  <a:cs typeface="Times New Roman" pitchFamily="18" charset="0"/>
                </a:rPr>
                <a:t>. </a:t>
              </a:r>
              <a:r>
                <a:rPr lang="vi-VN" sz="3800" b="1" dirty="0" smtClean="0">
                  <a:solidFill>
                    <a:srgbClr val="FF0066"/>
                  </a:solidFill>
                  <a:latin typeface="Times New Roman" pitchFamily="18" charset="0"/>
                  <a:cs typeface="Times New Roman" pitchFamily="18" charset="0"/>
                </a:rPr>
                <a:t>Vận dụng</a:t>
              </a:r>
              <a:endParaRPr lang="en-US" sz="3800" b="1" dirty="0">
                <a:solidFill>
                  <a:srgbClr val="FF0066"/>
                </a:solidFill>
                <a:latin typeface="Times New Roman" pitchFamily="18" charset="0"/>
                <a:cs typeface="Times New Roman" pitchFamily="18" charset="0"/>
              </a:endParaRPr>
            </a:p>
          </p:txBody>
        </p:sp>
        <p:cxnSp>
          <p:nvCxnSpPr>
            <p:cNvPr id="11" name="Straight Connector 10"/>
            <p:cNvCxnSpPr/>
            <p:nvPr/>
          </p:nvCxnSpPr>
          <p:spPr>
            <a:xfrm>
              <a:off x="1605345" y="2565475"/>
              <a:ext cx="1744724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4" name="Text Box 14"/>
          <p:cNvSpPr txBox="1">
            <a:spLocks noChangeArrowheads="1"/>
          </p:cNvSpPr>
          <p:nvPr/>
        </p:nvSpPr>
        <p:spPr bwMode="auto">
          <a:xfrm>
            <a:off x="761159" y="3505200"/>
            <a:ext cx="14859000" cy="1129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eaLnBrk="1" hangingPunct="1">
              <a:spcBef>
                <a:spcPts val="1800"/>
              </a:spcBef>
              <a:defRPr/>
            </a:pPr>
            <a:r>
              <a:rPr lang="vi-VN" sz="3200" b="1" dirty="0" smtClean="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Về nhà tự chăm sóc góc học tập, gọn gàng, ngăn nắp, sạch sẽ, đẹp mắt vì đó là tổ ấm nhỏ của mình.</a:t>
            </a:r>
            <a:endParaRPr lang="en-US" sz="32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6" name="Text Box 14"/>
          <p:cNvSpPr txBox="1">
            <a:spLocks noChangeArrowheads="1"/>
          </p:cNvSpPr>
          <p:nvPr/>
        </p:nvSpPr>
        <p:spPr bwMode="auto">
          <a:xfrm>
            <a:off x="771478" y="2667000"/>
            <a:ext cx="10515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eaLnBrk="1" hangingPunct="1">
              <a:spcBef>
                <a:spcPts val="1800"/>
              </a:spcBef>
              <a:defRPr/>
            </a:pPr>
            <a:r>
              <a:rPr lang="vi-VN" sz="3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GV hướng dẫn HS:</a:t>
            </a:r>
            <a:endPar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865561977"/>
      </p:ext>
    </p:extLst>
  </p:cSld>
  <p:clrMapOvr>
    <a:masterClrMapping/>
  </p:clrMapOvr>
  <p:transition spd="slow">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5211494" y="103853"/>
            <a:ext cx="5951996" cy="994830"/>
            <a:chOff x="5063633" y="164812"/>
            <a:chExt cx="5851567" cy="994830"/>
          </a:xfrm>
        </p:grpSpPr>
        <p:grpSp>
          <p:nvGrpSpPr>
            <p:cNvPr id="27" name="Group 26"/>
            <p:cNvGrpSpPr/>
            <p:nvPr/>
          </p:nvGrpSpPr>
          <p:grpSpPr>
            <a:xfrm>
              <a:off x="5063633" y="164812"/>
              <a:ext cx="5851567" cy="994830"/>
              <a:chOff x="5063633" y="164812"/>
              <a:chExt cx="5851567"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smtClean="0">
                    <a:solidFill>
                      <a:srgbClr val="0000CC"/>
                    </a:solidFill>
                    <a:latin typeface="Times New Roman" pitchFamily="18" charset="0"/>
                    <a:cs typeface="Times New Roman" pitchFamily="18" charset="0"/>
                  </a:rPr>
                  <a:t>Thứ……ngày…..tháng…..năm…….</a:t>
                </a:r>
                <a:endParaRPr lang="en-US" sz="3000">
                  <a:solidFill>
                    <a:srgbClr val="0000CC"/>
                  </a:solidFill>
                  <a:latin typeface="Times New Roman" pitchFamily="18" charset="0"/>
                  <a:cs typeface="Times New Roman" pitchFamily="18" charset="0"/>
                </a:endParaRPr>
              </a:p>
            </p:txBody>
          </p:sp>
          <p:sp>
            <p:nvSpPr>
              <p:cNvPr id="30" name="TextBox 29"/>
              <p:cNvSpPr txBox="1"/>
              <p:nvPr/>
            </p:nvSpPr>
            <p:spPr>
              <a:xfrm>
                <a:off x="5993302" y="636422"/>
                <a:ext cx="4921898" cy="523220"/>
              </a:xfrm>
              <a:prstGeom prst="rect">
                <a:avLst/>
              </a:prstGeom>
              <a:noFill/>
            </p:spPr>
            <p:txBody>
              <a:bodyPr wrap="none" rtlCol="0">
                <a:spAutoFit/>
              </a:bodyPr>
              <a:lstStyle/>
              <a:p>
                <a:pPr lvl="0"/>
                <a:r>
                  <a:rPr lang="vi-VN" sz="2800" b="1" dirty="0">
                    <a:solidFill>
                      <a:srgbClr val="FF0066"/>
                    </a:solidFill>
                    <a:latin typeface="Times New Roman" pitchFamily="18" charset="0"/>
                    <a:cs typeface="Times New Roman" pitchFamily="18" charset="0"/>
                  </a:rPr>
                  <a:t>HOẠT ĐỘNG TRẢI NGHIỆM</a:t>
                </a:r>
                <a:endParaRPr lang="en-US" sz="2800" b="1" dirty="0">
                  <a:solidFill>
                    <a:srgbClr val="FF0066"/>
                  </a:solidFill>
                  <a:latin typeface="Times New Roman" pitchFamily="18" charset="0"/>
                  <a:cs typeface="Times New Roman" pitchFamily="18" charset="0"/>
                </a:endParaRPr>
              </a:p>
            </p:txBody>
          </p:sp>
        </p:grpSp>
        <p:cxnSp>
          <p:nvCxnSpPr>
            <p:cNvPr id="28" name="Straight Connector 27"/>
            <p:cNvCxnSpPr/>
            <p:nvPr/>
          </p:nvCxnSpPr>
          <p:spPr>
            <a:xfrm>
              <a:off x="6143131" y="1136154"/>
              <a:ext cx="469984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51" name="Rectangle 95"/>
          <p:cNvSpPr>
            <a:spLocks noChangeArrowheads="1"/>
          </p:cNvSpPr>
          <p:nvPr/>
        </p:nvSpPr>
        <p:spPr bwMode="auto">
          <a:xfrm>
            <a:off x="1585119" y="1219200"/>
            <a:ext cx="12801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GB" sz="3200" b="1" smtClean="0">
                <a:solidFill>
                  <a:srgbClr val="0000CC"/>
                </a:solidFill>
                <a:latin typeface="Times New Roman" pitchFamily="18" charset="0"/>
                <a:cs typeface="Times New Roman" pitchFamily="18" charset="0"/>
              </a:rPr>
              <a:t>TRÒ CHƠI: CHỌN NHÂN VẬT EM THÍCH NHẤT </a:t>
            </a:r>
          </a:p>
          <a:p>
            <a:pPr algn="ctr"/>
            <a:r>
              <a:rPr lang="en-GB" sz="3200" b="1" smtClean="0">
                <a:solidFill>
                  <a:srgbClr val="0000CC"/>
                </a:solidFill>
                <a:latin typeface="Times New Roman" pitchFamily="18" charset="0"/>
                <a:cs typeface="Times New Roman" pitchFamily="18" charset="0"/>
              </a:rPr>
              <a:t>TRONG PHIM TÂY DU KÍ</a:t>
            </a:r>
            <a:endParaRPr lang="en-GB" sz="3200" b="1">
              <a:solidFill>
                <a:srgbClr val="0000CC"/>
              </a:solidFill>
              <a:latin typeface="Times New Roman" pitchFamily="18" charset="0"/>
              <a:cs typeface="Times New Roman" pitchFamily="18" charset="0"/>
            </a:endParaRPr>
          </a:p>
        </p:txBody>
      </p:sp>
      <p:pic>
        <p:nvPicPr>
          <p:cNvPr id="52" name="Picture 2" descr="3 tài tử đóng Đường Tăng trong Tây du ký phiên bản 1986. Ảnh: NSCC.">
            <a:hlinkClick r:id="rId3" action="ppaction://hlinkpres?slideindex=1&amp;slidetitle="/>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5554" t="50000" r="33215" b="6576"/>
          <a:stretch/>
        </p:blipFill>
        <p:spPr bwMode="auto">
          <a:xfrm>
            <a:off x="6961732" y="3712195"/>
            <a:ext cx="2210029" cy="2048525"/>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4" descr="Nhân vật hư cấu Tôn Ngộ Không">
            <a:hlinkClick r:id="rId5" action="ppaction://hlinkpres?slideindex=1&amp;slidetitle="/>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7310" b="7814"/>
          <a:stretch/>
        </p:blipFill>
        <p:spPr bwMode="auto">
          <a:xfrm>
            <a:off x="1427038" y="3743019"/>
            <a:ext cx="2107266" cy="1986878"/>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6" descr="Những phiên bản Trư Bát Giới đáng yêu nhất trong lịch sử Tây Du Ký -  VietNamNet">
            <a:hlinkClick r:id="rId7" action="ppaction://hlinkpres?slideindex=1&amp;slidetitle="/>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829132" y="3773841"/>
            <a:ext cx="2090987" cy="1986878"/>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8" descr="Hình ảnh đẹp và hiếm về Sa Tăng, Trư Bát Giới - Giáo dục Việt Nam">
            <a:hlinkClick r:id="rId9" action="ppaction://hlinkpres?slideindex=1&amp;slidetitle="/>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1" b="23314"/>
          <a:stretch/>
        </p:blipFill>
        <p:spPr bwMode="auto">
          <a:xfrm>
            <a:off x="4158285" y="6345671"/>
            <a:ext cx="2151234" cy="191828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Phật tổ 'Tây du ký' 1986: Luôn được 'cúng' trái cây, càng già càng giống  Phật"/>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158285" y="3741702"/>
            <a:ext cx="2193847" cy="198819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Diễn viên đóng Ngọc Hoàng của 'Tây du ký' bị in ảnh trên tiền âm phủ"/>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796531" y="3711220"/>
            <a:ext cx="2209800" cy="2049499"/>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Ly kỳ chuyện &quot;Quan Âm&quot; (Tây Du Ký) được người dân quỳ lạy như &quot;Bồ Tát sống&quot;  và sự thật về cuộc sống độc thân tuổi 78"/>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b="47310"/>
          <a:stretch/>
        </p:blipFill>
        <p:spPr bwMode="auto">
          <a:xfrm>
            <a:off x="1427038" y="6315191"/>
            <a:ext cx="2107266" cy="1915891"/>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Yêu quái tàn ác nhất, máu lạnh nhất trong Tây Du Ký, 100 Bạch Cốt Tinh gộp  lại cũng &quot;không có cửa&quot;"/>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961732" y="6345671"/>
            <a:ext cx="2210029" cy="1918285"/>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Tống Tổ Nhi - &quot;Na Tra&quot; xinh nhất showbiz, mới 19 tuổi và đẹp không góc chết"/>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b="40922"/>
          <a:stretch/>
        </p:blipFill>
        <p:spPr bwMode="auto">
          <a:xfrm>
            <a:off x="9796531" y="6345671"/>
            <a:ext cx="2209641" cy="1956139"/>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Diễn viên đóng Phật Di Lặc trong 'Tây du ký' qua đời - VnExpress Giải trí"/>
          <p:cNvPicPr>
            <a:picLocks noChangeAspect="1" noChangeArrowheads="1"/>
          </p:cNvPicPr>
          <p:nvPr/>
        </p:nvPicPr>
        <p:blipFill rotWithShape="1">
          <a:blip r:embed="rId16">
            <a:extLst>
              <a:ext uri="{28A0092B-C50C-407E-A947-70E740481C1C}">
                <a14:useLocalDpi xmlns:a14="http://schemas.microsoft.com/office/drawing/2010/main" val="0"/>
              </a:ext>
            </a:extLst>
          </a:blip>
          <a:srcRect t="15236"/>
          <a:stretch/>
        </p:blipFill>
        <p:spPr bwMode="auto">
          <a:xfrm>
            <a:off x="12798970" y="6315191"/>
            <a:ext cx="2121149" cy="1990609"/>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1051719" y="2337036"/>
            <a:ext cx="14859000" cy="1200329"/>
          </a:xfrm>
          <a:prstGeom prst="rect">
            <a:avLst/>
          </a:prstGeom>
          <a:solidFill>
            <a:schemeClr val="bg1"/>
          </a:solidFill>
        </p:spPr>
        <p:txBody>
          <a:bodyPr wrap="square" rtlCol="0">
            <a:spAutoFit/>
          </a:bodyPr>
          <a:lstStyle/>
          <a:p>
            <a:pPr algn="just"/>
            <a:r>
              <a:rPr lang="en-US" sz="3600" b="1" smtClean="0">
                <a:solidFill>
                  <a:srgbClr val="0000CC"/>
                </a:solidFill>
                <a:latin typeface="Times New Roman" pitchFamily="18" charset="0"/>
                <a:cs typeface="Times New Roman" pitchFamily="18" charset="0"/>
              </a:rPr>
              <a:t>Em hãy chọn một nhân vật em thích nhất và giải thích nhân vật em chọn có nét riêng gì? </a:t>
            </a:r>
            <a:endParaRPr lang="en-US" sz="3600" b="1">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323472793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par>
                                <p:cTn id="8" presetID="10" presetClass="entr" presetSubtype="0" fill="hold"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fade">
                                      <p:cBhvr>
                                        <p:cTn id="10" dur="500"/>
                                        <p:tgtEl>
                                          <p:spTgt spid="53"/>
                                        </p:tgtEl>
                                      </p:cBhvr>
                                    </p:animEffect>
                                  </p:childTnLst>
                                </p:cTn>
                              </p:par>
                              <p:par>
                                <p:cTn id="11" presetID="10" presetClass="entr" presetSubtype="0" fill="hold" nodeType="with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fade">
                                      <p:cBhvr>
                                        <p:cTn id="13" dur="500"/>
                                        <p:tgtEl>
                                          <p:spTgt spid="54"/>
                                        </p:tgtEl>
                                      </p:cBhvr>
                                    </p:animEffect>
                                  </p:childTnLst>
                                </p:cTn>
                              </p:par>
                              <p:par>
                                <p:cTn id="14" presetID="10" presetClass="entr" presetSubtype="0"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500"/>
                                        <p:tgtEl>
                                          <p:spTgt spid="55"/>
                                        </p:tgtEl>
                                      </p:cBhvr>
                                    </p:animEffect>
                                  </p:childTnLst>
                                </p:cTn>
                              </p:par>
                              <p:par>
                                <p:cTn id="17" presetID="10" presetClass="entr" presetSubtype="0" fill="hold" nodeType="withEffect">
                                  <p:stCondLst>
                                    <p:cond delay="0"/>
                                  </p:stCondLst>
                                  <p:childTnLst>
                                    <p:set>
                                      <p:cBhvr>
                                        <p:cTn id="18" dur="1" fill="hold">
                                          <p:stCondLst>
                                            <p:cond delay="0"/>
                                          </p:stCondLst>
                                        </p:cTn>
                                        <p:tgtEl>
                                          <p:spTgt spid="2058"/>
                                        </p:tgtEl>
                                        <p:attrNameLst>
                                          <p:attrName>style.visibility</p:attrName>
                                        </p:attrNameLst>
                                      </p:cBhvr>
                                      <p:to>
                                        <p:strVal val="visible"/>
                                      </p:to>
                                    </p:set>
                                    <p:animEffect transition="in" filter="fade">
                                      <p:cBhvr>
                                        <p:cTn id="19" dur="500"/>
                                        <p:tgtEl>
                                          <p:spTgt spid="2058"/>
                                        </p:tgtEl>
                                      </p:cBhvr>
                                    </p:animEffect>
                                  </p:childTnLst>
                                </p:cTn>
                              </p:par>
                              <p:par>
                                <p:cTn id="20" presetID="10" presetClass="entr" presetSubtype="0" fill="hold" nodeType="withEffect">
                                  <p:stCondLst>
                                    <p:cond delay="0"/>
                                  </p:stCondLst>
                                  <p:childTnLst>
                                    <p:set>
                                      <p:cBhvr>
                                        <p:cTn id="21" dur="1" fill="hold">
                                          <p:stCondLst>
                                            <p:cond delay="0"/>
                                          </p:stCondLst>
                                        </p:cTn>
                                        <p:tgtEl>
                                          <p:spTgt spid="2060"/>
                                        </p:tgtEl>
                                        <p:attrNameLst>
                                          <p:attrName>style.visibility</p:attrName>
                                        </p:attrNameLst>
                                      </p:cBhvr>
                                      <p:to>
                                        <p:strVal val="visible"/>
                                      </p:to>
                                    </p:set>
                                    <p:animEffect transition="in" filter="fade">
                                      <p:cBhvr>
                                        <p:cTn id="22" dur="500"/>
                                        <p:tgtEl>
                                          <p:spTgt spid="2060"/>
                                        </p:tgtEl>
                                      </p:cBhvr>
                                    </p:animEffect>
                                  </p:childTnLst>
                                </p:cTn>
                              </p:par>
                              <p:par>
                                <p:cTn id="23" presetID="10" presetClass="entr" presetSubtype="0" fill="hold" nodeType="withEffect">
                                  <p:stCondLst>
                                    <p:cond delay="0"/>
                                  </p:stCondLst>
                                  <p:childTnLst>
                                    <p:set>
                                      <p:cBhvr>
                                        <p:cTn id="24" dur="1" fill="hold">
                                          <p:stCondLst>
                                            <p:cond delay="0"/>
                                          </p:stCondLst>
                                        </p:cTn>
                                        <p:tgtEl>
                                          <p:spTgt spid="2062"/>
                                        </p:tgtEl>
                                        <p:attrNameLst>
                                          <p:attrName>style.visibility</p:attrName>
                                        </p:attrNameLst>
                                      </p:cBhvr>
                                      <p:to>
                                        <p:strVal val="visible"/>
                                      </p:to>
                                    </p:set>
                                    <p:animEffect transition="in" filter="fade">
                                      <p:cBhvr>
                                        <p:cTn id="25" dur="500"/>
                                        <p:tgtEl>
                                          <p:spTgt spid="2062"/>
                                        </p:tgtEl>
                                      </p:cBhvr>
                                    </p:animEffect>
                                  </p:childTnLst>
                                </p:cTn>
                              </p:par>
                              <p:par>
                                <p:cTn id="26" presetID="10" presetClass="entr" presetSubtype="0" fill="hold" nodeType="withEffect">
                                  <p:stCondLst>
                                    <p:cond delay="0"/>
                                  </p:stCondLst>
                                  <p:childTnLst>
                                    <p:set>
                                      <p:cBhvr>
                                        <p:cTn id="27" dur="1" fill="hold">
                                          <p:stCondLst>
                                            <p:cond delay="0"/>
                                          </p:stCondLst>
                                        </p:cTn>
                                        <p:tgtEl>
                                          <p:spTgt spid="2064"/>
                                        </p:tgtEl>
                                        <p:attrNameLst>
                                          <p:attrName>style.visibility</p:attrName>
                                        </p:attrNameLst>
                                      </p:cBhvr>
                                      <p:to>
                                        <p:strVal val="visible"/>
                                      </p:to>
                                    </p:set>
                                    <p:animEffect transition="in" filter="fade">
                                      <p:cBhvr>
                                        <p:cTn id="28" dur="500"/>
                                        <p:tgtEl>
                                          <p:spTgt spid="2064"/>
                                        </p:tgtEl>
                                      </p:cBhvr>
                                    </p:animEffect>
                                  </p:childTnLst>
                                </p:cTn>
                              </p:par>
                              <p:par>
                                <p:cTn id="29" presetID="10" presetClass="entr" presetSubtype="0" fill="hold" nodeType="withEffect">
                                  <p:stCondLst>
                                    <p:cond delay="0"/>
                                  </p:stCondLst>
                                  <p:childTnLst>
                                    <p:set>
                                      <p:cBhvr>
                                        <p:cTn id="30" dur="1" fill="hold">
                                          <p:stCondLst>
                                            <p:cond delay="0"/>
                                          </p:stCondLst>
                                        </p:cTn>
                                        <p:tgtEl>
                                          <p:spTgt spid="2066"/>
                                        </p:tgtEl>
                                        <p:attrNameLst>
                                          <p:attrName>style.visibility</p:attrName>
                                        </p:attrNameLst>
                                      </p:cBhvr>
                                      <p:to>
                                        <p:strVal val="visible"/>
                                      </p:to>
                                    </p:set>
                                    <p:animEffect transition="in" filter="fade">
                                      <p:cBhvr>
                                        <p:cTn id="31" dur="500"/>
                                        <p:tgtEl>
                                          <p:spTgt spid="2066"/>
                                        </p:tgtEl>
                                      </p:cBhvr>
                                    </p:animEffect>
                                  </p:childTnLst>
                                </p:cTn>
                              </p:par>
                              <p:par>
                                <p:cTn id="32" presetID="10" presetClass="entr" presetSubtype="0" fill="hold" nodeType="withEffect">
                                  <p:stCondLst>
                                    <p:cond delay="0"/>
                                  </p:stCondLst>
                                  <p:childTnLst>
                                    <p:set>
                                      <p:cBhvr>
                                        <p:cTn id="33" dur="1" fill="hold">
                                          <p:stCondLst>
                                            <p:cond delay="0"/>
                                          </p:stCondLst>
                                        </p:cTn>
                                        <p:tgtEl>
                                          <p:spTgt spid="2068"/>
                                        </p:tgtEl>
                                        <p:attrNameLst>
                                          <p:attrName>style.visibility</p:attrName>
                                        </p:attrNameLst>
                                      </p:cBhvr>
                                      <p:to>
                                        <p:strVal val="visible"/>
                                      </p:to>
                                    </p:set>
                                    <p:animEffect transition="in" filter="fade">
                                      <p:cBhvr>
                                        <p:cTn id="34" dur="500"/>
                                        <p:tgtEl>
                                          <p:spTgt spid="206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10247</TotalTime>
  <Words>710</Words>
  <Application>Microsoft Office PowerPoint</Application>
  <PresentationFormat>Custom</PresentationFormat>
  <Paragraphs>71</Paragraphs>
  <Slides>10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Arial-Rounded</vt:lpstr>
      <vt:lpstr>Times New Roman</vt:lpstr>
      <vt:lpstr>VNI-Avo</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1170</cp:revision>
  <dcterms:created xsi:type="dcterms:W3CDTF">2008-09-09T22:52:10Z</dcterms:created>
  <dcterms:modified xsi:type="dcterms:W3CDTF">2024-08-11T09:58:24Z</dcterms:modified>
</cp:coreProperties>
</file>