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30" r:id="rId2"/>
    <p:sldId id="432" r:id="rId3"/>
    <p:sldId id="442" r:id="rId4"/>
    <p:sldId id="443" r:id="rId5"/>
    <p:sldId id="444" r:id="rId6"/>
    <p:sldId id="445" r:id="rId7"/>
    <p:sldId id="438"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3" Type="http://schemas.openxmlformats.org/officeDocument/2006/relationships/hyperlink" Target="Van%20dung/Cau%202.pptx" TargetMode="External"/><Relationship Id="rId7" Type="http://schemas.openxmlformats.org/officeDocument/2006/relationships/hyperlink" Target="Van%20dung/Cau%204.pptx" TargetMode="External"/><Relationship Id="rId12" Type="http://schemas.openxmlformats.org/officeDocument/2006/relationships/image" Target="../media/image27.jpeg"/><Relationship Id="rId2" Type="http://schemas.openxmlformats.org/officeDocument/2006/relationships/notesSlide" Target="../notesSlides/notesSlide1.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6.jpeg"/><Relationship Id="rId5" Type="http://schemas.openxmlformats.org/officeDocument/2006/relationships/hyperlink" Target="Van%20dung/Cau%203.pptx" TargetMode="External"/><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22.jpeg"/><Relationship Id="rId9" Type="http://schemas.openxmlformats.org/officeDocument/2006/relationships/hyperlink" Target="Van%20dung/Cau%201.pptx" TargetMode="External"/><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064066" y="78106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2194719" y="4343401"/>
            <a:ext cx="12039599"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654199" y="467380"/>
            <a:ext cx="5006371" cy="523220"/>
            <a:chOff x="5498868" y="636422"/>
            <a:chExt cx="4921898" cy="523220"/>
          </a:xfrm>
        </p:grpSpPr>
        <p:sp>
          <p:nvSpPr>
            <p:cNvPr id="30" name="TextBox 29"/>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18534"/>
            <a:ext cx="1051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TRÒ CHƠI: ĐÂY LÀ AI</a:t>
            </a:r>
          </a:p>
        </p:txBody>
      </p:sp>
      <p:grpSp>
        <p:nvGrpSpPr>
          <p:cNvPr id="15" name="Group 14"/>
          <p:cNvGrpSpPr/>
          <p:nvPr/>
        </p:nvGrpSpPr>
        <p:grpSpPr>
          <a:xfrm>
            <a:off x="1813719" y="7132320"/>
            <a:ext cx="1204790" cy="1682114"/>
            <a:chOff x="990600" y="2621280"/>
            <a:chExt cx="2735176" cy="3806344"/>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1454" r="12764"/>
            <a:stretch/>
          </p:blipFill>
          <p:spPr>
            <a:xfrm>
              <a:off x="990600" y="2621280"/>
              <a:ext cx="2735176" cy="2706977"/>
            </a:xfrm>
            <a:prstGeom prst="rect">
              <a:avLst/>
            </a:prstGeom>
          </p:spPr>
        </p:pic>
        <p:sp>
          <p:nvSpPr>
            <p:cNvPr id="17" name="TextBox 16"/>
            <p:cNvSpPr txBox="1"/>
            <p:nvPr/>
          </p:nvSpPr>
          <p:spPr>
            <a:xfrm>
              <a:off x="990600" y="5243664"/>
              <a:ext cx="2735176" cy="1183960"/>
            </a:xfrm>
            <a:prstGeom prst="rect">
              <a:avLst/>
            </a:prstGeom>
            <a:noFill/>
          </p:spPr>
          <p:txBody>
            <a:bodyPr wrap="square" rtlCol="0">
              <a:spAutoFit/>
            </a:bodyPr>
            <a:lstStyle/>
            <a:p>
              <a:pPr algn="ctr"/>
              <a:r>
                <a:rPr lang="en-US" sz="2800" b="1" smtClean="0">
                  <a:solidFill>
                    <a:srgbClr val="0000CC"/>
                  </a:solidFill>
                  <a:latin typeface="VNI-Avo" pitchFamily="2" charset="0"/>
                  <a:ea typeface="Arial-Rounded" panose="020B0500000000000000" pitchFamily="34" charset="0"/>
                  <a:cs typeface="Arial" pitchFamily="34" charset="0"/>
                </a:rPr>
                <a:t>Soá 1</a:t>
              </a:r>
              <a:endParaRPr lang="en-US" sz="2800" b="1" dirty="0">
                <a:solidFill>
                  <a:srgbClr val="0000CC"/>
                </a:solidFill>
                <a:latin typeface="VNI-Avo" pitchFamily="2" charset="0"/>
                <a:ea typeface="Arial-Rounded" panose="020B0500000000000000" pitchFamily="34" charset="0"/>
                <a:cs typeface="Arial" pitchFamily="34" charset="0"/>
              </a:endParaRPr>
            </a:p>
          </p:txBody>
        </p:sp>
      </p:grpSp>
      <p:grpSp>
        <p:nvGrpSpPr>
          <p:cNvPr id="21" name="Group 20"/>
          <p:cNvGrpSpPr/>
          <p:nvPr/>
        </p:nvGrpSpPr>
        <p:grpSpPr>
          <a:xfrm>
            <a:off x="4556919" y="7162800"/>
            <a:ext cx="1204790" cy="1682114"/>
            <a:chOff x="990600" y="2621280"/>
            <a:chExt cx="2735176" cy="3806344"/>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11454" r="12764"/>
            <a:stretch/>
          </p:blipFill>
          <p:spPr>
            <a:xfrm>
              <a:off x="990600" y="2621280"/>
              <a:ext cx="2735176" cy="2706977"/>
            </a:xfrm>
            <a:prstGeom prst="rect">
              <a:avLst/>
            </a:prstGeom>
          </p:spPr>
        </p:pic>
        <p:sp>
          <p:nvSpPr>
            <p:cNvPr id="23" name="TextBox 22"/>
            <p:cNvSpPr txBox="1"/>
            <p:nvPr/>
          </p:nvSpPr>
          <p:spPr>
            <a:xfrm>
              <a:off x="990600" y="5243664"/>
              <a:ext cx="2735176" cy="1183960"/>
            </a:xfrm>
            <a:prstGeom prst="rect">
              <a:avLst/>
            </a:prstGeom>
            <a:noFill/>
          </p:spPr>
          <p:txBody>
            <a:bodyPr wrap="square" rtlCol="0">
              <a:spAutoFit/>
            </a:bodyPr>
            <a:lstStyle/>
            <a:p>
              <a:pPr algn="ctr"/>
              <a:r>
                <a:rPr lang="en-US" sz="2800" b="1" smtClean="0">
                  <a:solidFill>
                    <a:srgbClr val="0000CC"/>
                  </a:solidFill>
                  <a:latin typeface="VNI-Avo" pitchFamily="2" charset="0"/>
                  <a:ea typeface="Arial-Rounded" panose="020B0500000000000000" pitchFamily="34" charset="0"/>
                  <a:cs typeface="Arial" pitchFamily="34" charset="0"/>
                </a:rPr>
                <a:t>Soá 2</a:t>
              </a:r>
              <a:endParaRPr lang="en-US" sz="2800" b="1" dirty="0">
                <a:solidFill>
                  <a:srgbClr val="0000CC"/>
                </a:solidFill>
                <a:latin typeface="VNI-Avo" pitchFamily="2" charset="0"/>
                <a:ea typeface="Arial-Rounded" panose="020B0500000000000000" pitchFamily="34" charset="0"/>
                <a:cs typeface="Arial" pitchFamily="34" charset="0"/>
              </a:endParaRPr>
            </a:p>
          </p:txBody>
        </p:sp>
      </p:grpSp>
      <p:grpSp>
        <p:nvGrpSpPr>
          <p:cNvPr id="33" name="Group 32"/>
          <p:cNvGrpSpPr/>
          <p:nvPr/>
        </p:nvGrpSpPr>
        <p:grpSpPr>
          <a:xfrm>
            <a:off x="7147719" y="7162800"/>
            <a:ext cx="1204790" cy="1682114"/>
            <a:chOff x="990600" y="2621280"/>
            <a:chExt cx="2735176" cy="3806344"/>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11454" r="12764"/>
            <a:stretch/>
          </p:blipFill>
          <p:spPr>
            <a:xfrm>
              <a:off x="990600" y="2621280"/>
              <a:ext cx="2735176" cy="2706977"/>
            </a:xfrm>
            <a:prstGeom prst="rect">
              <a:avLst/>
            </a:prstGeom>
          </p:spPr>
        </p:pic>
        <p:sp>
          <p:nvSpPr>
            <p:cNvPr id="35" name="TextBox 34"/>
            <p:cNvSpPr txBox="1"/>
            <p:nvPr/>
          </p:nvSpPr>
          <p:spPr>
            <a:xfrm>
              <a:off x="990600" y="5243664"/>
              <a:ext cx="2735176" cy="1183960"/>
            </a:xfrm>
            <a:prstGeom prst="rect">
              <a:avLst/>
            </a:prstGeom>
            <a:noFill/>
          </p:spPr>
          <p:txBody>
            <a:bodyPr wrap="square" rtlCol="0">
              <a:spAutoFit/>
            </a:bodyPr>
            <a:lstStyle/>
            <a:p>
              <a:pPr algn="ctr"/>
              <a:r>
                <a:rPr lang="en-US" sz="2800" b="1" smtClean="0">
                  <a:solidFill>
                    <a:srgbClr val="0000CC"/>
                  </a:solidFill>
                  <a:latin typeface="VNI-Avo" pitchFamily="2" charset="0"/>
                  <a:ea typeface="Arial-Rounded" panose="020B0500000000000000" pitchFamily="34" charset="0"/>
                  <a:cs typeface="Arial" pitchFamily="34" charset="0"/>
                </a:rPr>
                <a:t>Soá 3</a:t>
              </a:r>
              <a:endParaRPr lang="en-US" sz="2800" b="1" dirty="0">
                <a:solidFill>
                  <a:srgbClr val="0000CC"/>
                </a:solidFill>
                <a:latin typeface="VNI-Avo" pitchFamily="2" charset="0"/>
                <a:ea typeface="Arial-Rounded" panose="020B0500000000000000" pitchFamily="34" charset="0"/>
                <a:cs typeface="Arial" pitchFamily="34" charset="0"/>
              </a:endParaRPr>
            </a:p>
          </p:txBody>
        </p:sp>
      </p:grpSp>
      <p:grpSp>
        <p:nvGrpSpPr>
          <p:cNvPr id="39" name="Group 38"/>
          <p:cNvGrpSpPr/>
          <p:nvPr/>
        </p:nvGrpSpPr>
        <p:grpSpPr>
          <a:xfrm>
            <a:off x="9814719" y="7193280"/>
            <a:ext cx="1204790" cy="1682114"/>
            <a:chOff x="990600" y="2621280"/>
            <a:chExt cx="2735176" cy="3806344"/>
          </a:xfrm>
        </p:grpSpPr>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l="11454" r="12764"/>
            <a:stretch/>
          </p:blipFill>
          <p:spPr>
            <a:xfrm>
              <a:off x="990600" y="2621280"/>
              <a:ext cx="2735176" cy="2706977"/>
            </a:xfrm>
            <a:prstGeom prst="rect">
              <a:avLst/>
            </a:prstGeom>
          </p:spPr>
        </p:pic>
        <p:sp>
          <p:nvSpPr>
            <p:cNvPr id="41" name="TextBox 40"/>
            <p:cNvSpPr txBox="1"/>
            <p:nvPr/>
          </p:nvSpPr>
          <p:spPr>
            <a:xfrm>
              <a:off x="990600" y="5243664"/>
              <a:ext cx="2735176" cy="1183960"/>
            </a:xfrm>
            <a:prstGeom prst="rect">
              <a:avLst/>
            </a:prstGeom>
            <a:noFill/>
          </p:spPr>
          <p:txBody>
            <a:bodyPr wrap="square" rtlCol="0">
              <a:spAutoFit/>
            </a:bodyPr>
            <a:lstStyle/>
            <a:p>
              <a:pPr algn="ctr"/>
              <a:r>
                <a:rPr lang="en-US" sz="2800" b="1" smtClean="0">
                  <a:solidFill>
                    <a:srgbClr val="0000CC"/>
                  </a:solidFill>
                  <a:latin typeface="VNI-Avo" pitchFamily="2" charset="0"/>
                  <a:ea typeface="Arial-Rounded" panose="020B0500000000000000" pitchFamily="34" charset="0"/>
                  <a:cs typeface="Arial" pitchFamily="34" charset="0"/>
                </a:rPr>
                <a:t>Soá 4</a:t>
              </a:r>
              <a:endParaRPr lang="en-US" sz="2800" b="1" dirty="0">
                <a:solidFill>
                  <a:srgbClr val="0000CC"/>
                </a:solidFill>
                <a:latin typeface="VNI-Avo" pitchFamily="2" charset="0"/>
                <a:ea typeface="Arial-Rounded" panose="020B0500000000000000" pitchFamily="34" charset="0"/>
                <a:cs typeface="Arial" pitchFamily="34" charset="0"/>
              </a:endParaRPr>
            </a:p>
          </p:txBody>
        </p:sp>
      </p:grpSp>
      <p:pic>
        <p:nvPicPr>
          <p:cNvPr id="2050" name="Picture 2" descr="Độc đáo hình tượng ông bụt trong truyện cổ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0058"/>
          <a:stretch/>
        </p:blipFill>
        <p:spPr bwMode="auto">
          <a:xfrm>
            <a:off x="1813719" y="1981201"/>
            <a:ext cx="2731833" cy="207170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2634119" y="7193280"/>
            <a:ext cx="1204790" cy="1682114"/>
            <a:chOff x="990600" y="2621280"/>
            <a:chExt cx="2735176" cy="3806344"/>
          </a:xfrm>
        </p:grpSpPr>
        <p:pic>
          <p:nvPicPr>
            <p:cNvPr id="46" name="Picture 45"/>
            <p:cNvPicPr>
              <a:picLocks noChangeAspect="1"/>
            </p:cNvPicPr>
            <p:nvPr/>
          </p:nvPicPr>
          <p:blipFill rotWithShape="1">
            <a:blip r:embed="rId2" cstate="print">
              <a:extLst>
                <a:ext uri="{28A0092B-C50C-407E-A947-70E740481C1C}">
                  <a14:useLocalDpi xmlns:a14="http://schemas.microsoft.com/office/drawing/2010/main" val="0"/>
                </a:ext>
              </a:extLst>
            </a:blip>
            <a:srcRect l="11454" r="12764"/>
            <a:stretch/>
          </p:blipFill>
          <p:spPr>
            <a:xfrm>
              <a:off x="990600" y="2621280"/>
              <a:ext cx="2735176" cy="2706977"/>
            </a:xfrm>
            <a:prstGeom prst="rect">
              <a:avLst/>
            </a:prstGeom>
          </p:spPr>
        </p:pic>
        <p:sp>
          <p:nvSpPr>
            <p:cNvPr id="47" name="TextBox 46"/>
            <p:cNvSpPr txBox="1"/>
            <p:nvPr/>
          </p:nvSpPr>
          <p:spPr>
            <a:xfrm>
              <a:off x="990600" y="5243664"/>
              <a:ext cx="2735176" cy="1183960"/>
            </a:xfrm>
            <a:prstGeom prst="rect">
              <a:avLst/>
            </a:prstGeom>
            <a:noFill/>
          </p:spPr>
          <p:txBody>
            <a:bodyPr wrap="square" rtlCol="0">
              <a:spAutoFit/>
            </a:bodyPr>
            <a:lstStyle/>
            <a:p>
              <a:pPr algn="ctr"/>
              <a:r>
                <a:rPr lang="en-US" sz="2800" b="1" smtClean="0">
                  <a:solidFill>
                    <a:srgbClr val="0000CC"/>
                  </a:solidFill>
                  <a:latin typeface="VNI-Avo" pitchFamily="2" charset="0"/>
                  <a:ea typeface="Arial-Rounded" panose="020B0500000000000000" pitchFamily="34" charset="0"/>
                  <a:cs typeface="Arial" pitchFamily="34" charset="0"/>
                </a:rPr>
                <a:t>Soá 5</a:t>
              </a:r>
              <a:endParaRPr lang="en-US" sz="2800" b="1" dirty="0">
                <a:solidFill>
                  <a:srgbClr val="0000CC"/>
                </a:solidFill>
                <a:latin typeface="VNI-Avo" pitchFamily="2" charset="0"/>
                <a:ea typeface="Arial-Rounded" panose="020B0500000000000000" pitchFamily="34" charset="0"/>
                <a:cs typeface="Arial" pitchFamily="34" charset="0"/>
              </a:endParaRPr>
            </a:p>
          </p:txBody>
        </p:sp>
      </p:grpSp>
      <p:pic>
        <p:nvPicPr>
          <p:cNvPr id="2052" name="Picture 4" descr="Nữ ca sĩ khiến Hari Won ghen tuông hoá chị Hằng Nga xinh đẹp say đắm lòng  người - Yeah1 Musi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29" b="13418"/>
          <a:stretch/>
        </p:blipFill>
        <p:spPr bwMode="auto">
          <a:xfrm>
            <a:off x="6508163" y="1981201"/>
            <a:ext cx="2950603" cy="20717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ôn Ngộ Không - Nhân vật mang đầy tính nhân văn - Tượng Mỹ Hầu Vương trang  trí 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509" y="1981200"/>
            <a:ext cx="3351287" cy="20717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ự tích chú Cuội cung trăng lớp 3, sự tích chú Cuội chị Hằ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2711" y="4495800"/>
            <a:ext cx="3497995" cy="20628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p 12 Bài văn tả cô Tấm trong truyện cổ tích &quot;Tấm Cám&quot; (lớp 5) hay nhất -  Toplist.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2093" y="4495800"/>
            <a:ext cx="3667354" cy="2062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70923" y="4082534"/>
            <a:ext cx="1396536" cy="461665"/>
          </a:xfrm>
          <a:prstGeom prst="rect">
            <a:avLst/>
          </a:prstGeom>
          <a:noFill/>
        </p:spPr>
        <p:txBody>
          <a:bodyPr wrap="none" rtlCol="0">
            <a:spAutoFit/>
          </a:bodyPr>
          <a:lstStyle/>
          <a:p>
            <a:r>
              <a:rPr lang="en-US" sz="2400" b="1" smtClean="0">
                <a:solidFill>
                  <a:srgbClr val="FF0000"/>
                </a:solidFill>
              </a:rPr>
              <a:t>Ông Bụt</a:t>
            </a:r>
            <a:endParaRPr lang="en-US" sz="2400" b="1">
              <a:solidFill>
                <a:srgbClr val="FF0000"/>
              </a:solidFill>
            </a:endParaRPr>
          </a:p>
        </p:txBody>
      </p:sp>
      <p:sp>
        <p:nvSpPr>
          <p:cNvPr id="48" name="TextBox 47"/>
          <p:cNvSpPr txBox="1"/>
          <p:nvPr/>
        </p:nvSpPr>
        <p:spPr>
          <a:xfrm>
            <a:off x="7248020" y="4021574"/>
            <a:ext cx="1534394" cy="461665"/>
          </a:xfrm>
          <a:prstGeom prst="rect">
            <a:avLst/>
          </a:prstGeom>
          <a:noFill/>
        </p:spPr>
        <p:txBody>
          <a:bodyPr wrap="none" rtlCol="0">
            <a:spAutoFit/>
          </a:bodyPr>
          <a:lstStyle/>
          <a:p>
            <a:r>
              <a:rPr lang="en-US" sz="2400" b="1" smtClean="0">
                <a:solidFill>
                  <a:srgbClr val="FF0000"/>
                </a:solidFill>
              </a:rPr>
              <a:t>Chị Hằng</a:t>
            </a:r>
            <a:endParaRPr lang="en-US" sz="2400" b="1">
              <a:solidFill>
                <a:srgbClr val="FF0000"/>
              </a:solidFill>
            </a:endParaRPr>
          </a:p>
        </p:txBody>
      </p:sp>
      <p:sp>
        <p:nvSpPr>
          <p:cNvPr id="49" name="TextBox 48"/>
          <p:cNvSpPr txBox="1"/>
          <p:nvPr/>
        </p:nvSpPr>
        <p:spPr>
          <a:xfrm>
            <a:off x="11643519" y="4006334"/>
            <a:ext cx="2452916" cy="461665"/>
          </a:xfrm>
          <a:prstGeom prst="rect">
            <a:avLst/>
          </a:prstGeom>
          <a:noFill/>
        </p:spPr>
        <p:txBody>
          <a:bodyPr wrap="none" rtlCol="0">
            <a:spAutoFit/>
          </a:bodyPr>
          <a:lstStyle/>
          <a:p>
            <a:r>
              <a:rPr lang="en-US" sz="2400" b="1" smtClean="0">
                <a:solidFill>
                  <a:srgbClr val="FF0000"/>
                </a:solidFill>
              </a:rPr>
              <a:t>Tôn ngộ Không</a:t>
            </a:r>
            <a:endParaRPr lang="en-US" sz="2400" b="1">
              <a:solidFill>
                <a:srgbClr val="FF0000"/>
              </a:solidFill>
            </a:endParaRPr>
          </a:p>
        </p:txBody>
      </p:sp>
      <p:sp>
        <p:nvSpPr>
          <p:cNvPr id="50" name="TextBox 49"/>
          <p:cNvSpPr txBox="1"/>
          <p:nvPr/>
        </p:nvSpPr>
        <p:spPr>
          <a:xfrm>
            <a:off x="5063440" y="6546126"/>
            <a:ext cx="1550424" cy="461665"/>
          </a:xfrm>
          <a:prstGeom prst="rect">
            <a:avLst/>
          </a:prstGeom>
          <a:noFill/>
        </p:spPr>
        <p:txBody>
          <a:bodyPr wrap="none" rtlCol="0">
            <a:spAutoFit/>
          </a:bodyPr>
          <a:lstStyle/>
          <a:p>
            <a:r>
              <a:rPr lang="en-US" sz="2400" b="1" smtClean="0">
                <a:solidFill>
                  <a:srgbClr val="FF0000"/>
                </a:solidFill>
              </a:rPr>
              <a:t>Chú Cuội</a:t>
            </a:r>
            <a:endParaRPr lang="en-US" sz="2400" b="1">
              <a:solidFill>
                <a:srgbClr val="FF0000"/>
              </a:solidFill>
            </a:endParaRPr>
          </a:p>
        </p:txBody>
      </p:sp>
      <p:sp>
        <p:nvSpPr>
          <p:cNvPr id="51" name="TextBox 50"/>
          <p:cNvSpPr txBox="1"/>
          <p:nvPr/>
        </p:nvSpPr>
        <p:spPr>
          <a:xfrm>
            <a:off x="9967119" y="6546125"/>
            <a:ext cx="1313180" cy="461665"/>
          </a:xfrm>
          <a:prstGeom prst="rect">
            <a:avLst/>
          </a:prstGeom>
          <a:noFill/>
        </p:spPr>
        <p:txBody>
          <a:bodyPr wrap="none" rtlCol="0">
            <a:spAutoFit/>
          </a:bodyPr>
          <a:lstStyle/>
          <a:p>
            <a:r>
              <a:rPr lang="en-US" sz="2400" b="1" smtClean="0">
                <a:solidFill>
                  <a:srgbClr val="FF0000"/>
                </a:solidFill>
              </a:rPr>
              <a:t>Cô Tấm</a:t>
            </a:r>
            <a:endParaRPr lang="en-US" sz="2400" b="1">
              <a:solidFill>
                <a:srgbClr val="FF0000"/>
              </a:solidFill>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500"/>
                                        <p:tgtEl>
                                          <p:spTgt spid="2056"/>
                                        </p:tgtEl>
                                      </p:cBhvr>
                                    </p:animEffect>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205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nextCondLst>
                <p:cond evt="onClick" delay="0">
                  <p:tgtEl>
                    <p:spTgt spid="2050"/>
                  </p:tgtEl>
                </p:cond>
              </p:nextCondLst>
            </p:seq>
            <p:seq concurrent="1" nextAc="seek">
              <p:cTn id="58" restart="whenNotActive" fill="hold" evtFilter="cancelBubble" nodeType="interactiveSeq">
                <p:stCondLst>
                  <p:cond evt="onClick" delay="0">
                    <p:tgtEl>
                      <p:spTgt spid="205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childTnLst>
                    </p:cTn>
                  </p:par>
                </p:childTnLst>
              </p:cTn>
              <p:nextCondLst>
                <p:cond evt="onClick" delay="0">
                  <p:tgtEl>
                    <p:spTgt spid="2052"/>
                  </p:tgtEl>
                </p:cond>
              </p:nextCondLst>
            </p:seq>
            <p:seq concurrent="1" nextAc="seek">
              <p:cTn id="64" restart="whenNotActive" fill="hold" evtFilter="cancelBubble" nodeType="interactiveSeq">
                <p:stCondLst>
                  <p:cond evt="onClick" delay="0">
                    <p:tgtEl>
                      <p:spTgt spid="2054"/>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childTnLst>
              </p:cTn>
              <p:nextCondLst>
                <p:cond evt="onClick" delay="0">
                  <p:tgtEl>
                    <p:spTgt spid="2054"/>
                  </p:tgtEl>
                </p:cond>
              </p:nextCondLst>
            </p:seq>
            <p:seq concurrent="1" nextAc="seek">
              <p:cTn id="70" restart="whenNotActive" fill="hold" evtFilter="cancelBubble" nodeType="interactiveSeq">
                <p:stCondLst>
                  <p:cond evt="onClick" delay="0">
                    <p:tgtEl>
                      <p:spTgt spid="205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childTnLst>
              </p:cTn>
              <p:nextCondLst>
                <p:cond evt="onClick" delay="0">
                  <p:tgtEl>
                    <p:spTgt spid="2056"/>
                  </p:tgtEl>
                </p:cond>
              </p:nextCondLst>
            </p:seq>
            <p:seq concurrent="1" nextAc="seek">
              <p:cTn id="76" restart="whenNotActive" fill="hold" evtFilter="cancelBubble" nodeType="interactiveSeq">
                <p:stCondLst>
                  <p:cond evt="onClick" delay="0">
                    <p:tgtEl>
                      <p:spTgt spid="205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childTnLst>
                          </p:cTn>
                        </p:par>
                      </p:childTnLst>
                    </p:cTn>
                  </p:par>
                </p:childTnLst>
              </p:cTn>
              <p:nextCondLst>
                <p:cond evt="onClick" delay="0">
                  <p:tgtEl>
                    <p:spTgt spid="2058"/>
                  </p:tgtEl>
                </p:cond>
              </p:nextCondLst>
            </p:seq>
          </p:childTnLst>
        </p:cTn>
      </p:par>
    </p:tnLst>
    <p:bldLst>
      <p:bldP spid="2" grpId="0"/>
      <p:bldP spid="48" grpId="0"/>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4921898" cy="523220"/>
              </a:xfrm>
              <a:prstGeom prst="rect">
                <a:avLst/>
              </a:prstGeom>
              <a:noFill/>
            </p:spPr>
            <p:txBody>
              <a:bodyPr wrap="none" rtlCol="0">
                <a:spAutoFit/>
              </a:bodyPr>
              <a:lstStyle/>
              <a:p>
                <a:r>
                  <a:rPr lang="vi-VN"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456977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vi-VN" sz="3800" b="1" dirty="0">
                  <a:solidFill>
                    <a:srgbClr val="FF0066"/>
                  </a:solidFill>
                  <a:latin typeface="Times New Roman" pitchFamily="18" charset="0"/>
                  <a:cs typeface="Times New Roman" pitchFamily="18" charset="0"/>
                </a:rPr>
                <a:t>Q</a:t>
              </a:r>
              <a:r>
                <a:rPr lang="en-US" sz="3800" b="1" dirty="0" err="1" smtClean="0">
                  <a:solidFill>
                    <a:srgbClr val="FF0066"/>
                  </a:solidFill>
                  <a:latin typeface="Times New Roman" pitchFamily="18" charset="0"/>
                  <a:cs typeface="Times New Roman" pitchFamily="18" charset="0"/>
                </a:rPr>
                <a:t>uan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sát</a:t>
              </a:r>
              <a:r>
                <a:rPr lang="en-US" sz="3800" b="1" dirty="0" smtClean="0">
                  <a:solidFill>
                    <a:srgbClr val="FF0066"/>
                  </a:solidFill>
                  <a:latin typeface="Times New Roman" pitchFamily="18" charset="0"/>
                  <a:cs typeface="Times New Roman" pitchFamily="18" charset="0"/>
                </a:rPr>
                <a:t> </a:t>
              </a:r>
              <a:r>
                <a:rPr lang="vi-VN" sz="3800" b="1" dirty="0" smtClean="0">
                  <a:solidFill>
                    <a:srgbClr val="FF0066"/>
                  </a:solidFill>
                  <a:latin typeface="Times New Roman" pitchFamily="18" charset="0"/>
                  <a:cs typeface="Times New Roman" pitchFamily="18" charset="0"/>
                </a:rPr>
                <a:t>tranh và trả lời câu hỏi</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642075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818357" y="7602855"/>
            <a:ext cx="15087600" cy="1200329"/>
          </a:xfrm>
          <a:prstGeom prst="rect">
            <a:avLst/>
          </a:prstGeom>
          <a:solidFill>
            <a:schemeClr val="bg1"/>
          </a:solidFill>
        </p:spPr>
        <p:txBody>
          <a:bodyPr wrap="square" rtlCol="0">
            <a:spAutoFit/>
          </a:bodyPr>
          <a:lstStyle/>
          <a:p>
            <a:pPr algn="just"/>
            <a:r>
              <a:rPr lang="vi-VN" sz="3600" b="1" i="1" dirty="0">
                <a:solidFill>
                  <a:srgbClr val="FF0066"/>
                </a:solidFill>
                <a:latin typeface="Times New Roman" pitchFamily="18" charset="0"/>
                <a:cs typeface="Times New Roman" pitchFamily="18" charset="0"/>
              </a:rPr>
              <a:t> </a:t>
            </a:r>
            <a:r>
              <a:rPr lang="vi-VN" sz="3600" b="1" i="1" dirty="0" smtClean="0">
                <a:solidFill>
                  <a:srgbClr val="FF0000"/>
                </a:solidFill>
                <a:latin typeface="Times New Roman" pitchFamily="18" charset="0"/>
                <a:cs typeface="Times New Roman" pitchFamily="18" charset="0"/>
              </a:rPr>
              <a:t>- Góc học tập là nơi giành riêng cho các em học tập. Nó là một vị trí cho các em học tập như bàn, ghế, tủ và các dụng cụ học tập của học sinh.</a:t>
            </a:r>
            <a:endParaRPr lang="en-US" sz="3600" b="1" i="1" dirty="0">
              <a:solidFill>
                <a:srgbClr val="FF0000"/>
              </a:solidFill>
              <a:latin typeface="Times New Roman" pitchFamily="18" charset="0"/>
              <a:cs typeface="Times New Roman" pitchFamily="18" charset="0"/>
            </a:endParaRPr>
          </a:p>
        </p:txBody>
      </p:sp>
      <p:pic>
        <p:nvPicPr>
          <p:cNvPr id="32" name="Picture 31"/>
          <p:cNvPicPr/>
          <p:nvPr/>
        </p:nvPicPr>
        <p:blipFill rotWithShape="1">
          <a:blip r:embed="rId2"/>
          <a:srcRect l="12405" t="28897" r="74014" b="54753"/>
          <a:stretch/>
        </p:blipFill>
        <p:spPr bwMode="auto">
          <a:xfrm>
            <a:off x="1051719" y="2667000"/>
            <a:ext cx="3962400" cy="3124200"/>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2"/>
          <a:srcRect l="38238" t="28185" r="54724" b="54421"/>
          <a:stretch/>
        </p:blipFill>
        <p:spPr bwMode="auto">
          <a:xfrm>
            <a:off x="5014120" y="2641600"/>
            <a:ext cx="3729038" cy="3149600"/>
          </a:xfrm>
          <a:prstGeom prst="rect">
            <a:avLst/>
          </a:prstGeom>
          <a:ln>
            <a:noFill/>
          </a:ln>
          <a:extLst>
            <a:ext uri="{53640926-AAD7-44D8-BBD7-CCE9431645EC}">
              <a14:shadowObscured xmlns:a14="http://schemas.microsoft.com/office/drawing/2010/main"/>
            </a:ext>
          </a:extLst>
        </p:spPr>
      </p:pic>
      <p:pic>
        <p:nvPicPr>
          <p:cNvPr id="34" name="Picture 33"/>
          <p:cNvPicPr/>
          <p:nvPr/>
        </p:nvPicPr>
        <p:blipFill rotWithShape="1">
          <a:blip r:embed="rId3"/>
          <a:srcRect l="29515" t="44867" r="57331" b="39353"/>
          <a:stretch/>
        </p:blipFill>
        <p:spPr bwMode="auto">
          <a:xfrm>
            <a:off x="8770938" y="2590800"/>
            <a:ext cx="3613150" cy="3276600"/>
          </a:xfrm>
          <a:prstGeom prst="rect">
            <a:avLst/>
          </a:prstGeom>
          <a:ln>
            <a:noFill/>
          </a:ln>
          <a:extLst>
            <a:ext uri="{53640926-AAD7-44D8-BBD7-CCE9431645EC}">
              <a14:shadowObscured xmlns:a14="http://schemas.microsoft.com/office/drawing/2010/main"/>
            </a:ext>
          </a:extLst>
        </p:spPr>
      </p:pic>
      <p:pic>
        <p:nvPicPr>
          <p:cNvPr id="35" name="Picture 34"/>
          <p:cNvPicPr/>
          <p:nvPr/>
        </p:nvPicPr>
        <p:blipFill rotWithShape="1">
          <a:blip r:embed="rId4"/>
          <a:srcRect l="35825" t="28707" r="29313" b="15969"/>
          <a:stretch/>
        </p:blipFill>
        <p:spPr bwMode="auto">
          <a:xfrm>
            <a:off x="12361069" y="2667000"/>
            <a:ext cx="3244850" cy="31242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051719" y="5867400"/>
            <a:ext cx="14818519" cy="1754326"/>
          </a:xfrm>
          <a:prstGeom prst="rect">
            <a:avLst/>
          </a:prstGeom>
        </p:spPr>
        <p:txBody>
          <a:bodyPr wrap="square">
            <a:spAutoFit/>
          </a:bodyPr>
          <a:lstStyle/>
          <a:p>
            <a:r>
              <a:rPr lang="vi-VN" sz="3600" b="1" dirty="0" smtClean="0">
                <a:solidFill>
                  <a:srgbClr val="0000CC"/>
                </a:solidFill>
                <a:latin typeface="Times New Roman"/>
                <a:ea typeface="Times New Roman"/>
              </a:rPr>
              <a:t>+</a:t>
            </a:r>
            <a:r>
              <a:rPr lang="nl-NL" sz="3600" b="1" dirty="0" smtClean="0">
                <a:solidFill>
                  <a:srgbClr val="0000CC"/>
                </a:solidFill>
                <a:latin typeface="Times New Roman"/>
                <a:ea typeface="Times New Roman"/>
              </a:rPr>
              <a:t>Trên </a:t>
            </a:r>
            <a:r>
              <a:rPr lang="nl-NL" sz="3600" b="1" dirty="0">
                <a:solidFill>
                  <a:srgbClr val="0000CC"/>
                </a:solidFill>
                <a:latin typeface="Times New Roman"/>
                <a:ea typeface="Times New Roman"/>
              </a:rPr>
              <a:t>mặt bàn nên để những gì? Có cần làm hộp để đựng đồ dùng học tập không? Balô, cặp đi học về để ở đâu? Có nên trang trí gì trên tường không? </a:t>
            </a:r>
            <a:endParaRPr lang="en-US" sz="3600" b="1" dirty="0">
              <a:solidFill>
                <a:srgbClr val="0000CC"/>
              </a:solidFill>
            </a:endParaRPr>
          </a:p>
        </p:txBody>
      </p:sp>
    </p:spTree>
    <p:extLst>
      <p:ext uri="{BB962C8B-B14F-4D97-AF65-F5344CB8AC3E}">
        <p14:creationId xmlns:p14="http://schemas.microsoft.com/office/powerpoint/2010/main" val="27516801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4921898" cy="523220"/>
              </a:xfrm>
              <a:prstGeom prst="rect">
                <a:avLst/>
              </a:prstGeom>
              <a:noFill/>
            </p:spPr>
            <p:txBody>
              <a:bodyPr wrap="none" rtlCol="0">
                <a:spAutoFit/>
              </a:bodyPr>
              <a:lstStyle/>
              <a:p>
                <a:r>
                  <a:rPr lang="vi-VN"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456977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vi-VN" sz="3800" b="1" dirty="0">
                  <a:solidFill>
                    <a:srgbClr val="FF0066"/>
                  </a:solidFill>
                  <a:latin typeface="Times New Roman" pitchFamily="18" charset="0"/>
                  <a:cs typeface="Times New Roman" pitchFamily="18" charset="0"/>
                </a:rPr>
                <a:t>2</a:t>
              </a:r>
              <a:r>
                <a:rPr lang="en-US" sz="3800" b="1" dirty="0" smtClean="0">
                  <a:solidFill>
                    <a:srgbClr val="FF0066"/>
                  </a:solidFill>
                  <a:latin typeface="Times New Roman" pitchFamily="18" charset="0"/>
                  <a:cs typeface="Times New Roman" pitchFamily="18" charset="0"/>
                </a:rPr>
                <a:t>. </a:t>
              </a:r>
              <a:r>
                <a:rPr lang="vi-VN" sz="3800" b="1" dirty="0" smtClean="0">
                  <a:solidFill>
                    <a:srgbClr val="FF0066"/>
                  </a:solidFill>
                  <a:latin typeface="Times New Roman" pitchFamily="18" charset="0"/>
                  <a:cs typeface="Times New Roman" pitchFamily="18" charset="0"/>
                </a:rPr>
                <a:t>Thảo luận xây dựng góc học tập ở nhà</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730328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7" name="Text Box 14"/>
          <p:cNvSpPr txBox="1">
            <a:spLocks noChangeArrowheads="1"/>
          </p:cNvSpPr>
          <p:nvPr/>
        </p:nvSpPr>
        <p:spPr bwMode="auto">
          <a:xfrm>
            <a:off x="2903538" y="1098683"/>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8" name="Group 17"/>
          <p:cNvGrpSpPr/>
          <p:nvPr/>
        </p:nvGrpSpPr>
        <p:grpSpPr>
          <a:xfrm>
            <a:off x="769938" y="1784186"/>
            <a:ext cx="11277600" cy="677108"/>
            <a:chOff x="1508918" y="1888664"/>
            <a:chExt cx="10047316" cy="677108"/>
          </a:xfrm>
        </p:grpSpPr>
        <p:sp>
          <p:nvSpPr>
            <p:cNvPr id="19" name="Rectangle 18"/>
            <p:cNvSpPr/>
            <p:nvPr/>
          </p:nvSpPr>
          <p:spPr>
            <a:xfrm>
              <a:off x="1508918" y="1888664"/>
              <a:ext cx="10047316" cy="677108"/>
            </a:xfrm>
            <a:prstGeom prst="rect">
              <a:avLst/>
            </a:prstGeom>
          </p:spPr>
          <p:txBody>
            <a:bodyPr wrap="square">
              <a:spAutoFit/>
            </a:bodyPr>
            <a:lstStyle/>
            <a:p>
              <a:r>
                <a:rPr lang="vi-VN" sz="3800" b="1" dirty="0">
                  <a:solidFill>
                    <a:srgbClr val="FF0066"/>
                  </a:solidFill>
                  <a:latin typeface="Times New Roman" pitchFamily="18" charset="0"/>
                  <a:cs typeface="Times New Roman" pitchFamily="18" charset="0"/>
                </a:rPr>
                <a:t>2</a:t>
              </a:r>
              <a:r>
                <a:rPr lang="en-US" sz="3800" b="1" dirty="0" smtClean="0">
                  <a:solidFill>
                    <a:srgbClr val="FF0066"/>
                  </a:solidFill>
                  <a:latin typeface="Times New Roman" pitchFamily="18" charset="0"/>
                  <a:cs typeface="Times New Roman" pitchFamily="18" charset="0"/>
                </a:rPr>
                <a:t>. </a:t>
              </a:r>
              <a:r>
                <a:rPr lang="vi-VN" sz="3800" b="1" dirty="0" smtClean="0">
                  <a:solidFill>
                    <a:srgbClr val="FF0066"/>
                  </a:solidFill>
                  <a:latin typeface="Times New Roman" pitchFamily="18" charset="0"/>
                  <a:cs typeface="Times New Roman" pitchFamily="18" charset="0"/>
                </a:rPr>
                <a:t>Thảo luận xây dựng góc học tập ở nhà</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0" name="Straight Connector 19"/>
            <p:cNvCxnSpPr/>
            <p:nvPr/>
          </p:nvCxnSpPr>
          <p:spPr>
            <a:xfrm>
              <a:off x="1673234" y="2519755"/>
              <a:ext cx="730328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Rectangle 35"/>
          <p:cNvSpPr/>
          <p:nvPr/>
        </p:nvSpPr>
        <p:spPr>
          <a:xfrm>
            <a:off x="769938" y="2461294"/>
            <a:ext cx="12029281" cy="677108"/>
          </a:xfrm>
          <a:prstGeom prst="rect">
            <a:avLst/>
          </a:prstGeom>
        </p:spPr>
        <p:txBody>
          <a:bodyPr wrap="square">
            <a:spAutoFit/>
          </a:bodyPr>
          <a:lstStyle/>
          <a:p>
            <a:r>
              <a:rPr lang="vi-VN" sz="3800" b="1" dirty="0" smtClean="0">
                <a:solidFill>
                  <a:srgbClr val="FF0066"/>
                </a:solidFill>
                <a:latin typeface="Times New Roman" pitchFamily="18" charset="0"/>
                <a:cs typeface="Times New Roman" pitchFamily="18" charset="0"/>
              </a:rPr>
              <a:t>- Học sinh thảo luận nhóm 4 xây dựng góc học tập ở nhà</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pic>
        <p:nvPicPr>
          <p:cNvPr id="38" name="Picture 37"/>
          <p:cNvPicPr/>
          <p:nvPr/>
        </p:nvPicPr>
        <p:blipFill rotWithShape="1">
          <a:blip r:embed="rId2"/>
          <a:srcRect l="13474" t="9126" r="50059" b="12737"/>
          <a:stretch/>
        </p:blipFill>
        <p:spPr bwMode="auto">
          <a:xfrm>
            <a:off x="954373" y="3247349"/>
            <a:ext cx="3526346" cy="2609850"/>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35397" t="22053" r="16374" b="7985"/>
          <a:stretch/>
        </p:blipFill>
        <p:spPr bwMode="auto">
          <a:xfrm>
            <a:off x="4556919" y="3256041"/>
            <a:ext cx="4103385" cy="2601158"/>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4"/>
          <a:srcRect l="78065" t="55323" r="2685" b="19392"/>
          <a:stretch/>
        </p:blipFill>
        <p:spPr bwMode="auto">
          <a:xfrm>
            <a:off x="8633620" y="3256041"/>
            <a:ext cx="3695699" cy="2609850"/>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5"/>
          <a:srcRect l="27911" t="29467" r="36585" b="6464"/>
          <a:stretch/>
        </p:blipFill>
        <p:spPr bwMode="auto">
          <a:xfrm>
            <a:off x="12329319" y="3292215"/>
            <a:ext cx="3403600" cy="2537501"/>
          </a:xfrm>
          <a:prstGeom prst="rect">
            <a:avLst/>
          </a:prstGeom>
          <a:ln>
            <a:noFill/>
          </a:ln>
          <a:extLst>
            <a:ext uri="{53640926-AAD7-44D8-BBD7-CCE9431645EC}">
              <a14:shadowObscured xmlns:a14="http://schemas.microsoft.com/office/drawing/2010/main"/>
            </a:ext>
          </a:extLst>
        </p:spPr>
      </p:pic>
      <p:sp>
        <p:nvSpPr>
          <p:cNvPr id="24" name="Rectangle 23"/>
          <p:cNvSpPr/>
          <p:nvPr/>
        </p:nvSpPr>
        <p:spPr>
          <a:xfrm>
            <a:off x="964693" y="6620708"/>
            <a:ext cx="14778545" cy="1846659"/>
          </a:xfrm>
          <a:prstGeom prst="rect">
            <a:avLst/>
          </a:prstGeom>
        </p:spPr>
        <p:txBody>
          <a:bodyPr wrap="square">
            <a:spAutoFit/>
          </a:bodyPr>
          <a:lstStyle/>
          <a:p>
            <a:r>
              <a:rPr lang="vi-VN" sz="3800" b="1" dirty="0" smtClean="0">
                <a:solidFill>
                  <a:srgbClr val="FF0066"/>
                </a:solidFill>
                <a:latin typeface="Times New Roman" pitchFamily="18" charset="0"/>
                <a:cs typeface="Times New Roman" pitchFamily="18" charset="0"/>
              </a:rPr>
              <a:t>- Để cho góc học tậ thêm phong phú đa dạng và đẹp thì chúng ta có thể trang trí thêm tranh ảnh, viết thời khóa biểu, thêm một số đồ dùng như hộp đựng bút, hộp phấn để tạo nên góc học tập   </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sp>
        <p:nvSpPr>
          <p:cNvPr id="25" name="Rectangle 24"/>
          <p:cNvSpPr/>
          <p:nvPr/>
        </p:nvSpPr>
        <p:spPr>
          <a:xfrm>
            <a:off x="954374" y="5943600"/>
            <a:ext cx="14778545" cy="677108"/>
          </a:xfrm>
          <a:prstGeom prst="rect">
            <a:avLst/>
          </a:prstGeom>
        </p:spPr>
        <p:txBody>
          <a:bodyPr wrap="square">
            <a:spAutoFit/>
          </a:bodyPr>
          <a:lstStyle/>
          <a:p>
            <a:r>
              <a:rPr lang="vi-VN" sz="3800" b="1" dirty="0" smtClean="0">
                <a:solidFill>
                  <a:srgbClr val="0000CC"/>
                </a:solidFill>
                <a:latin typeface="Times New Roman" pitchFamily="18" charset="0"/>
                <a:cs typeface="Times New Roman" pitchFamily="18" charset="0"/>
              </a:rPr>
              <a:t>- Các em có dọn dẹp và sắp xếp, trang trí bàn học của mình không?</a:t>
            </a:r>
            <a:endParaRPr lang="en-US" sz="3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53732472"/>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4921898" cy="523220"/>
              </a:xfrm>
              <a:prstGeom prst="rect">
                <a:avLst/>
              </a:prstGeom>
              <a:noFill/>
            </p:spPr>
            <p:txBody>
              <a:bodyPr wrap="none" rtlCol="0">
                <a:spAutoFit/>
              </a:bodyPr>
              <a:lstStyle/>
              <a:p>
                <a:r>
                  <a:rPr lang="vi-VN"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456977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730328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7" name="Text Box 14"/>
          <p:cNvSpPr txBox="1">
            <a:spLocks noChangeArrowheads="1"/>
          </p:cNvSpPr>
          <p:nvPr/>
        </p:nvSpPr>
        <p:spPr bwMode="auto">
          <a:xfrm>
            <a:off x="2903538" y="1098683"/>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8" name="Group 17"/>
          <p:cNvGrpSpPr/>
          <p:nvPr/>
        </p:nvGrpSpPr>
        <p:grpSpPr>
          <a:xfrm>
            <a:off x="769937" y="1784186"/>
            <a:ext cx="12029282" cy="677108"/>
            <a:chOff x="1508918" y="1888664"/>
            <a:chExt cx="10047316" cy="677108"/>
          </a:xfrm>
        </p:grpSpPr>
        <p:sp>
          <p:nvSpPr>
            <p:cNvPr id="19" name="Rectangle 18"/>
            <p:cNvSpPr/>
            <p:nvPr/>
          </p:nvSpPr>
          <p:spPr>
            <a:xfrm>
              <a:off x="1508918" y="1888664"/>
              <a:ext cx="10047316" cy="677108"/>
            </a:xfrm>
            <a:prstGeom prst="rect">
              <a:avLst/>
            </a:prstGeom>
          </p:spPr>
          <p:txBody>
            <a:bodyPr wrap="square">
              <a:spAutoFit/>
            </a:bodyPr>
            <a:lstStyle/>
            <a:p>
              <a:r>
                <a:rPr lang="vi-VN"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Thực hành làm một sản phẩm để trang trí góc học tập </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0" name="Straight Connector 19"/>
            <p:cNvCxnSpPr/>
            <p:nvPr/>
          </p:nvCxnSpPr>
          <p:spPr>
            <a:xfrm flipV="1">
              <a:off x="1673234" y="2518352"/>
              <a:ext cx="9490521" cy="1403"/>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Rectangle 35"/>
          <p:cNvSpPr/>
          <p:nvPr/>
        </p:nvSpPr>
        <p:spPr>
          <a:xfrm>
            <a:off x="769938" y="2461294"/>
            <a:ext cx="12029281" cy="677108"/>
          </a:xfrm>
          <a:prstGeom prst="rect">
            <a:avLst/>
          </a:prstGeom>
        </p:spPr>
        <p:txBody>
          <a:bodyPr wrap="square">
            <a:spAutoFit/>
          </a:bodyPr>
          <a:lstStyle/>
          <a:p>
            <a:r>
              <a:rPr lang="vi-VN" sz="3800" b="1" dirty="0" smtClean="0">
                <a:solidFill>
                  <a:srgbClr val="FF0000"/>
                </a:solidFill>
                <a:latin typeface="Times New Roman" pitchFamily="18" charset="0"/>
                <a:cs typeface="Times New Roman" pitchFamily="18" charset="0"/>
              </a:rPr>
              <a:t>- Học sinh làm sản phẩm cá nhân</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pic>
        <p:nvPicPr>
          <p:cNvPr id="25" name="Picture 24"/>
          <p:cNvPicPr/>
          <p:nvPr/>
        </p:nvPicPr>
        <p:blipFill rotWithShape="1">
          <a:blip r:embed="rId2"/>
          <a:srcRect l="8341" t="21293" r="37761" b="32699"/>
          <a:stretch/>
        </p:blipFill>
        <p:spPr bwMode="auto">
          <a:xfrm>
            <a:off x="977393" y="3052420"/>
            <a:ext cx="4951126" cy="2967380"/>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3"/>
          <a:srcRect l="11014" t="21673" r="37654" b="16350"/>
          <a:stretch/>
        </p:blipFill>
        <p:spPr bwMode="auto">
          <a:xfrm>
            <a:off x="6004719" y="3046070"/>
            <a:ext cx="4267200" cy="2935630"/>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2353" t="19201" r="31344" b="14259"/>
          <a:stretch/>
        </p:blipFill>
        <p:spPr bwMode="auto">
          <a:xfrm>
            <a:off x="10360819" y="3138402"/>
            <a:ext cx="5473700" cy="2881398"/>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29183" y="6019800"/>
            <a:ext cx="12314536" cy="707886"/>
          </a:xfrm>
          <a:prstGeom prst="rect">
            <a:avLst/>
          </a:prstGeom>
        </p:spPr>
        <p:txBody>
          <a:bodyPr wrap="square">
            <a:spAutoFit/>
          </a:bodyPr>
          <a:lstStyle/>
          <a:p>
            <a:pPr>
              <a:spcAft>
                <a:spcPts val="0"/>
              </a:spcAft>
            </a:pPr>
            <a:r>
              <a:rPr lang="nl-NL" sz="4000" b="1" dirty="0">
                <a:solidFill>
                  <a:srgbClr val="0000CC"/>
                </a:solidFill>
                <a:latin typeface="Times New Roman"/>
                <a:ea typeface="Times New Roman"/>
              </a:rPr>
              <a:t>- </a:t>
            </a:r>
            <a:r>
              <a:rPr lang="vi-VN" sz="4000" b="1" dirty="0">
                <a:solidFill>
                  <a:srgbClr val="0000CC"/>
                </a:solidFill>
                <a:latin typeface="Times New Roman"/>
                <a:ea typeface="Times New Roman"/>
              </a:rPr>
              <a:t>H</a:t>
            </a:r>
            <a:r>
              <a:rPr lang="vi-VN" sz="4000" b="1" dirty="0" smtClean="0">
                <a:solidFill>
                  <a:srgbClr val="0000CC"/>
                </a:solidFill>
                <a:latin typeface="Times New Roman"/>
                <a:ea typeface="Times New Roman"/>
              </a:rPr>
              <a:t>ọc sinh </a:t>
            </a:r>
            <a:r>
              <a:rPr lang="nl-NL" sz="4000" b="1" dirty="0" smtClean="0">
                <a:solidFill>
                  <a:srgbClr val="0000CC"/>
                </a:solidFill>
                <a:latin typeface="Times New Roman"/>
                <a:ea typeface="Times New Roman"/>
              </a:rPr>
              <a:t>trưng </a:t>
            </a:r>
            <a:r>
              <a:rPr lang="nl-NL" sz="4000" b="1" dirty="0">
                <a:solidFill>
                  <a:srgbClr val="0000CC"/>
                </a:solidFill>
                <a:latin typeface="Times New Roman"/>
                <a:ea typeface="Times New Roman"/>
              </a:rPr>
              <a:t>bày sản phẩm</a:t>
            </a:r>
            <a:endParaRPr lang="en-US" sz="4000" b="1" dirty="0">
              <a:solidFill>
                <a:srgbClr val="0000CC"/>
              </a:solidFill>
              <a:effectLst/>
              <a:latin typeface="Times New Roman"/>
              <a:ea typeface="Times New Roman"/>
            </a:endParaRPr>
          </a:p>
        </p:txBody>
      </p:sp>
      <p:sp>
        <p:nvSpPr>
          <p:cNvPr id="4" name="Rectangle 3"/>
          <p:cNvSpPr/>
          <p:nvPr/>
        </p:nvSpPr>
        <p:spPr>
          <a:xfrm>
            <a:off x="977393" y="6727686"/>
            <a:ext cx="14857126" cy="1446550"/>
          </a:xfrm>
          <a:prstGeom prst="rect">
            <a:avLst/>
          </a:prstGeom>
        </p:spPr>
        <p:txBody>
          <a:bodyPr wrap="square">
            <a:spAutoFit/>
          </a:bodyPr>
          <a:lstStyle/>
          <a:p>
            <a:r>
              <a:rPr lang="vi-VN" dirty="0" smtClean="0">
                <a:latin typeface="Times New Roman"/>
                <a:ea typeface="Times New Roman"/>
              </a:rPr>
              <a:t> </a:t>
            </a:r>
            <a:r>
              <a:rPr lang="vi-VN" sz="4400" b="1" dirty="0" smtClean="0">
                <a:solidFill>
                  <a:srgbClr val="FF0000"/>
                </a:solidFill>
                <a:latin typeface="Times New Roman"/>
                <a:ea typeface="Times New Roman"/>
              </a:rPr>
              <a:t>- </a:t>
            </a:r>
            <a:r>
              <a:rPr lang="nl-NL" sz="4400" b="1" dirty="0" smtClean="0">
                <a:solidFill>
                  <a:srgbClr val="FF0000"/>
                </a:solidFill>
                <a:latin typeface="Times New Roman"/>
                <a:ea typeface="Times New Roman"/>
              </a:rPr>
              <a:t>Có </a:t>
            </a:r>
            <a:r>
              <a:rPr lang="nl-NL" sz="4400" b="1" dirty="0">
                <a:solidFill>
                  <a:srgbClr val="FF0000"/>
                </a:solidFill>
                <a:latin typeface="Times New Roman"/>
                <a:ea typeface="Times New Roman"/>
              </a:rPr>
              <a:t>rất nhiều ý tưởng để sắp xếp, trang trí cho góc học tập sao cho gọn, </a:t>
            </a:r>
            <a:r>
              <a:rPr lang="nl-NL" sz="4400" b="1" dirty="0" smtClean="0">
                <a:solidFill>
                  <a:srgbClr val="FF0000"/>
                </a:solidFill>
                <a:latin typeface="Times New Roman"/>
                <a:ea typeface="Times New Roman"/>
              </a:rPr>
              <a:t>đẹp</a:t>
            </a:r>
            <a:r>
              <a:rPr lang="vi-VN" sz="4400" b="1" dirty="0" smtClean="0">
                <a:solidFill>
                  <a:srgbClr val="FF0000"/>
                </a:solidFill>
                <a:latin typeface="Times New Roman"/>
                <a:ea typeface="Times New Roman"/>
              </a:rPr>
              <a:t>.</a:t>
            </a:r>
            <a:r>
              <a:rPr lang="vi-VN" dirty="0" smtClean="0">
                <a:latin typeface="Times New Roman"/>
                <a:ea typeface="Times New Roman"/>
              </a:rPr>
              <a:t>. </a:t>
            </a:r>
            <a:endParaRPr lang="en-US" dirty="0"/>
          </a:p>
        </p:txBody>
      </p:sp>
    </p:spTree>
    <p:extLst>
      <p:ext uri="{BB962C8B-B14F-4D97-AF65-F5344CB8AC3E}">
        <p14:creationId xmlns:p14="http://schemas.microsoft.com/office/powerpoint/2010/main" val="4228986900"/>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4921898" cy="523220"/>
              </a:xfrm>
              <a:prstGeom prst="rect">
                <a:avLst/>
              </a:prstGeom>
              <a:noFill/>
            </p:spPr>
            <p:txBody>
              <a:bodyPr wrap="none" rtlCol="0">
                <a:spAutoFit/>
              </a:bodyPr>
              <a:lstStyle/>
              <a:p>
                <a:r>
                  <a:rPr lang="vi-VN"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456977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4651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7" name="Text Box 14"/>
          <p:cNvSpPr txBox="1">
            <a:spLocks noChangeArrowheads="1"/>
          </p:cNvSpPr>
          <p:nvPr/>
        </p:nvSpPr>
        <p:spPr bwMode="auto">
          <a:xfrm>
            <a:off x="2903538" y="1098683"/>
            <a:ext cx="10515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HĐCD</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HỌC TẬP ĐÁNG YÊU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8" name="Group 17"/>
          <p:cNvGrpSpPr/>
          <p:nvPr/>
        </p:nvGrpSpPr>
        <p:grpSpPr>
          <a:xfrm>
            <a:off x="820738" y="1785060"/>
            <a:ext cx="3964781" cy="677108"/>
            <a:chOff x="1508918" y="1888664"/>
            <a:chExt cx="10047316" cy="677108"/>
          </a:xfrm>
        </p:grpSpPr>
        <p:sp>
          <p:nvSpPr>
            <p:cNvPr id="19" name="Rectangle 18"/>
            <p:cNvSpPr/>
            <p:nvPr/>
          </p:nvSpPr>
          <p:spPr>
            <a:xfrm>
              <a:off x="1508918" y="1888664"/>
              <a:ext cx="10047316" cy="677108"/>
            </a:xfrm>
            <a:prstGeom prst="rect">
              <a:avLst/>
            </a:prstGeom>
          </p:spPr>
          <p:txBody>
            <a:bodyPr wrap="square">
              <a:spAutoFit/>
            </a:bodyPr>
            <a:lstStyle/>
            <a:p>
              <a:r>
                <a:rPr lang="vi-VN" sz="3800" b="1" dirty="0">
                  <a:solidFill>
                    <a:srgbClr val="FF0066"/>
                  </a:solidFill>
                  <a:latin typeface="Times New Roman" pitchFamily="18" charset="0"/>
                  <a:cs typeface="Times New Roman" pitchFamily="18" charset="0"/>
                </a:rPr>
                <a:t>4</a:t>
              </a:r>
              <a:r>
                <a:rPr lang="en-US" sz="3800" b="1" dirty="0" smtClean="0">
                  <a:solidFill>
                    <a:srgbClr val="FF0066"/>
                  </a:solidFill>
                  <a:latin typeface="Times New Roman" pitchFamily="18" charset="0"/>
                  <a:cs typeface="Times New Roman" pitchFamily="18" charset="0"/>
                </a:rPr>
                <a:t>. </a:t>
              </a:r>
              <a:r>
                <a:rPr lang="vi-VN" sz="3800" b="1" dirty="0" smtClean="0">
                  <a:solidFill>
                    <a:srgbClr val="FF0066"/>
                  </a:solidFill>
                  <a:latin typeface="Times New Roman" pitchFamily="18" charset="0"/>
                  <a:cs typeface="Times New Roman" pitchFamily="18" charset="0"/>
                </a:rPr>
                <a:t>Vận dụng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0" name="Straight Connector 19"/>
            <p:cNvCxnSpPr/>
            <p:nvPr/>
          </p:nvCxnSpPr>
          <p:spPr>
            <a:xfrm flipV="1">
              <a:off x="1673234" y="2519755"/>
              <a:ext cx="2034213" cy="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6" name="Rectangle 5"/>
          <p:cNvSpPr/>
          <p:nvPr/>
        </p:nvSpPr>
        <p:spPr>
          <a:xfrm>
            <a:off x="975012" y="2590800"/>
            <a:ext cx="14630907" cy="1446550"/>
          </a:xfrm>
          <a:prstGeom prst="rect">
            <a:avLst/>
          </a:prstGeom>
        </p:spPr>
        <p:txBody>
          <a:bodyPr wrap="square">
            <a:spAutoFit/>
          </a:bodyPr>
          <a:lstStyle/>
          <a:p>
            <a:pPr>
              <a:spcAft>
                <a:spcPts val="0"/>
              </a:spcAft>
            </a:pPr>
            <a:r>
              <a:rPr lang="nl-NL" sz="4400" b="1" dirty="0">
                <a:solidFill>
                  <a:srgbClr val="FF0000"/>
                </a:solidFill>
                <a:latin typeface="Times New Roman"/>
                <a:ea typeface="Times New Roman"/>
              </a:rPr>
              <a:t>- GV nêu yêu cầu và hướng dẫn HS về nhà cùng với người thân</a:t>
            </a:r>
            <a:r>
              <a:rPr lang="nl-NL" sz="4400" b="1" dirty="0" smtClean="0">
                <a:solidFill>
                  <a:srgbClr val="FF0000"/>
                </a:solidFill>
                <a:latin typeface="Times New Roman"/>
                <a:ea typeface="Times New Roman"/>
              </a:rPr>
              <a:t>:</a:t>
            </a:r>
            <a:endParaRPr lang="en-US" sz="4400" b="1" dirty="0">
              <a:solidFill>
                <a:srgbClr val="FF0000"/>
              </a:solidFill>
              <a:latin typeface="Times New Roman"/>
              <a:ea typeface="Times New Roman"/>
            </a:endParaRPr>
          </a:p>
        </p:txBody>
      </p:sp>
      <p:sp>
        <p:nvSpPr>
          <p:cNvPr id="7" name="Rectangle 6"/>
          <p:cNvSpPr/>
          <p:nvPr/>
        </p:nvSpPr>
        <p:spPr>
          <a:xfrm>
            <a:off x="977393" y="4037350"/>
            <a:ext cx="13866526" cy="2123658"/>
          </a:xfrm>
          <a:prstGeom prst="rect">
            <a:avLst/>
          </a:prstGeom>
        </p:spPr>
        <p:txBody>
          <a:bodyPr wrap="square">
            <a:spAutoFit/>
          </a:bodyPr>
          <a:lstStyle/>
          <a:p>
            <a:pPr lvl="0">
              <a:spcAft>
                <a:spcPts val="0"/>
              </a:spcAft>
            </a:pPr>
            <a:r>
              <a:rPr lang="nl-NL" sz="4400" b="1" dirty="0">
                <a:solidFill>
                  <a:srgbClr val="0000CC"/>
                </a:solidFill>
                <a:latin typeface="Times New Roman"/>
                <a:ea typeface="Times New Roman"/>
              </a:rPr>
              <a:t>+ Sắp xếp, trang trí góc học tập của em ở nhà theo các ý tưởng đã thảo luận trên lớp</a:t>
            </a:r>
            <a:endParaRPr lang="en-US" sz="4400" b="1" dirty="0">
              <a:solidFill>
                <a:srgbClr val="0000CC"/>
              </a:solidFill>
              <a:latin typeface="Times New Roman"/>
              <a:ea typeface="Times New Roman"/>
            </a:endParaRPr>
          </a:p>
          <a:p>
            <a:pPr lvl="0">
              <a:spcAft>
                <a:spcPts val="0"/>
              </a:spcAft>
            </a:pPr>
            <a:r>
              <a:rPr lang="nl-NL" sz="4400" b="1" dirty="0">
                <a:solidFill>
                  <a:srgbClr val="0000CC"/>
                </a:solidFill>
                <a:latin typeface="Times New Roman"/>
                <a:ea typeface="Times New Roman"/>
              </a:rPr>
              <a:t>+ Vẽ lại một góc yêu thích của em ở nhà</a:t>
            </a:r>
            <a:endParaRPr lang="en-US" sz="4400" b="1" dirty="0">
              <a:solidFill>
                <a:srgbClr val="0000CC"/>
              </a:solidFill>
              <a:latin typeface="Times New Roman"/>
              <a:ea typeface="Times New Roman"/>
            </a:endParaRPr>
          </a:p>
        </p:txBody>
      </p:sp>
    </p:spTree>
    <p:extLst>
      <p:ext uri="{BB962C8B-B14F-4D97-AF65-F5344CB8AC3E}">
        <p14:creationId xmlns:p14="http://schemas.microsoft.com/office/powerpoint/2010/main" val="3307953806"/>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4921898" cy="523220"/>
              </a:xfrm>
              <a:prstGeom prst="rect">
                <a:avLst/>
              </a:prstGeom>
              <a:noFill/>
            </p:spPr>
            <p:txBody>
              <a:bodyPr wrap="none" rtlCol="0">
                <a:spAutoFit/>
              </a:bodyPr>
              <a:lstStyle/>
              <a:p>
                <a:pPr lvl="0"/>
                <a:r>
                  <a:rPr lang="vi-VN" sz="2800" b="1" dirty="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1585119" y="1219200"/>
            <a:ext cx="1280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smtClean="0">
                <a:solidFill>
                  <a:srgbClr val="0000CC"/>
                </a:solidFill>
                <a:latin typeface="Times New Roman" pitchFamily="18" charset="0"/>
                <a:cs typeface="Times New Roman" pitchFamily="18" charset="0"/>
              </a:rPr>
              <a:t>TRÒ CHƠI: CHỌN NHÂN VẬT EM THÍCH NHẤT </a:t>
            </a:r>
          </a:p>
          <a:p>
            <a:pPr algn="ctr"/>
            <a:r>
              <a:rPr lang="en-GB" sz="3200" b="1" smtClean="0">
                <a:solidFill>
                  <a:srgbClr val="0000CC"/>
                </a:solidFill>
                <a:latin typeface="Times New Roman" pitchFamily="18" charset="0"/>
                <a:cs typeface="Times New Roman" pitchFamily="18" charset="0"/>
              </a:rPr>
              <a:t>TRONG PHIM TÂY DU KÍ</a:t>
            </a:r>
            <a:endParaRPr lang="en-GB" sz="3200" b="1">
              <a:solidFill>
                <a:srgbClr val="0000CC"/>
              </a:solidFill>
              <a:latin typeface="Times New Roman" pitchFamily="18" charset="0"/>
              <a:cs typeface="Times New Roman" pitchFamily="18" charset="0"/>
            </a:endParaRPr>
          </a:p>
        </p:txBody>
      </p:sp>
      <p:pic>
        <p:nvPicPr>
          <p:cNvPr id="52" name="Picture 2" descr="3 tài tử đóng Đường Tăng trong Tây du ký phiên bản 1986. Ảnh: NSCC.">
            <a:hlinkClick r:id="rId3" action="ppaction://hlinkpres?slideindex=1&amp;slidetit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54" t="50000" r="33215" b="6576"/>
          <a:stretch/>
        </p:blipFill>
        <p:spPr bwMode="auto">
          <a:xfrm>
            <a:off x="6961732" y="3712195"/>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5" action="ppaction://hlinkpres?slideindex=1&amp;slidetitl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310" b="7814"/>
          <a:stretch/>
        </p:blipFill>
        <p:spPr bwMode="auto">
          <a:xfrm>
            <a:off x="1427038" y="3743019"/>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7" action="ppaction://hlinkpres?slideindex=1&amp;slidetit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29132" y="3773841"/>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9" action="ppaction://hlinkpres?slideindex=1&amp;slidetitle="/>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 b="23314"/>
          <a:stretch/>
        </p:blipFill>
        <p:spPr bwMode="auto">
          <a:xfrm>
            <a:off x="4158285" y="6345671"/>
            <a:ext cx="2151234"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8285" y="3741702"/>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96531" y="3711220"/>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47310"/>
          <a:stretch/>
        </p:blipFill>
        <p:spPr bwMode="auto">
          <a:xfrm>
            <a:off x="1427038" y="63151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1732" y="63456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40922"/>
          <a:stretch/>
        </p:blipFill>
        <p:spPr bwMode="auto">
          <a:xfrm>
            <a:off x="9796531" y="63456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6">
            <a:extLst>
              <a:ext uri="{28A0092B-C50C-407E-A947-70E740481C1C}">
                <a14:useLocalDpi xmlns:a14="http://schemas.microsoft.com/office/drawing/2010/main" val="0"/>
              </a:ext>
            </a:extLst>
          </a:blip>
          <a:srcRect t="15236"/>
          <a:stretch/>
        </p:blipFill>
        <p:spPr bwMode="auto">
          <a:xfrm>
            <a:off x="12798970" y="63151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51719" y="2337036"/>
            <a:ext cx="14859000" cy="1200329"/>
          </a:xfrm>
          <a:prstGeom prst="rect">
            <a:avLst/>
          </a:prstGeom>
          <a:solidFill>
            <a:schemeClr val="bg1"/>
          </a:solidFill>
        </p:spPr>
        <p:txBody>
          <a:bodyPr wrap="square" rtlCol="0">
            <a:spAutoFit/>
          </a:bodyPr>
          <a:lstStyle/>
          <a:p>
            <a:pPr algn="just"/>
            <a:r>
              <a:rPr lang="en-US" sz="3600" b="1" smtClean="0">
                <a:solidFill>
                  <a:srgbClr val="0000CC"/>
                </a:solidFill>
                <a:latin typeface="Times New Roman" pitchFamily="18" charset="0"/>
                <a:cs typeface="Times New Roman" pitchFamily="18" charset="0"/>
              </a:rPr>
              <a:t>Em hãy chọn một nhân vật em thích nhất và giải thích nhân vật em chọn có nét riêng gì? </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par>
                                <p:cTn id="20" presetID="10" presetClass="entr" presetSubtype="0" fill="hold" nodeType="with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500"/>
                                        <p:tgtEl>
                                          <p:spTgt spid="2060"/>
                                        </p:tgtEl>
                                      </p:cBhvr>
                                    </p:animEffect>
                                  </p:childTnLst>
                                </p:cTn>
                              </p:par>
                              <p:par>
                                <p:cTn id="23" presetID="10" presetClass="entr" presetSubtype="0" fill="hold" nodeType="with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fade">
                                      <p:cBhvr>
                                        <p:cTn id="25" dur="500"/>
                                        <p:tgtEl>
                                          <p:spTgt spid="2062"/>
                                        </p:tgtEl>
                                      </p:cBhvr>
                                    </p:animEffect>
                                  </p:childTnLst>
                                </p:cTn>
                              </p:par>
                              <p:par>
                                <p:cTn id="26" presetID="10" presetClass="entr" presetSubtype="0" fill="hold" nodeType="withEffect">
                                  <p:stCondLst>
                                    <p:cond delay="0"/>
                                  </p:stCondLst>
                                  <p:childTnLst>
                                    <p:set>
                                      <p:cBhvr>
                                        <p:cTn id="27" dur="1" fill="hold">
                                          <p:stCondLst>
                                            <p:cond delay="0"/>
                                          </p:stCondLst>
                                        </p:cTn>
                                        <p:tgtEl>
                                          <p:spTgt spid="2064"/>
                                        </p:tgtEl>
                                        <p:attrNameLst>
                                          <p:attrName>style.visibility</p:attrName>
                                        </p:attrNameLst>
                                      </p:cBhvr>
                                      <p:to>
                                        <p:strVal val="visible"/>
                                      </p:to>
                                    </p:set>
                                    <p:animEffect transition="in" filter="fade">
                                      <p:cBhvr>
                                        <p:cTn id="28" dur="500"/>
                                        <p:tgtEl>
                                          <p:spTgt spid="2064"/>
                                        </p:tgtEl>
                                      </p:cBhvr>
                                    </p:animEffect>
                                  </p:childTnLst>
                                </p:cTn>
                              </p:par>
                              <p:par>
                                <p:cTn id="29" presetID="10" presetClass="entr" presetSubtype="0" fill="hold" nodeType="withEffect">
                                  <p:stCondLst>
                                    <p:cond delay="0"/>
                                  </p:stCondLst>
                                  <p:childTnLst>
                                    <p:set>
                                      <p:cBhvr>
                                        <p:cTn id="30" dur="1" fill="hold">
                                          <p:stCondLst>
                                            <p:cond delay="0"/>
                                          </p:stCondLst>
                                        </p:cTn>
                                        <p:tgtEl>
                                          <p:spTgt spid="2066"/>
                                        </p:tgtEl>
                                        <p:attrNameLst>
                                          <p:attrName>style.visibility</p:attrName>
                                        </p:attrNameLst>
                                      </p:cBhvr>
                                      <p:to>
                                        <p:strVal val="visible"/>
                                      </p:to>
                                    </p:set>
                                    <p:animEffect transition="in" filter="fade">
                                      <p:cBhvr>
                                        <p:cTn id="31" dur="500"/>
                                        <p:tgtEl>
                                          <p:spTgt spid="2066"/>
                                        </p:tgtEl>
                                      </p:cBhvr>
                                    </p:animEffect>
                                  </p:childTnLst>
                                </p:cTn>
                              </p:par>
                              <p:par>
                                <p:cTn id="32" presetID="10" presetClass="entr" presetSubtype="0" fill="hold" nodeType="withEffect">
                                  <p:stCondLst>
                                    <p:cond delay="0"/>
                                  </p:stCondLst>
                                  <p:childTnLst>
                                    <p:set>
                                      <p:cBhvr>
                                        <p:cTn id="33" dur="1" fill="hold">
                                          <p:stCondLst>
                                            <p:cond delay="0"/>
                                          </p:stCondLst>
                                        </p:cTn>
                                        <p:tgtEl>
                                          <p:spTgt spid="2068"/>
                                        </p:tgtEl>
                                        <p:attrNameLst>
                                          <p:attrName>style.visibility</p:attrName>
                                        </p:attrNameLst>
                                      </p:cBhvr>
                                      <p:to>
                                        <p:strVal val="visible"/>
                                      </p:to>
                                    </p:set>
                                    <p:animEffect transition="in" filter="fade">
                                      <p:cBhvr>
                                        <p:cTn id="34" dur="500"/>
                                        <p:tgtEl>
                                          <p:spTgt spid="206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10231</TotalTime>
  <Words>554</Words>
  <Application>Microsoft Office PowerPoint</Application>
  <PresentationFormat>Custom</PresentationFormat>
  <Paragraphs>58</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Arial-Rounded</vt:lpstr>
      <vt:lpstr>Times New Roman</vt:lpstr>
      <vt:lpstr>VNI-Avo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1164</cp:revision>
  <dcterms:created xsi:type="dcterms:W3CDTF">2008-09-09T22:52:10Z</dcterms:created>
  <dcterms:modified xsi:type="dcterms:W3CDTF">2024-08-11T09:57:49Z</dcterms:modified>
</cp:coreProperties>
</file>