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30" r:id="rId2"/>
    <p:sldId id="432" r:id="rId3"/>
    <p:sldId id="434" r:id="rId4"/>
    <p:sldId id="444" r:id="rId5"/>
    <p:sldId id="443" r:id="rId6"/>
    <p:sldId id="439" r:id="rId7"/>
    <p:sldId id="445" r:id="rId8"/>
    <p:sldId id="441" r:id="rId9"/>
    <p:sldId id="442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6" autoAdjust="0"/>
    <p:restoredTop sz="99274" autoAdjust="0"/>
  </p:normalViewPr>
  <p:slideViewPr>
    <p:cSldViewPr>
      <p:cViewPr>
        <p:scale>
          <a:sx n="50" d="100"/>
          <a:sy n="50" d="100"/>
        </p:scale>
        <p:origin x="-398" y="-451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118519" y="4343401"/>
            <a:ext cx="123444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HĐCD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SẮP XẾP ĐỒ DÙNG NGĂN NẮP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91" y="60259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ực hành xếp đồ đạc ngăn nắ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719" y="518160"/>
            <a:ext cx="14327326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7346425" cy="994830"/>
            <a:chOff x="5063633" y="164812"/>
            <a:chExt cx="5980590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980590" cy="994830"/>
              <a:chOff x="5063633" y="164812"/>
              <a:chExt cx="5980590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50509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SẮP XẾP ĐỒ DÙNG NGĂN NẮP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27919" y="1782783"/>
            <a:ext cx="12115800" cy="677108"/>
            <a:chOff x="1508918" y="1888664"/>
            <a:chExt cx="1079407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79407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3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Biểu diễn tiểu phẩm tương </a:t>
              </a:r>
              <a:r>
                <a:rPr lang="vi-VN" sz="3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 </a:t>
              </a:r>
              <a:r>
                <a:rPr lang="en-US" sz="3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3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hỗ </a:t>
              </a:r>
              <a:r>
                <a:rPr lang="vi-VN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ở của đồ đạc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27201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1144874" y="2554069"/>
            <a:ext cx="12860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/>
                <a:ea typeface="Times New Roman"/>
              </a:rPr>
              <a:t>-Quan sát tranh và đưa ra ý kiến nhận xét về nội dung</a:t>
            </a:r>
            <a:r>
              <a:rPr lang="vi-VN" sz="3600" b="1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27111" r="47998" b="27334"/>
          <a:stretch/>
        </p:blipFill>
        <p:spPr bwMode="auto">
          <a:xfrm>
            <a:off x="1790504" y="3215640"/>
            <a:ext cx="12474454" cy="510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7346425" cy="994830"/>
            <a:chOff x="5063633" y="164812"/>
            <a:chExt cx="5980590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980590" cy="994830"/>
              <a:chOff x="5063633" y="164812"/>
              <a:chExt cx="5980590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50509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SẮP XẾP ĐỒ DÙNG NGĂN NẮP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75519" y="1782783"/>
            <a:ext cx="12115800" cy="677108"/>
            <a:chOff x="1508918" y="1888664"/>
            <a:chExt cx="1079407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79407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vi-VN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Biểu diễn tiểu phẩm tương </a:t>
              </a:r>
              <a:r>
                <a:rPr lang="vi-VN" sz="3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 </a:t>
              </a:r>
              <a:r>
                <a:rPr lang="en-US" sz="3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3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hỗ </a:t>
              </a:r>
              <a:r>
                <a:rPr lang="vi-VN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ở của đồ đạc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27201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08919" y="7668161"/>
            <a:ext cx="1059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</a:t>
            </a:r>
            <a:r>
              <a:rPr lang="vi-VN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Sắm vai các nhân vật đồ dùng của bạn nhỏ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8918" y="8229600"/>
            <a:ext cx="10591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</a:t>
            </a:r>
            <a:r>
              <a:rPr lang="vi-VN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Thảo luận đưa ra phương án sắp xếp.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27111" r="47998" b="27334"/>
          <a:stretch/>
        </p:blipFill>
        <p:spPr bwMode="auto">
          <a:xfrm>
            <a:off x="1775423" y="2566736"/>
            <a:ext cx="12474454" cy="510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9974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7346425" cy="994830"/>
            <a:chOff x="5063633" y="164812"/>
            <a:chExt cx="5980590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980590" cy="994830"/>
              <a:chOff x="5063633" y="164812"/>
              <a:chExt cx="5980590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50509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SẮP XẾP ĐỒ DÙNG NGĂN NẮP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2115800" cy="677108"/>
            <a:chOff x="1508918" y="1888664"/>
            <a:chExt cx="1079407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79407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vi-VN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Biểu diễn tiểu phẩm tương tác Chỗ ở của đồ đạc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27201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731195" y="4038600"/>
            <a:ext cx="56222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4000" b="1" smtClean="0">
                <a:solidFill>
                  <a:srgbClr val="FF0066"/>
                </a:solidFill>
                <a:latin typeface="Times New Roman"/>
                <a:ea typeface="Times New Roman"/>
              </a:rPr>
              <a:t>   </a:t>
            </a:r>
            <a:r>
              <a:rPr lang="vi-VN" sz="4000" b="1" smtClean="0">
                <a:solidFill>
                  <a:srgbClr val="FF0066"/>
                </a:solidFill>
                <a:latin typeface="Times New Roman"/>
                <a:ea typeface="Times New Roman"/>
              </a:rPr>
              <a:t> </a:t>
            </a:r>
            <a:r>
              <a:rPr lang="vi-VN" sz="4000" b="1" dirty="0" smtClean="0">
                <a:solidFill>
                  <a:srgbClr val="FF0066"/>
                </a:solidFill>
                <a:latin typeface="Times New Roman"/>
                <a:ea typeface="Times New Roman"/>
              </a:rPr>
              <a:t>Đồ đạc sắp xếp không gọn gàng sạch sẽ , làm  nhà cửa bị bẩn, mất đi thẩm mĩ quan. </a:t>
            </a:r>
            <a:endParaRPr lang="en-US" sz="4000" b="1" dirty="0">
              <a:solidFill>
                <a:srgbClr val="FF0066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27111" r="47998" b="27334"/>
          <a:stretch/>
        </p:blipFill>
        <p:spPr bwMode="auto">
          <a:xfrm>
            <a:off x="6537526" y="2895600"/>
            <a:ext cx="924979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3693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7346425" cy="994830"/>
            <a:chOff x="5063633" y="164812"/>
            <a:chExt cx="5980590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980590" cy="994830"/>
              <a:chOff x="5063633" y="164812"/>
              <a:chExt cx="5980590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50509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SẮP XẾP ĐỒ DÙNG NGĂN NẮP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3833" y="1782783"/>
            <a:ext cx="814228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phương án dọn đồ ngăn nắp.</a:t>
            </a:r>
            <a:endParaRPr lang="en-US" sz="3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6519" y="2407920"/>
            <a:ext cx="1485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</a:t>
            </a:r>
            <a:r>
              <a:rPr lang="vi-VN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Thảo luận nhóm 2 cùng trao đổi đưa ra phương án cách dọn đồ</a:t>
            </a:r>
          </a:p>
          <a:p>
            <a:pPr algn="just"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VD: Giá, kệ dùng để làm gì?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t="27556" r="46244" b="21777"/>
          <a:stretch/>
        </p:blipFill>
        <p:spPr bwMode="auto">
          <a:xfrm>
            <a:off x="1127920" y="3608248"/>
            <a:ext cx="14784604" cy="526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6406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7346425" cy="994830"/>
            <a:chOff x="5063633" y="164812"/>
            <a:chExt cx="5980590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980590" cy="994830"/>
              <a:chOff x="5063633" y="164812"/>
              <a:chExt cx="5980590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50509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SẮP XẾP ĐỒ DÙNG NGĂN NẮP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3833" y="1782783"/>
            <a:ext cx="814228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phương án dọn đồ ngăn nắp.</a:t>
            </a:r>
            <a:endParaRPr lang="en-US" sz="3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4118" y="2514600"/>
            <a:ext cx="54864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nl-NL" sz="3600" b="1" smtClean="0">
                <a:solidFill>
                  <a:srgbClr val="FF0066"/>
                </a:solidFill>
                <a:latin typeface="Times New Roman"/>
                <a:ea typeface="Times New Roman"/>
              </a:rPr>
              <a:t>-</a:t>
            </a:r>
            <a:r>
              <a:rPr lang="vi-VN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smtClean="0">
                <a:solidFill>
                  <a:srgbClr val="FF0066"/>
                </a:solidFill>
                <a:latin typeface="Times New Roman"/>
                <a:ea typeface="Times New Roman"/>
              </a:rPr>
              <a:t>Giá, kệ: </a:t>
            </a:r>
            <a:r>
              <a:rPr lang="vi-VN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Dùng </a:t>
            </a:r>
            <a:r>
              <a:rPr lang="vi-VN" sz="36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để đựng sách, vở và các tài liệu học tập.</a:t>
            </a:r>
            <a:endParaRPr lang="en-US" sz="36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9037" y="4343400"/>
            <a:ext cx="5635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nl-NL" sz="3600" b="1" smtClean="0">
                <a:solidFill>
                  <a:srgbClr val="FF0066"/>
                </a:solidFill>
                <a:latin typeface="Times New Roman"/>
                <a:ea typeface="Times New Roman"/>
              </a:rPr>
              <a:t>-</a:t>
            </a:r>
            <a:r>
              <a:rPr lang="vi-VN" sz="3600" b="1" smtClean="0">
                <a:solidFill>
                  <a:srgbClr val="FF0066"/>
                </a:solidFill>
                <a:latin typeface="Times New Roman"/>
                <a:ea typeface="Times New Roman"/>
              </a:rPr>
              <a:t> </a:t>
            </a:r>
            <a:r>
              <a:rPr lang="en-US" sz="3600" b="1" smtClean="0">
                <a:solidFill>
                  <a:srgbClr val="FF0066"/>
                </a:solidFill>
                <a:latin typeface="Times New Roman"/>
                <a:ea typeface="Times New Roman"/>
              </a:rPr>
              <a:t>Tủ: </a:t>
            </a:r>
            <a:r>
              <a:rPr lang="vi-VN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Dùng </a:t>
            </a:r>
            <a:r>
              <a:rPr lang="vi-VN" sz="36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để cất quần</a:t>
            </a:r>
            <a:r>
              <a:rPr lang="vi-VN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vi-VN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áo</a:t>
            </a:r>
            <a:r>
              <a:rPr lang="en-US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4117" y="4953000"/>
            <a:ext cx="5486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vi-VN" sz="3600" b="1" smtClean="0">
                <a:solidFill>
                  <a:srgbClr val="FF0066"/>
                </a:solidFill>
                <a:latin typeface="Times New Roman"/>
                <a:ea typeface="Times New Roman"/>
              </a:rPr>
              <a:t>-</a:t>
            </a:r>
            <a:r>
              <a:rPr lang="en-US" sz="3600" b="1" smtClean="0">
                <a:solidFill>
                  <a:srgbClr val="FF0066"/>
                </a:solidFill>
                <a:latin typeface="Times New Roman"/>
                <a:ea typeface="Times New Roman"/>
              </a:rPr>
              <a:t> Mắc áo: </a:t>
            </a:r>
            <a:r>
              <a:rPr lang="vi-VN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Dùng </a:t>
            </a:r>
            <a:r>
              <a:rPr lang="vi-VN" sz="36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để treo </a:t>
            </a:r>
            <a:r>
              <a:rPr lang="vi-VN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quần </a:t>
            </a:r>
            <a:r>
              <a:rPr lang="vi-VN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áo</a:t>
            </a:r>
            <a:r>
              <a:rPr lang="en-US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9037" y="7901463"/>
            <a:ext cx="14405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3600" b="1" smtClean="0">
                <a:solidFill>
                  <a:srgbClr val="FF0066"/>
                </a:solidFill>
                <a:latin typeface="Times New Roman"/>
                <a:ea typeface="Times New Roman"/>
              </a:rPr>
              <a:t>-</a:t>
            </a:r>
            <a:r>
              <a:rPr lang="vi-VN" sz="3600" b="1" smtClean="0">
                <a:solidFill>
                  <a:srgbClr val="FF0066"/>
                </a:solidFill>
                <a:latin typeface="Times New Roman"/>
                <a:ea typeface="Times New Roman"/>
              </a:rPr>
              <a:t> </a:t>
            </a:r>
            <a:r>
              <a:rPr lang="en-US" sz="3600" b="1" smtClean="0">
                <a:solidFill>
                  <a:srgbClr val="FF0066"/>
                </a:solidFill>
                <a:latin typeface="Times New Roman"/>
                <a:ea typeface="Times New Roman"/>
              </a:rPr>
              <a:t>Giỏ, túi, lọ: </a:t>
            </a:r>
            <a:r>
              <a:rPr lang="vi-VN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Dùng </a:t>
            </a:r>
            <a:r>
              <a:rPr lang="vi-VN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đựng </a:t>
            </a:r>
            <a:r>
              <a:rPr lang="en-US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các dụng cụ học tập, các đồ vậy dễ rơi</a:t>
            </a:r>
            <a:r>
              <a:rPr lang="vi-VN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,...</a:t>
            </a:r>
            <a:endParaRPr lang="en-US" sz="36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t="27556" r="46244" b="21777"/>
          <a:stretch/>
        </p:blipFill>
        <p:spPr bwMode="auto">
          <a:xfrm>
            <a:off x="6824471" y="2459891"/>
            <a:ext cx="9115484" cy="526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73956" y="6246674"/>
            <a:ext cx="5821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vi-VN" sz="3600" b="1" smtClean="0">
                <a:solidFill>
                  <a:srgbClr val="FF0066"/>
                </a:solidFill>
                <a:latin typeface="Times New Roman"/>
                <a:ea typeface="Times New Roman"/>
              </a:rPr>
              <a:t>- </a:t>
            </a:r>
            <a:r>
              <a:rPr lang="en-US" sz="3600" b="1" smtClean="0">
                <a:solidFill>
                  <a:srgbClr val="FF0066"/>
                </a:solidFill>
                <a:latin typeface="Times New Roman"/>
                <a:ea typeface="Times New Roman"/>
              </a:rPr>
              <a:t>Hộp giấy: </a:t>
            </a:r>
            <a:r>
              <a:rPr lang="vi-VN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Dùng </a:t>
            </a:r>
            <a:r>
              <a:rPr lang="vi-VN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để </a:t>
            </a:r>
            <a:r>
              <a:rPr lang="en-US" sz="3600" b="1" smtClean="0">
                <a:solidFill>
                  <a:srgbClr val="0000CC"/>
                </a:solidFill>
                <a:latin typeface="Times New Roman"/>
                <a:ea typeface="Times New Roman"/>
              </a:rPr>
              <a:t>đựng các loại đồ chơi, đèn học,…</a:t>
            </a:r>
            <a:endParaRPr lang="en-US" sz="3600" b="1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60182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7346425" cy="994830"/>
            <a:chOff x="5063633" y="164812"/>
            <a:chExt cx="5980590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980590" cy="994830"/>
              <a:chOff x="5063633" y="164812"/>
              <a:chExt cx="5980590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50509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SẮP XẾP ĐỒ DÙNG NGĂN NẮP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2801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Thực hành sắp xếp đồ dùng của </a:t>
            </a:r>
            <a:r>
              <a:rPr lang="vi-VN" sz="3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 </a:t>
            </a:r>
            <a:r>
              <a:rPr lang="vi-VN" sz="3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của lớp.</a:t>
            </a:r>
            <a:endParaRPr lang="en-US" sz="3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381" y="2423160"/>
            <a:ext cx="1485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4000" b="1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sz="4000" b="1" smtClean="0">
                <a:solidFill>
                  <a:srgbClr val="FF0000"/>
                </a:solidFill>
                <a:latin typeface="Times New Roman"/>
                <a:ea typeface="Times New Roman"/>
              </a:rPr>
              <a:t>Mỗi cá nhân </a:t>
            </a:r>
            <a:r>
              <a:rPr lang="vi-VN" sz="4000" b="1" smtClean="0">
                <a:solidFill>
                  <a:srgbClr val="FF0000"/>
                </a:solidFill>
                <a:latin typeface="Times New Roman"/>
                <a:ea typeface="Times New Roman"/>
              </a:rPr>
              <a:t>đứng </a:t>
            </a:r>
            <a:r>
              <a:rPr lang="vi-VN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dậy sắp xếp lại đồ ở ngay chỗ mình ngồi học cho gọn gàng, ngăn nắp.</a:t>
            </a:r>
            <a:endParaRPr lang="en-US" sz="40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8780" y="3951357"/>
            <a:ext cx="58217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4000" b="1" smtClean="0">
                <a:solidFill>
                  <a:srgbClr val="0000CC"/>
                </a:solidFill>
                <a:latin typeface="Times New Roman"/>
                <a:ea typeface="Times New Roman"/>
              </a:rPr>
              <a:t>-</a:t>
            </a:r>
            <a:r>
              <a:rPr lang="vi-VN" sz="4000" b="1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smtClean="0">
                <a:solidFill>
                  <a:srgbClr val="0000CC"/>
                </a:solidFill>
                <a:latin typeface="Times New Roman"/>
                <a:ea typeface="Times New Roman"/>
              </a:rPr>
              <a:t>Sắp xếp lại quần áo, sách vở, mũ của em ở lớp</a:t>
            </a:r>
            <a:r>
              <a:rPr lang="vi-VN" sz="4000" b="1" smtClean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40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2" t="26657" r="5885" b="47208"/>
          <a:stretch/>
        </p:blipFill>
        <p:spPr bwMode="auto">
          <a:xfrm>
            <a:off x="6919119" y="3276600"/>
            <a:ext cx="8564682" cy="515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53381" y="5307032"/>
            <a:ext cx="58217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4000" b="1" smtClean="0">
                <a:solidFill>
                  <a:srgbClr val="0000CC"/>
                </a:solidFill>
                <a:latin typeface="Times New Roman"/>
                <a:ea typeface="Times New Roman"/>
              </a:rPr>
              <a:t>-</a:t>
            </a:r>
            <a:r>
              <a:rPr lang="vi-VN" sz="4000" b="1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smtClean="0">
                <a:solidFill>
                  <a:srgbClr val="0000CC"/>
                </a:solidFill>
                <a:latin typeface="Times New Roman"/>
                <a:ea typeface="Times New Roman"/>
              </a:rPr>
              <a:t>Sắp xếp đồ dùng chung của lớp</a:t>
            </a:r>
            <a:r>
              <a:rPr lang="vi-VN" sz="4000" b="1" smtClean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40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7661" y="6861512"/>
            <a:ext cx="58217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4000" b="1" smtClean="0">
                <a:solidFill>
                  <a:srgbClr val="0000CC"/>
                </a:solidFill>
                <a:latin typeface="Times New Roman"/>
                <a:ea typeface="Times New Roman"/>
              </a:rPr>
              <a:t>-</a:t>
            </a:r>
            <a:r>
              <a:rPr lang="vi-VN" sz="4000" b="1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4000" b="1" smtClean="0">
                <a:solidFill>
                  <a:srgbClr val="0000CC"/>
                </a:solidFill>
                <a:latin typeface="Times New Roman"/>
                <a:ea typeface="Times New Roman"/>
              </a:rPr>
              <a:t>Chia sẻ cảm xúc sau khi làm</a:t>
            </a:r>
            <a:r>
              <a:rPr lang="vi-VN" sz="4000" b="1" smtClean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40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51166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7346425" cy="994830"/>
            <a:chOff x="5063633" y="164812"/>
            <a:chExt cx="5980590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980590" cy="994830"/>
              <a:chOff x="5063633" y="164812"/>
              <a:chExt cx="5980590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50509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vi-V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SẮP XẾP ĐỒ DÙNG NGĂN NẮP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89919" y="1913395"/>
            <a:ext cx="3886200" cy="677108"/>
            <a:chOff x="1508918" y="1888664"/>
            <a:chExt cx="1413242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41324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vi-VN" sz="3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Vận dụng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3" y="2519755"/>
              <a:ext cx="953440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792103" y="2937808"/>
            <a:ext cx="14737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 algn="just">
              <a:spcAft>
                <a:spcPts val="0"/>
              </a:spcAft>
            </a:pPr>
            <a:r>
              <a:rPr lang="nl-NL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</a:t>
            </a:r>
            <a:r>
              <a:rPr lang="vi-VN" sz="4000" b="1" smtClean="0">
                <a:solidFill>
                  <a:srgbClr val="FF0000"/>
                </a:solidFill>
                <a:latin typeface="Times New Roman"/>
                <a:ea typeface="Times New Roman"/>
              </a:rPr>
              <a:t>GV giao nhiệm vụ về nhà, tự sắp xếp quần áo, góc học tập, chỗ ngủ của mình cho gọn gàng ngăn nắp</a:t>
            </a:r>
            <a:r>
              <a:rPr lang="vi-VN" sz="4000" b="1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4000" b="1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854075" algn="just">
              <a:spcAft>
                <a:spcPts val="0"/>
              </a:spcAft>
            </a:pPr>
            <a:r>
              <a:rPr lang="en-US" sz="4000" b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- Báo cáo kết quả vào tiết trải nghiệm cuối tuần.</a:t>
            </a:r>
            <a:endParaRPr lang="en-US" sz="40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97596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10282</TotalTime>
  <Words>545</Words>
  <Application>Microsoft Office PowerPoint</Application>
  <PresentationFormat>Custom</PresentationFormat>
  <Paragraphs>52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1181</cp:revision>
  <dcterms:created xsi:type="dcterms:W3CDTF">2008-09-09T22:52:10Z</dcterms:created>
  <dcterms:modified xsi:type="dcterms:W3CDTF">2022-08-15T00:49:48Z</dcterms:modified>
</cp:coreProperties>
</file>