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30" r:id="rId2"/>
    <p:sldId id="432" r:id="rId3"/>
    <p:sldId id="434" r:id="rId4"/>
    <p:sldId id="440" r:id="rId5"/>
    <p:sldId id="442" r:id="rId6"/>
    <p:sldId id="441" r:id="rId7"/>
    <p:sldId id="438"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862147" y="4394199"/>
            <a:ext cx="124410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HĐCD: BẢO VỆ TÌNH BẠN</a:t>
            </a: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654199" y="467380"/>
            <a:ext cx="5006371" cy="523220"/>
            <a:chOff x="5498868" y="636422"/>
            <a:chExt cx="4921898" cy="523220"/>
          </a:xfrm>
        </p:grpSpPr>
        <p:sp>
          <p:nvSpPr>
            <p:cNvPr id="30" name="TextBox 29"/>
            <p:cNvSpPr txBox="1"/>
            <p:nvPr/>
          </p:nvSpPr>
          <p:spPr>
            <a:xfrm>
              <a:off x="5498868"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tim ban than">
            <a:hlinkClick r:id="" action="ppaction://media"/>
            <a:extLst>
              <a:ext uri="{FF2B5EF4-FFF2-40B4-BE49-F238E27FC236}">
                <a16:creationId xmlns:a16="http://schemas.microsoft.com/office/drawing/2014/main" id="{2410B612-25C5-31A7-C183-B69EF84B67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990600"/>
            <a:ext cx="15163800" cy="7686020"/>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10: </a:t>
            </a:r>
            <a:r>
              <a:rPr lang="en-US" sz="2800" b="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BẢO VỆ TÌNH BẠN</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Vẽ sơ đồ “ Sao tình bạn”.</a:t>
              </a:r>
            </a:p>
          </p:txBody>
        </p:sp>
        <p:cxnSp>
          <p:nvCxnSpPr>
            <p:cNvPr id="11" name="Straight Connector 10"/>
            <p:cNvCxnSpPr>
              <a:cxnSpLocks/>
            </p:cNvCxnSpPr>
            <p:nvPr/>
          </p:nvCxnSpPr>
          <p:spPr>
            <a:xfrm>
              <a:off x="1673234" y="2519755"/>
              <a:ext cx="47914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933995" y="2569416"/>
            <a:ext cx="14859000" cy="1200329"/>
          </a:xfrm>
          <a:prstGeom prst="rect">
            <a:avLst/>
          </a:prstGeom>
          <a:solidFill>
            <a:schemeClr val="bg1"/>
          </a:solidFill>
        </p:spPr>
        <p:txBody>
          <a:bodyPr wrap="square" rtlCol="0">
            <a:spAutoFit/>
          </a:bodyPr>
          <a:lstStyle/>
          <a:p>
            <a:r>
              <a:rPr lang="nl-NL" sz="3600">
                <a:solidFill>
                  <a:srgbClr val="0000CC"/>
                </a:solidFill>
                <a:latin typeface="Times New Roman" panose="02020603050405020304" pitchFamily="18" charset="0"/>
                <a:cs typeface="Times New Roman" panose="02020603050405020304" pitchFamily="18" charset="0"/>
              </a:rPr>
              <a:t>      Em vẽ ngôi sao có chữ TÔI, xung quanh là ngôi sao có tên những người bạn. Em có thể vẽ 1-3 ngôi sao. </a:t>
            </a:r>
            <a:endParaRPr lang="en-US" sz="3600">
              <a:solidFill>
                <a:srgbClr val="0000CC"/>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1E65B04-D3FF-AAF7-31EF-455723838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719" y="4259191"/>
            <a:ext cx="12725400" cy="3809614"/>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10: </a:t>
            </a:r>
            <a:r>
              <a:rPr lang="en-US" sz="2800" b="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BẢO VỆ TÌNH BẠN</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grpSp>
        <p:nvGrpSpPr>
          <p:cNvPr id="9" name="Group 8"/>
          <p:cNvGrpSpPr/>
          <p:nvPr/>
        </p:nvGrpSpPr>
        <p:grpSpPr>
          <a:xfrm>
            <a:off x="746919" y="1782783"/>
            <a:ext cx="13639800" cy="677108"/>
            <a:chOff x="1508918" y="1888664"/>
            <a:chExt cx="12151821" cy="677108"/>
          </a:xfrm>
        </p:grpSpPr>
        <p:sp>
          <p:nvSpPr>
            <p:cNvPr id="10" name="Rectangle 9"/>
            <p:cNvSpPr/>
            <p:nvPr/>
          </p:nvSpPr>
          <p:spPr>
            <a:xfrm>
              <a:off x="1508918" y="1888664"/>
              <a:ext cx="1215182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Lựa chọn cách giải quyết bất đồng giữa những người bạn</a:t>
              </a:r>
              <a:r>
                <a:rPr lang="en-US" sz="3800" b="1">
                  <a:solidFill>
                    <a:srgbClr val="FF0066"/>
                  </a:solidFill>
                  <a:latin typeface="Times New Roman" pitchFamily="18" charset="0"/>
                  <a:cs typeface="Times New Roman" pitchFamily="18" charset="0"/>
                </a:rPr>
                <a:t>.</a:t>
              </a:r>
            </a:p>
          </p:txBody>
        </p:sp>
        <p:cxnSp>
          <p:nvCxnSpPr>
            <p:cNvPr id="11" name="Straight Connector 10"/>
            <p:cNvCxnSpPr>
              <a:cxnSpLocks/>
            </p:cNvCxnSpPr>
            <p:nvPr/>
          </p:nvCxnSpPr>
          <p:spPr>
            <a:xfrm>
              <a:off x="1605346" y="2565475"/>
              <a:ext cx="10833422"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8" y="2762071"/>
            <a:ext cx="14859000" cy="646331"/>
          </a:xfrm>
          <a:prstGeom prst="rect">
            <a:avLst/>
          </a:prstGeom>
          <a:solidFill>
            <a:schemeClr val="bg1"/>
          </a:solidFill>
        </p:spPr>
        <p:txBody>
          <a:bodyPr wrap="square" rtlCol="0">
            <a:spAutoFit/>
          </a:bodyPr>
          <a:lstStyle/>
          <a:p>
            <a:pPr algn="just"/>
            <a:r>
              <a:rPr lang="en-US" sz="3600" b="1" i="1">
                <a:solidFill>
                  <a:srgbClr val="0000CC"/>
                </a:solidFill>
                <a:latin typeface="Times New Roman" pitchFamily="18" charset="0"/>
                <a:cs typeface="Times New Roman" pitchFamily="18" charset="0"/>
              </a:rPr>
              <a:t>     Nêu những tình huống bất đồng với bạn</a:t>
            </a:r>
          </a:p>
        </p:txBody>
      </p:sp>
      <p:pic>
        <p:nvPicPr>
          <p:cNvPr id="8" name="Picture 7">
            <a:extLst>
              <a:ext uri="{FF2B5EF4-FFF2-40B4-BE49-F238E27FC236}">
                <a16:creationId xmlns:a16="http://schemas.microsoft.com/office/drawing/2014/main" id="{C9CBC04C-2CCE-D56D-6663-88171624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56" y="4024235"/>
            <a:ext cx="4356338" cy="4022485"/>
          </a:xfrm>
          <a:prstGeom prst="rect">
            <a:avLst/>
          </a:prstGeom>
        </p:spPr>
      </p:pic>
      <p:pic>
        <p:nvPicPr>
          <p:cNvPr id="13" name="Picture 12">
            <a:extLst>
              <a:ext uri="{FF2B5EF4-FFF2-40B4-BE49-F238E27FC236}">
                <a16:creationId xmlns:a16="http://schemas.microsoft.com/office/drawing/2014/main" id="{A9EB505C-7879-6E7A-D2C7-08247C7D5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519" y="3810000"/>
            <a:ext cx="4584938" cy="4160520"/>
          </a:xfrm>
          <a:prstGeom prst="rect">
            <a:avLst/>
          </a:prstGeom>
        </p:spPr>
      </p:pic>
      <p:pic>
        <p:nvPicPr>
          <p:cNvPr id="15" name="Picture 14">
            <a:extLst>
              <a:ext uri="{FF2B5EF4-FFF2-40B4-BE49-F238E27FC236}">
                <a16:creationId xmlns:a16="http://schemas.microsoft.com/office/drawing/2014/main" id="{72BD20FF-2D36-34D0-4D4F-E40E68234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810000"/>
            <a:ext cx="4584939" cy="4160519"/>
          </a:xfrm>
          <a:prstGeom prst="rect">
            <a:avLst/>
          </a:prstGeom>
        </p:spPr>
      </p:pic>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10: </a:t>
            </a:r>
            <a:r>
              <a:rPr lang="en-US" sz="2800" b="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BẢO VỆ TÌNH BẠN</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grpSp>
        <p:nvGrpSpPr>
          <p:cNvPr id="9" name="Group 8"/>
          <p:cNvGrpSpPr/>
          <p:nvPr/>
        </p:nvGrpSpPr>
        <p:grpSpPr>
          <a:xfrm>
            <a:off x="746919" y="1782783"/>
            <a:ext cx="13639800" cy="677108"/>
            <a:chOff x="1508918" y="1888664"/>
            <a:chExt cx="12151821" cy="677108"/>
          </a:xfrm>
        </p:grpSpPr>
        <p:sp>
          <p:nvSpPr>
            <p:cNvPr id="10" name="Rectangle 9"/>
            <p:cNvSpPr/>
            <p:nvPr/>
          </p:nvSpPr>
          <p:spPr>
            <a:xfrm>
              <a:off x="1508918" y="1888664"/>
              <a:ext cx="1215182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a:t>
              </a:r>
              <a:r>
                <a:rPr lang="vi-VN" sz="3800" b="1">
                  <a:solidFill>
                    <a:srgbClr val="FF0066"/>
                  </a:solidFill>
                  <a:latin typeface="Times New Roman" pitchFamily="18" charset="0"/>
                  <a:cs typeface="Times New Roman" pitchFamily="18" charset="0"/>
                </a:rPr>
                <a:t>Lựa chọn cách giải quyết bất đồng giữa những người bạn</a:t>
              </a:r>
              <a:endParaRPr lang="en-US" sz="3800" b="1">
                <a:solidFill>
                  <a:srgbClr val="FF0066"/>
                </a:solidFill>
                <a:latin typeface="Times New Roman" pitchFamily="18" charset="0"/>
                <a:cs typeface="Times New Roman" pitchFamily="18" charset="0"/>
              </a:endParaRPr>
            </a:p>
          </p:txBody>
        </p:sp>
        <p:cxnSp>
          <p:nvCxnSpPr>
            <p:cNvPr id="11" name="Straight Connector 10"/>
            <p:cNvCxnSpPr>
              <a:cxnSpLocks/>
            </p:cNvCxnSpPr>
            <p:nvPr/>
          </p:nvCxnSpPr>
          <p:spPr>
            <a:xfrm>
              <a:off x="1605346" y="2565475"/>
              <a:ext cx="10833422"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8" y="2762071"/>
            <a:ext cx="14859000" cy="707886"/>
          </a:xfrm>
          <a:prstGeom prst="rect">
            <a:avLst/>
          </a:prstGeom>
          <a:solidFill>
            <a:schemeClr val="bg1"/>
          </a:solidFill>
        </p:spPr>
        <p:txBody>
          <a:bodyPr wrap="square" rtlCol="0">
            <a:spAutoFit/>
          </a:bodyPr>
          <a:lstStyle/>
          <a:p>
            <a:pPr algn="just"/>
            <a:r>
              <a:rPr lang="en-US" sz="4000" b="1" i="1">
                <a:solidFill>
                  <a:srgbClr val="0000CC"/>
                </a:solidFill>
                <a:latin typeface="Times New Roman" pitchFamily="18" charset="0"/>
                <a:cs typeface="Times New Roman" pitchFamily="18" charset="0"/>
              </a:rPr>
              <a:t>     N</a:t>
            </a:r>
            <a:r>
              <a:rPr lang="vi-VN" sz="4000" b="1" i="1">
                <a:solidFill>
                  <a:srgbClr val="0000CC"/>
                </a:solidFill>
                <a:latin typeface="Times New Roman" pitchFamily="18" charset="0"/>
                <a:cs typeface="Times New Roman" pitchFamily="18" charset="0"/>
              </a:rPr>
              <a:t>hớ lại một tình huống giận dỗi với bạn và chia sẻ trước lớp:</a:t>
            </a:r>
            <a:endParaRPr lang="en-US" sz="4000" b="1" i="1">
              <a:solidFill>
                <a:srgbClr val="0000CC"/>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CA3B85D2-09BD-BEF5-920E-1F15E2C27350}"/>
              </a:ext>
            </a:extLst>
          </p:cNvPr>
          <p:cNvSpPr txBox="1"/>
          <p:nvPr/>
        </p:nvSpPr>
        <p:spPr>
          <a:xfrm>
            <a:off x="2090166" y="3796607"/>
            <a:ext cx="8133906" cy="1938992"/>
          </a:xfrm>
          <a:prstGeom prst="rect">
            <a:avLst/>
          </a:prstGeom>
          <a:noFill/>
        </p:spPr>
        <p:txBody>
          <a:bodyPr wrap="square">
            <a:spAutoFit/>
          </a:bodyPr>
          <a:lstStyle/>
          <a:p>
            <a:r>
              <a:rPr lang="en-US" sz="4000">
                <a:solidFill>
                  <a:srgbClr val="0000CC"/>
                </a:solidFill>
                <a:latin typeface="Times New Roman" panose="02020603050405020304" pitchFamily="18" charset="0"/>
                <a:cs typeface="Times New Roman" panose="02020603050405020304" pitchFamily="18" charset="0"/>
              </a:rPr>
              <a:t>+ Lý do xảy ra giận dỗi.</a:t>
            </a:r>
          </a:p>
          <a:p>
            <a:r>
              <a:rPr lang="en-US" sz="4000">
                <a:solidFill>
                  <a:srgbClr val="0000CC"/>
                </a:solidFill>
                <a:latin typeface="Times New Roman" panose="02020603050405020304" pitchFamily="18" charset="0"/>
                <a:cs typeface="Times New Roman" panose="02020603050405020304" pitchFamily="18" charset="0"/>
              </a:rPr>
              <a:t>+ Cảm xúc khi đang giận dỗi.</a:t>
            </a:r>
          </a:p>
          <a:p>
            <a:r>
              <a:rPr lang="en-US" sz="4000">
                <a:solidFill>
                  <a:srgbClr val="0000CC"/>
                </a:solidFill>
                <a:latin typeface="Times New Roman" panose="02020603050405020304" pitchFamily="18" charset="0"/>
                <a:cs typeface="Times New Roman" panose="02020603050405020304" pitchFamily="18" charset="0"/>
              </a:rPr>
              <a:t>+ Cách làm lành với nhau.</a:t>
            </a:r>
          </a:p>
        </p:txBody>
      </p:sp>
    </p:spTree>
    <p:extLst>
      <p:ext uri="{BB962C8B-B14F-4D97-AF65-F5344CB8AC3E}">
        <p14:creationId xmlns:p14="http://schemas.microsoft.com/office/powerpoint/2010/main" val="37374528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10: </a:t>
            </a:r>
            <a:r>
              <a:rPr lang="en-US" sz="2800" b="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BẢO VỆ TÌNH BẠN</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cxnSp>
        <p:nvCxnSpPr>
          <p:cNvPr id="11" name="Straight Connector 10"/>
          <p:cNvCxnSpPr>
            <a:cxnSpLocks/>
          </p:cNvCxnSpPr>
          <p:nvPr/>
        </p:nvCxnSpPr>
        <p:spPr>
          <a:xfrm>
            <a:off x="855155" y="2459594"/>
            <a:ext cx="1238856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762318" y="2762071"/>
            <a:ext cx="14859000" cy="2308324"/>
          </a:xfrm>
          <a:prstGeom prst="rect">
            <a:avLst/>
          </a:prstGeom>
          <a:solidFill>
            <a:schemeClr val="bg1"/>
          </a:solidFill>
        </p:spPr>
        <p:txBody>
          <a:bodyPr wrap="square" rtlCol="0">
            <a:spAutoFit/>
          </a:bodyPr>
          <a:lstStyle/>
          <a:p>
            <a:pPr algn="just"/>
            <a:r>
              <a:rPr lang="en-US" sz="3600" b="1">
                <a:solidFill>
                  <a:srgbClr val="0000CC"/>
                </a:solidFill>
                <a:latin typeface="Times New Roman" pitchFamily="18" charset="0"/>
                <a:cs typeface="Times New Roman" pitchFamily="18" charset="0"/>
              </a:rPr>
              <a:t>Đóng vai xử lí tình huống:</a:t>
            </a:r>
          </a:p>
          <a:p>
            <a:pPr algn="just"/>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Nam và Thắng ngồi học cùng bàn, là đôi bạn thân thiết. Nhưng một hôm Nam đang viết chính tả, Thắng quơ tay đụng vào tay Nam làm Nam vạch một đường vào vở, thế là Nam giận Thắng.</a:t>
            </a:r>
          </a:p>
        </p:txBody>
      </p:sp>
      <p:pic>
        <p:nvPicPr>
          <p:cNvPr id="2" name="Picture 1">
            <a:extLst>
              <a:ext uri="{FF2B5EF4-FFF2-40B4-BE49-F238E27FC236}">
                <a16:creationId xmlns:a16="http://schemas.microsoft.com/office/drawing/2014/main" id="{09E1CF1A-52E3-46BF-6FC8-548554C7A221}"/>
              </a:ext>
            </a:extLst>
          </p:cNvPr>
          <p:cNvPicPr>
            <a:picLocks noChangeAspect="1"/>
          </p:cNvPicPr>
          <p:nvPr/>
        </p:nvPicPr>
        <p:blipFill>
          <a:blip r:embed="rId2"/>
          <a:stretch>
            <a:fillRect/>
          </a:stretch>
        </p:blipFill>
        <p:spPr>
          <a:xfrm>
            <a:off x="655320" y="1708604"/>
            <a:ext cx="13839119" cy="1018120"/>
          </a:xfrm>
          <a:prstGeom prst="rect">
            <a:avLst/>
          </a:prstGeom>
        </p:spPr>
      </p:pic>
    </p:spTree>
    <p:extLst>
      <p:ext uri="{BB962C8B-B14F-4D97-AF65-F5344CB8AC3E}">
        <p14:creationId xmlns:p14="http://schemas.microsoft.com/office/powerpoint/2010/main" val="10401170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951996" cy="994830"/>
            <a:chOff x="5063633" y="164812"/>
            <a:chExt cx="5851567" cy="994830"/>
          </a:xfrm>
        </p:grpSpPr>
        <p:grpSp>
          <p:nvGrpSpPr>
            <p:cNvPr id="27" name="Group 26"/>
            <p:cNvGrpSpPr/>
            <p:nvPr/>
          </p:nvGrpSpPr>
          <p:grpSpPr>
            <a:xfrm>
              <a:off x="5063633" y="164812"/>
              <a:ext cx="5851567" cy="994830"/>
              <a:chOff x="5063633" y="164812"/>
              <a:chExt cx="5851567"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492189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HOẠT ĐỘNG TRẢI NGHIỆM</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ke chuyen nguoi ban tot">
            <a:hlinkClick r:id="" action="ppaction://media"/>
            <a:extLst>
              <a:ext uri="{FF2B5EF4-FFF2-40B4-BE49-F238E27FC236}">
                <a16:creationId xmlns:a16="http://schemas.microsoft.com/office/drawing/2014/main" id="{8E3840E3-5BCF-2A99-E51F-9F8644BC9B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919" y="1129461"/>
            <a:ext cx="14935200" cy="8014539"/>
          </a:xfrm>
          <a:prstGeom prst="rect">
            <a:avLst/>
          </a:prstGeom>
        </p:spPr>
      </p:pic>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10157</TotalTime>
  <Words>299</Words>
  <Application>Microsoft Office PowerPoint</Application>
  <PresentationFormat>Custom</PresentationFormat>
  <Paragraphs>34</Paragraphs>
  <Slides>8</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1151</cp:revision>
  <dcterms:created xsi:type="dcterms:W3CDTF">2008-09-09T22:52:10Z</dcterms:created>
  <dcterms:modified xsi:type="dcterms:W3CDTF">2024-05-11T03:37:36Z</dcterms:modified>
</cp:coreProperties>
</file>