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430" r:id="rId2"/>
    <p:sldId id="432" r:id="rId3"/>
    <p:sldId id="434" r:id="rId4"/>
    <p:sldId id="442" r:id="rId5"/>
    <p:sldId id="443" r:id="rId6"/>
    <p:sldId id="444" r:id="rId7"/>
    <p:sldId id="431" r:id="rId8"/>
  </p:sldIdLst>
  <p:sldSz cx="16276638" cy="9144000"/>
  <p:notesSz cx="6858000" cy="9144000"/>
  <p:custDataLst>
    <p:tags r:id="rId10"/>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a:srgbClr val="FF0066"/>
    <a:srgbClr val="FF7C80"/>
    <a:srgbClr val="FF6600"/>
    <a:srgbClr val="6600CC"/>
    <a:srgbClr val="3333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76" autoAdjust="0"/>
    <p:restoredTop sz="99274" autoAdjust="0"/>
  </p:normalViewPr>
  <p:slideViewPr>
    <p:cSldViewPr>
      <p:cViewPr varScale="1">
        <p:scale>
          <a:sx n="55" d="100"/>
          <a:sy n="55" d="100"/>
        </p:scale>
        <p:origin x="564" y="90"/>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 H" userId="270efafb50020bd6" providerId="LiveId" clId="{7F79DC51-07D9-40AB-B344-96B6A195CC2C}"/>
    <pc:docChg chg="custSel modSld">
      <pc:chgData name="T H" userId="270efafb50020bd6" providerId="LiveId" clId="{7F79DC51-07D9-40AB-B344-96B6A195CC2C}" dt="2022-08-23T11:29:43.610" v="0" actId="478"/>
      <pc:docMkLst>
        <pc:docMk/>
      </pc:docMkLst>
      <pc:sldChg chg="delSp mod delAnim">
        <pc:chgData name="T H" userId="270efafb50020bd6" providerId="LiveId" clId="{7F79DC51-07D9-40AB-B344-96B6A195CC2C}" dt="2022-08-23T11:29:43.610" v="0" actId="478"/>
        <pc:sldMkLst>
          <pc:docMk/>
          <pc:sldMk cId="2432748071" sldId="432"/>
        </pc:sldMkLst>
        <pc:picChg chg="del">
          <ac:chgData name="T H" userId="270efafb50020bd6" providerId="LiveId" clId="{7F79DC51-07D9-40AB-B344-96B6A195CC2C}" dt="2022-08-23T11:29:43.610" v="0" actId="478"/>
          <ac:picMkLst>
            <pc:docMk/>
            <pc:sldMk cId="2432748071" sldId="432"/>
            <ac:picMk id="3"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9"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dirty="0">
                <a:solidFill>
                  <a:srgbClr val="FF0066"/>
                </a:solidFill>
                <a:latin typeface="Times New Roman" pitchFamily="18" charset="0"/>
              </a:rPr>
              <a:t>TRƯỜNG TIỂU HỌC </a:t>
            </a:r>
            <a:r>
              <a:rPr lang="en-US" altLang="en-US" sz="3500" b="1" dirty="0" smtClean="0">
                <a:solidFill>
                  <a:srgbClr val="FF0066"/>
                </a:solidFill>
                <a:latin typeface="Times New Roman" pitchFamily="18" charset="0"/>
              </a:rPr>
              <a:t>QUẢNG TIÊN</a:t>
            </a:r>
            <a:endParaRPr lang="en-US" altLang="en-US" sz="3500" b="1" dirty="0">
              <a:solidFill>
                <a:srgbClr val="FF0066"/>
              </a:solidFill>
              <a:latin typeface="Times New Roman" pitchFamily="18" charset="0"/>
            </a:endParaRPr>
          </a:p>
        </p:txBody>
      </p:sp>
      <p:sp>
        <p:nvSpPr>
          <p:cNvPr id="30" name="Text Box 14"/>
          <p:cNvSpPr txBox="1">
            <a:spLocks noChangeArrowheads="1"/>
          </p:cNvSpPr>
          <p:nvPr/>
        </p:nvSpPr>
        <p:spPr bwMode="auto">
          <a:xfrm>
            <a:off x="2042319" y="3958425"/>
            <a:ext cx="10928600" cy="2576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spcAft>
                <a:spcPts val="1200"/>
              </a:spcAft>
              <a:defRPr/>
            </a:pPr>
            <a:r>
              <a:rPr lang="en-US" sz="40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Hoạt động trải nghiệm</a:t>
            </a:r>
          </a:p>
          <a:p>
            <a:pPr algn="ctr" eaLnBrk="1" hangingPunct="1">
              <a:spcBef>
                <a:spcPts val="0"/>
              </a:spcBef>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5: SINH HOẠT LỚP</a:t>
            </a:r>
          </a:p>
          <a:p>
            <a:pPr algn="ctr" eaLnBrk="1" hangingPunct="1">
              <a:spcBef>
                <a:spcPts val="0"/>
              </a:spcBef>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QUÝ TRỌNG THỜI GIAN</a:t>
            </a:r>
          </a:p>
        </p:txBody>
      </p:sp>
      <p:sp>
        <p:nvSpPr>
          <p:cNvPr id="31" name="Text Box 17"/>
          <p:cNvSpPr txBox="1">
            <a:spLocks noChangeArrowheads="1"/>
          </p:cNvSpPr>
          <p:nvPr/>
        </p:nvSpPr>
        <p:spPr bwMode="auto">
          <a:xfrm>
            <a:off x="2347119" y="19050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pic>
        <p:nvPicPr>
          <p:cNvPr id="32" name="Picture 22" descr="bd2131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1319" y="6627923"/>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3" name="Straight Connector 32"/>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6" name="Picture 5" descr="POINSET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190379" y="6400800"/>
            <a:ext cx="2971800" cy="2561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35682" y="51483"/>
            <a:ext cx="1382714" cy="1470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529191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31"/>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31"/>
                                        </p:tgtEl>
                                        <p:attrNameLst>
                                          <p:attrName>style.color</p:attrName>
                                        </p:attrNameLst>
                                      </p:cBhvr>
                                      <p:by>
                                        <p:hsl h="7200000" s="0" l="0"/>
                                      </p:by>
                                    </p:animClr>
                                    <p:animClr clrSpc="hsl" dir="cw">
                                      <p:cBhvr>
                                        <p:cTn id="9" dur="2000" fill="hold"/>
                                        <p:tgtEl>
                                          <p:spTgt spid="31"/>
                                        </p:tgtEl>
                                        <p:attrNameLst>
                                          <p:attrName>fillcolor</p:attrName>
                                        </p:attrNameLst>
                                      </p:cBhvr>
                                      <p:by>
                                        <p:hsl h="7200000" s="0" l="0"/>
                                      </p:by>
                                    </p:animClr>
                                    <p:animClr clrSpc="hsl" dir="cw">
                                      <p:cBhvr>
                                        <p:cTn id="10" dur="2000" fill="hold"/>
                                        <p:tgtEl>
                                          <p:spTgt spid="31"/>
                                        </p:tgtEl>
                                        <p:attrNameLst>
                                          <p:attrName>stroke.color</p:attrName>
                                        </p:attrNameLst>
                                      </p:cBhvr>
                                      <p:by>
                                        <p:hsl h="7200000" s="0" l="0"/>
                                      </p:by>
                                    </p:animClr>
                                    <p:set>
                                      <p:cBhvr>
                                        <p:cTn id="11" dur="2000" fill="hold"/>
                                        <p:tgtEl>
                                          <p:spTgt spid="3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1"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2748071"/>
      </p:ext>
    </p:extLst>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QUÝ TRỌNG THỜI GIAN</a:t>
            </a:r>
          </a:p>
        </p:txBody>
      </p:sp>
      <p:grpSp>
        <p:nvGrpSpPr>
          <p:cNvPr id="9" name="Group 8"/>
          <p:cNvGrpSpPr/>
          <p:nvPr/>
        </p:nvGrpSpPr>
        <p:grpSpPr>
          <a:xfrm>
            <a:off x="746919" y="1782783"/>
            <a:ext cx="6477000" cy="677108"/>
            <a:chOff x="1508918" y="1888664"/>
            <a:chExt cx="5770418" cy="677108"/>
          </a:xfrm>
        </p:grpSpPr>
        <p:sp>
          <p:nvSpPr>
            <p:cNvPr id="10" name="Rectangle 9"/>
            <p:cNvSpPr/>
            <p:nvPr/>
          </p:nvSpPr>
          <p:spPr>
            <a:xfrm>
              <a:off x="1508918" y="1888664"/>
              <a:ext cx="5770418"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 Sơ kết hoạt động tuần qua.</a:t>
              </a:r>
            </a:p>
          </p:txBody>
        </p:sp>
        <p:cxnSp>
          <p:nvCxnSpPr>
            <p:cNvPr id="11" name="Straight Connector 10"/>
            <p:cNvCxnSpPr/>
            <p:nvPr/>
          </p:nvCxnSpPr>
          <p:spPr>
            <a:xfrm>
              <a:off x="1673234" y="2519755"/>
              <a:ext cx="5295207"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3" name="TextBox 32"/>
          <p:cNvSpPr txBox="1"/>
          <p:nvPr/>
        </p:nvSpPr>
        <p:spPr>
          <a:xfrm>
            <a:off x="802484" y="2590800"/>
            <a:ext cx="7051930" cy="646331"/>
          </a:xfrm>
          <a:prstGeom prst="rect">
            <a:avLst/>
          </a:prstGeom>
          <a:noFill/>
        </p:spPr>
        <p:txBody>
          <a:bodyPr wrap="none" rtlCol="0">
            <a:spAutoFit/>
          </a:bodyPr>
          <a:lstStyle/>
          <a:p>
            <a:pPr algn="just"/>
            <a:r>
              <a:rPr lang="en-US" sz="3600">
                <a:solidFill>
                  <a:srgbClr val="FF00FF"/>
                </a:solidFill>
                <a:latin typeface="Times New Roman" pitchFamily="18" charset="0"/>
                <a:cs typeface="Times New Roman" pitchFamily="18" charset="0"/>
              </a:rPr>
              <a:t>1) Kết quả thi đua cuối tuần vừa qua:</a:t>
            </a:r>
          </a:p>
        </p:txBody>
      </p:sp>
      <p:sp>
        <p:nvSpPr>
          <p:cNvPr id="34" name="TextBox 33"/>
          <p:cNvSpPr txBox="1"/>
          <p:nvPr/>
        </p:nvSpPr>
        <p:spPr>
          <a:xfrm>
            <a:off x="801506" y="3371671"/>
            <a:ext cx="14191702"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nền nếp học tập, đến lớp đúng giờ tham gia thi đua tuần học tốt do đội cờ đỏ tổ chức.</a:t>
            </a:r>
          </a:p>
        </p:txBody>
      </p:sp>
      <p:sp>
        <p:nvSpPr>
          <p:cNvPr id="35" name="TextBox 34"/>
          <p:cNvSpPr txBox="1"/>
          <p:nvPr/>
        </p:nvSpPr>
        <p:spPr>
          <a:xfrm>
            <a:off x="789917" y="4590871"/>
            <a:ext cx="14198806"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việc làm bài tập đầy đủ, chăm chỉ học tập, không nói chuyện riêng trong giờ học. </a:t>
            </a:r>
          </a:p>
        </p:txBody>
      </p:sp>
      <p:sp>
        <p:nvSpPr>
          <p:cNvPr id="37" name="TextBox 36"/>
          <p:cNvSpPr txBox="1"/>
          <p:nvPr/>
        </p:nvSpPr>
        <p:spPr>
          <a:xfrm>
            <a:off x="746919" y="5810071"/>
            <a:ext cx="14198806"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vệ sinh cá nhân, vệ sinh lớp học. Tham gia sinh hoạt tập thể nghiêm túc và hoạt thành tốt   </a:t>
            </a:r>
          </a:p>
        </p:txBody>
      </p:sp>
      <p:sp>
        <p:nvSpPr>
          <p:cNvPr id="38" name="TextBox 37"/>
          <p:cNvSpPr txBox="1"/>
          <p:nvPr/>
        </p:nvSpPr>
        <p:spPr>
          <a:xfrm>
            <a:off x="1087931" y="7010400"/>
            <a:ext cx="2125582" cy="646331"/>
          </a:xfrm>
          <a:prstGeom prst="rect">
            <a:avLst/>
          </a:prstGeom>
          <a:noFill/>
        </p:spPr>
        <p:txBody>
          <a:bodyPr wrap="none" rtlCol="0">
            <a:spAutoFit/>
          </a:bodyPr>
          <a:lstStyle/>
          <a:p>
            <a:pPr algn="just"/>
            <a:r>
              <a:rPr lang="en-US" sz="3600">
                <a:solidFill>
                  <a:srgbClr val="FF00FF"/>
                </a:solidFill>
                <a:latin typeface="Times New Roman" pitchFamily="18" charset="0"/>
                <a:cs typeface="Times New Roman" pitchFamily="18" charset="0"/>
              </a:rPr>
              <a:t>2) Tồn tại:</a:t>
            </a:r>
          </a:p>
        </p:txBody>
      </p:sp>
      <p:sp>
        <p:nvSpPr>
          <p:cNvPr id="39" name="TextBox 38"/>
          <p:cNvSpPr txBox="1"/>
          <p:nvPr/>
        </p:nvSpPr>
        <p:spPr>
          <a:xfrm>
            <a:off x="823119" y="7772400"/>
            <a:ext cx="14554129" cy="646331"/>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Có một số bạn đi học muộn, một số bạn vẫn nói chuyện riêng trong giờ học.</a:t>
            </a:r>
          </a:p>
        </p:txBody>
      </p:sp>
    </p:spTree>
    <p:extLst>
      <p:ext uri="{BB962C8B-B14F-4D97-AF65-F5344CB8AC3E}">
        <p14:creationId xmlns:p14="http://schemas.microsoft.com/office/powerpoint/2010/main" val="144740941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500"/>
                                        <p:tgtEl>
                                          <p:spTgt spid="3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cBhvr>
                                        <p:cTn id="27" dur="500"/>
                                        <p:tgtEl>
                                          <p:spTgt spid="3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P spid="37" grpId="0"/>
      <p:bldP spid="38" grpId="0"/>
      <p:bldP spid="3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QUÝ TRỌNG THỜI GIAN</a:t>
            </a:r>
          </a:p>
        </p:txBody>
      </p:sp>
      <p:grpSp>
        <p:nvGrpSpPr>
          <p:cNvPr id="9" name="Group 8"/>
          <p:cNvGrpSpPr/>
          <p:nvPr/>
        </p:nvGrpSpPr>
        <p:grpSpPr>
          <a:xfrm>
            <a:off x="746919" y="1782783"/>
            <a:ext cx="7391400" cy="677108"/>
            <a:chOff x="1508918" y="1888664"/>
            <a:chExt cx="6585065" cy="677108"/>
          </a:xfrm>
        </p:grpSpPr>
        <p:sp>
          <p:nvSpPr>
            <p:cNvPr id="10" name="Rectangle 9"/>
            <p:cNvSpPr/>
            <p:nvPr/>
          </p:nvSpPr>
          <p:spPr>
            <a:xfrm>
              <a:off x="1508918" y="1888664"/>
              <a:ext cx="6585065"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II. Kế hoạch hoạt động tuần tới.</a:t>
              </a:r>
            </a:p>
          </p:txBody>
        </p:sp>
        <p:cxnSp>
          <p:nvCxnSpPr>
            <p:cNvPr id="11" name="Straight Connector 10"/>
            <p:cNvCxnSpPr/>
            <p:nvPr/>
          </p:nvCxnSpPr>
          <p:spPr>
            <a:xfrm>
              <a:off x="1673234" y="2519755"/>
              <a:ext cx="5673989"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4" name="TextBox 33"/>
          <p:cNvSpPr txBox="1"/>
          <p:nvPr/>
        </p:nvSpPr>
        <p:spPr>
          <a:xfrm>
            <a:off x="801505" y="2667000"/>
            <a:ext cx="14728213" cy="1754326"/>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Thi đua lập thành tích chào mừng ngày…………….</a:t>
            </a:r>
          </a:p>
          <a:p>
            <a:pPr algn="just"/>
            <a:r>
              <a:rPr lang="en-US" sz="3600">
                <a:solidFill>
                  <a:srgbClr val="0000FF"/>
                </a:solidFill>
                <a:latin typeface="Times New Roman" pitchFamily="18" charset="0"/>
                <a:cs typeface="Times New Roman" pitchFamily="18" charset="0"/>
              </a:rPr>
              <a:t>- Tiếp tục thực hiện tốt nền nếp học tập, đến lớp đúng giờ tham gia thi đua tuần học tốt do đội cờ đỏ tổ chức.</a:t>
            </a:r>
          </a:p>
        </p:txBody>
      </p:sp>
      <p:sp>
        <p:nvSpPr>
          <p:cNvPr id="35" name="TextBox 34"/>
          <p:cNvSpPr txBox="1"/>
          <p:nvPr/>
        </p:nvSpPr>
        <p:spPr>
          <a:xfrm>
            <a:off x="789916" y="5810071"/>
            <a:ext cx="14739801"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việc làm bài tập đầy đủ, chăm chỉ học tập, không nói chuyện riêng trong giờ học. </a:t>
            </a:r>
          </a:p>
        </p:txBody>
      </p:sp>
      <p:sp>
        <p:nvSpPr>
          <p:cNvPr id="37" name="TextBox 36"/>
          <p:cNvSpPr txBox="1"/>
          <p:nvPr/>
        </p:nvSpPr>
        <p:spPr>
          <a:xfrm>
            <a:off x="746918" y="7257871"/>
            <a:ext cx="14782799"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vệ sinh cá nhân, vệ sinh lớp học. Tham gia sinh hoạt tập thể nghiêm túc và hoạt thành tốt   </a:t>
            </a:r>
          </a:p>
        </p:txBody>
      </p:sp>
      <p:sp>
        <p:nvSpPr>
          <p:cNvPr id="18" name="TextBox 17"/>
          <p:cNvSpPr txBox="1"/>
          <p:nvPr/>
        </p:nvSpPr>
        <p:spPr>
          <a:xfrm>
            <a:off x="789916" y="4525832"/>
            <a:ext cx="14739801"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Khắc phục những tồn tại trong tuần trước để hoàn thành xuất sắc nhiệm vụ tuần này.</a:t>
            </a:r>
          </a:p>
        </p:txBody>
      </p:sp>
    </p:spTree>
    <p:extLst>
      <p:ext uri="{BB962C8B-B14F-4D97-AF65-F5344CB8AC3E}">
        <p14:creationId xmlns:p14="http://schemas.microsoft.com/office/powerpoint/2010/main" val="362239735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fade">
                                      <p:cBhvr>
                                        <p:cTn id="12" dur="500"/>
                                        <p:tgtEl>
                                          <p:spTgt spid="3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fade">
                                      <p:cBhvr>
                                        <p:cTn id="17" dur="500"/>
                                        <p:tgtEl>
                                          <p:spTgt spid="3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7"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QUÝ TRỌNG THỜI GIAN</a:t>
            </a:r>
          </a:p>
        </p:txBody>
      </p:sp>
      <p:grpSp>
        <p:nvGrpSpPr>
          <p:cNvPr id="9" name="Group 8"/>
          <p:cNvGrpSpPr/>
          <p:nvPr/>
        </p:nvGrpSpPr>
        <p:grpSpPr>
          <a:xfrm>
            <a:off x="899319" y="1807799"/>
            <a:ext cx="9296400" cy="1261884"/>
            <a:chOff x="1508918" y="1888664"/>
            <a:chExt cx="7874923" cy="1261884"/>
          </a:xfrm>
        </p:grpSpPr>
        <p:sp>
          <p:nvSpPr>
            <p:cNvPr id="10" name="Rectangle 9"/>
            <p:cNvSpPr/>
            <p:nvPr/>
          </p:nvSpPr>
          <p:spPr>
            <a:xfrm>
              <a:off x="1508918" y="1888664"/>
              <a:ext cx="7874923" cy="1261884"/>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III. Sinh hoạt chủ đề “Qúy trọng thời gian”.</a:t>
              </a:r>
            </a:p>
          </p:txBody>
        </p:sp>
        <p:cxnSp>
          <p:nvCxnSpPr>
            <p:cNvPr id="11" name="Straight Connector 10"/>
            <p:cNvCxnSpPr>
              <a:cxnSpLocks/>
              <a:endCxn id="10" idx="3"/>
            </p:cNvCxnSpPr>
            <p:nvPr/>
          </p:nvCxnSpPr>
          <p:spPr>
            <a:xfrm flipV="1">
              <a:off x="1673234" y="2519606"/>
              <a:ext cx="7710607" cy="149"/>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6" name="TextBox 15"/>
          <p:cNvSpPr txBox="1"/>
          <p:nvPr/>
        </p:nvSpPr>
        <p:spPr>
          <a:xfrm>
            <a:off x="777558" y="2590799"/>
            <a:ext cx="8941871" cy="615553"/>
          </a:xfrm>
          <a:prstGeom prst="rect">
            <a:avLst/>
          </a:prstGeom>
          <a:noFill/>
        </p:spPr>
        <p:txBody>
          <a:bodyPr wrap="none" rtlCol="0">
            <a:spAutoFit/>
          </a:bodyPr>
          <a:lstStyle/>
          <a:p>
            <a:r>
              <a:rPr lang="en-US" sz="3400" b="1">
                <a:solidFill>
                  <a:srgbClr val="FF00FF"/>
                </a:solidFill>
                <a:latin typeface="Times New Roman" pitchFamily="18" charset="0"/>
                <a:cs typeface="Times New Roman" pitchFamily="18" charset="0"/>
              </a:rPr>
              <a:t>1) Chia sẻ việc thực hiện thời gian biểu của em.</a:t>
            </a:r>
          </a:p>
        </p:txBody>
      </p:sp>
      <p:sp>
        <p:nvSpPr>
          <p:cNvPr id="17" name="TextBox 16"/>
          <p:cNvSpPr txBox="1"/>
          <p:nvPr/>
        </p:nvSpPr>
        <p:spPr>
          <a:xfrm>
            <a:off x="822113" y="3069683"/>
            <a:ext cx="11050006" cy="1661993"/>
          </a:xfrm>
          <a:prstGeom prst="rect">
            <a:avLst/>
          </a:prstGeom>
          <a:noFill/>
        </p:spPr>
        <p:txBody>
          <a:bodyPr wrap="square" rtlCol="0">
            <a:spAutoFit/>
          </a:bodyPr>
          <a:lstStyle/>
          <a:p>
            <a:r>
              <a:rPr lang="en-US" sz="3400">
                <a:solidFill>
                  <a:srgbClr val="0000FF"/>
                </a:solidFill>
                <a:latin typeface="Times New Roman" pitchFamily="18" charset="0"/>
                <a:cs typeface="Times New Roman" pitchFamily="18" charset="0"/>
              </a:rPr>
              <a:t>- Hãy cùng nhau sinh hoạt nhóm 4 để chia sẻ </a:t>
            </a:r>
            <a:r>
              <a:rPr lang="vi-VN" sz="3400">
                <a:solidFill>
                  <a:srgbClr val="0000FF"/>
                </a:solidFill>
                <a:latin typeface="Times New Roman" panose="02020603050405020304" pitchFamily="18" charset="0"/>
                <a:cs typeface="Times New Roman" panose="02020603050405020304" pitchFamily="18" charset="0"/>
              </a:rPr>
              <a:t>việc em đã thực hiện đúng theo thời gian biểu. Nêu những việc em đã làm để bổ sung và điều chỉnh để thời gian biểu phù hợp hơn.</a:t>
            </a:r>
          </a:p>
        </p:txBody>
      </p:sp>
      <p:pic>
        <p:nvPicPr>
          <p:cNvPr id="5" name="Picture 4">
            <a:extLst>
              <a:ext uri="{FF2B5EF4-FFF2-40B4-BE49-F238E27FC236}">
                <a16:creationId xmlns:a16="http://schemas.microsoft.com/office/drawing/2014/main" id="{A89577FB-E979-3755-B5BF-A85C3D0EA0EA}"/>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091" b="99522" l="10000" r="90000">
                        <a14:foregroundMark x1="28140" y1="22010" x2="29767" y2="85167"/>
                        <a14:foregroundMark x1="29767" y1="85167" x2="29767" y2="85167"/>
                        <a14:foregroundMark x1="30465" y1="77512" x2="29070" y2="91866"/>
                        <a14:foregroundMark x1="22326" y1="90909" x2="22558" y2="93301"/>
                        <a14:foregroundMark x1="25349" y1="96172" x2="37209" y2="96172"/>
                        <a14:foregroundMark x1="24884" y1="93780" x2="23256" y2="99043"/>
                        <a14:foregroundMark x1="67674" y1="34928" x2="66047" y2="58373"/>
                        <a14:foregroundMark x1="70465" y1="83732" x2="64884" y2="99522"/>
                        <a14:foregroundMark x1="23953" y1="94737" x2="22791" y2="95215"/>
                        <a14:foregroundMark x1="25116" y1="91388" x2="23721" y2="98565"/>
                        <a14:backgroundMark x1="43256" y1="21531" x2="41628" y2="49282"/>
                        <a14:backgroundMark x1="46279" y1="45933" x2="47674" y2="62679"/>
                      </a14:backgroundRemoval>
                    </a14:imgEffect>
                    <a14:imgEffect>
                      <a14:saturation sat="200000"/>
                    </a14:imgEffect>
                  </a14:imgLayer>
                </a14:imgProps>
              </a:ext>
            </a:extLst>
          </a:blip>
          <a:stretch>
            <a:fillRect/>
          </a:stretch>
        </p:blipFill>
        <p:spPr>
          <a:xfrm>
            <a:off x="11186319" y="2436605"/>
            <a:ext cx="5402549" cy="5064737"/>
          </a:xfrm>
          <a:prstGeom prst="rect">
            <a:avLst/>
          </a:prstGeom>
        </p:spPr>
      </p:pic>
      <p:sp>
        <p:nvSpPr>
          <p:cNvPr id="7" name="TextBox 6">
            <a:extLst>
              <a:ext uri="{FF2B5EF4-FFF2-40B4-BE49-F238E27FC236}">
                <a16:creationId xmlns:a16="http://schemas.microsoft.com/office/drawing/2014/main" id="{ADC9F793-17C2-02E4-2D73-ABAD5C28FEE3}"/>
              </a:ext>
            </a:extLst>
          </p:cNvPr>
          <p:cNvSpPr txBox="1"/>
          <p:nvPr/>
        </p:nvSpPr>
        <p:spPr>
          <a:xfrm>
            <a:off x="971683" y="4813663"/>
            <a:ext cx="10065066" cy="3754874"/>
          </a:xfrm>
          <a:prstGeom prst="rect">
            <a:avLst/>
          </a:prstGeom>
          <a:noFill/>
        </p:spPr>
        <p:txBody>
          <a:bodyPr wrap="square">
            <a:spAutoFit/>
          </a:bodyPr>
          <a:lstStyle/>
          <a:p>
            <a:pPr algn="l"/>
            <a:r>
              <a:rPr lang="vi-VN" sz="3400" b="0" i="1">
                <a:solidFill>
                  <a:srgbClr val="0000FF"/>
                </a:solidFill>
                <a:effectLst/>
                <a:latin typeface="Times New Roman" panose="02020603050405020304" pitchFamily="18" charset="0"/>
                <a:cs typeface="Times New Roman" panose="02020603050405020304" pitchFamily="18" charset="0"/>
              </a:rPr>
              <a:t>- Những việc em đã thực hiện đúng theo thời gian biểu: học tập ở trường, vệ sinh cá nhân, ăn trưa, ăn tối, giúp đỡ mẹ việc nhà,...</a:t>
            </a:r>
          </a:p>
          <a:p>
            <a:pPr algn="l"/>
            <a:r>
              <a:rPr lang="vi-VN" sz="3400" b="0" i="1">
                <a:solidFill>
                  <a:srgbClr val="0000FF"/>
                </a:solidFill>
                <a:effectLst/>
                <a:latin typeface="Times New Roman" panose="02020603050405020304" pitchFamily="18" charset="0"/>
                <a:cs typeface="Times New Roman" panose="02020603050405020304" pitchFamily="18" charset="0"/>
              </a:rPr>
              <a:t>- Những việc em đã làm để bổ sung và điều chỉnh để thời gian biểu phù hợp hơn:</a:t>
            </a:r>
          </a:p>
          <a:p>
            <a:pPr algn="l"/>
            <a:r>
              <a:rPr lang="vi-VN" sz="3400" b="0" i="1">
                <a:solidFill>
                  <a:srgbClr val="0000FF"/>
                </a:solidFill>
                <a:effectLst/>
                <a:latin typeface="Times New Roman" panose="02020603050405020304" pitchFamily="18" charset="0"/>
                <a:cs typeface="Times New Roman" panose="02020603050405020304" pitchFamily="18" charset="0"/>
              </a:rPr>
              <a:t>+ Rút ngắn thời gian chơi thể thao: 16 giờ đến 17 giờ</a:t>
            </a:r>
          </a:p>
          <a:p>
            <a:pPr algn="l"/>
            <a:r>
              <a:rPr lang="vi-VN" sz="3400" b="0" i="1">
                <a:solidFill>
                  <a:srgbClr val="0000FF"/>
                </a:solidFill>
                <a:effectLst/>
                <a:latin typeface="Times New Roman" panose="02020603050405020304" pitchFamily="18" charset="0"/>
                <a:cs typeface="Times New Roman" panose="02020603050405020304" pitchFamily="18" charset="0"/>
              </a:rPr>
              <a:t>+ Rút ngắn thời gian vệ sinh cá nhân.</a:t>
            </a:r>
          </a:p>
        </p:txBody>
      </p:sp>
    </p:spTree>
    <p:extLst>
      <p:ext uri="{BB962C8B-B14F-4D97-AF65-F5344CB8AC3E}">
        <p14:creationId xmlns:p14="http://schemas.microsoft.com/office/powerpoint/2010/main" val="31344065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QUÝ TRỌNG THỜI GIAN</a:t>
            </a:r>
          </a:p>
        </p:txBody>
      </p:sp>
      <p:grpSp>
        <p:nvGrpSpPr>
          <p:cNvPr id="9" name="Group 8"/>
          <p:cNvGrpSpPr/>
          <p:nvPr/>
        </p:nvGrpSpPr>
        <p:grpSpPr>
          <a:xfrm>
            <a:off x="746919" y="1782783"/>
            <a:ext cx="9372600" cy="1261884"/>
            <a:chOff x="1508918" y="1888664"/>
            <a:chExt cx="7874923" cy="1261884"/>
          </a:xfrm>
        </p:grpSpPr>
        <p:sp>
          <p:nvSpPr>
            <p:cNvPr id="10" name="Rectangle 9"/>
            <p:cNvSpPr/>
            <p:nvPr/>
          </p:nvSpPr>
          <p:spPr>
            <a:xfrm>
              <a:off x="1508918" y="1888664"/>
              <a:ext cx="7874923" cy="1261884"/>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III. Sinh hoạt chủ đề “Qúy trọng thời gian”.</a:t>
              </a:r>
            </a:p>
          </p:txBody>
        </p:sp>
        <p:cxnSp>
          <p:nvCxnSpPr>
            <p:cNvPr id="11" name="Straight Connector 10"/>
            <p:cNvCxnSpPr>
              <a:cxnSpLocks/>
            </p:cNvCxnSpPr>
            <p:nvPr/>
          </p:nvCxnSpPr>
          <p:spPr>
            <a:xfrm>
              <a:off x="1673234" y="2519755"/>
              <a:ext cx="7447180"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6" name="TextBox 15"/>
          <p:cNvSpPr txBox="1"/>
          <p:nvPr/>
        </p:nvSpPr>
        <p:spPr>
          <a:xfrm>
            <a:off x="777558" y="2590799"/>
            <a:ext cx="6963766" cy="646331"/>
          </a:xfrm>
          <a:prstGeom prst="rect">
            <a:avLst/>
          </a:prstGeom>
          <a:noFill/>
        </p:spPr>
        <p:txBody>
          <a:bodyPr wrap="none" rtlCol="0">
            <a:spAutoFit/>
          </a:bodyPr>
          <a:lstStyle/>
          <a:p>
            <a:r>
              <a:rPr lang="en-US" sz="3600" b="1">
                <a:solidFill>
                  <a:srgbClr val="FF00FF"/>
                </a:solidFill>
                <a:latin typeface="Times New Roman" pitchFamily="18" charset="0"/>
                <a:cs typeface="Times New Roman" pitchFamily="18" charset="0"/>
              </a:rPr>
              <a:t>2) Chơi trò chơi Giờ nào việc nấy?</a:t>
            </a:r>
          </a:p>
        </p:txBody>
      </p:sp>
      <p:sp>
        <p:nvSpPr>
          <p:cNvPr id="17" name="TextBox 16"/>
          <p:cNvSpPr txBox="1"/>
          <p:nvPr/>
        </p:nvSpPr>
        <p:spPr>
          <a:xfrm>
            <a:off x="1356519" y="3237130"/>
            <a:ext cx="11125200" cy="3416320"/>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Hãy cùng nhau sinh hoạt nhóm 4:</a:t>
            </a:r>
          </a:p>
          <a:p>
            <a:r>
              <a:rPr lang="vi-VN" sz="3600">
                <a:solidFill>
                  <a:srgbClr val="0000FF"/>
                </a:solidFill>
                <a:latin typeface="Times New Roman" pitchFamily="18" charset="0"/>
                <a:cs typeface="Times New Roman" pitchFamily="18" charset="0"/>
              </a:rPr>
              <a:t>- Quản trò xoay đồng hồ và hô to mốc thời gian trong ngày.</a:t>
            </a:r>
          </a:p>
          <a:p>
            <a:r>
              <a:rPr lang="vi-VN" sz="3600">
                <a:solidFill>
                  <a:srgbClr val="0000FF"/>
                </a:solidFill>
                <a:latin typeface="Times New Roman" pitchFamily="18" charset="0"/>
                <a:cs typeface="Times New Roman" pitchFamily="18" charset="0"/>
              </a:rPr>
              <a:t>- Mỗi thành viên trong nhóm diễn tả bằng động tác cơ thể hoạt động thường làm vào giờ đó.</a:t>
            </a:r>
          </a:p>
          <a:p>
            <a:r>
              <a:rPr lang="vi-VN" sz="3600">
                <a:solidFill>
                  <a:srgbClr val="0000FF"/>
                </a:solidFill>
                <a:latin typeface="Times New Roman" pitchFamily="18" charset="0"/>
                <a:cs typeface="Times New Roman" pitchFamily="18" charset="0"/>
              </a:rPr>
              <a:t>- Đoán hoạt động và tìm ra những thành viên có hoạt động giống nhau vào cùng một thời điểm.</a:t>
            </a:r>
          </a:p>
        </p:txBody>
      </p:sp>
      <p:pic>
        <p:nvPicPr>
          <p:cNvPr id="5" name="Picture 4">
            <a:extLst>
              <a:ext uri="{FF2B5EF4-FFF2-40B4-BE49-F238E27FC236}">
                <a16:creationId xmlns:a16="http://schemas.microsoft.com/office/drawing/2014/main" id="{1464D854-1FC5-9380-4099-DFC519781423}"/>
              </a:ext>
            </a:extLst>
          </p:cNvPr>
          <p:cNvPicPr>
            <a:picLocks noChangeAspect="1"/>
          </p:cNvPicPr>
          <p:nvPr/>
        </p:nvPicPr>
        <p:blipFill>
          <a:blip r:embed="rId2"/>
          <a:stretch>
            <a:fillRect/>
          </a:stretch>
        </p:blipFill>
        <p:spPr>
          <a:xfrm>
            <a:off x="12253119" y="2170084"/>
            <a:ext cx="3733800" cy="5074396"/>
          </a:xfrm>
          <a:prstGeom prst="rect">
            <a:avLst/>
          </a:prstGeom>
        </p:spPr>
      </p:pic>
      <p:sp>
        <p:nvSpPr>
          <p:cNvPr id="8" name="TextBox 7">
            <a:extLst>
              <a:ext uri="{FF2B5EF4-FFF2-40B4-BE49-F238E27FC236}">
                <a16:creationId xmlns:a16="http://schemas.microsoft.com/office/drawing/2014/main" id="{9A728CF7-BB3A-4D0F-03CA-325E61A9F1CF}"/>
              </a:ext>
            </a:extLst>
          </p:cNvPr>
          <p:cNvSpPr txBox="1"/>
          <p:nvPr/>
        </p:nvSpPr>
        <p:spPr>
          <a:xfrm>
            <a:off x="1432719" y="6784850"/>
            <a:ext cx="12192854" cy="1754326"/>
          </a:xfrm>
          <a:prstGeom prst="rect">
            <a:avLst/>
          </a:prstGeom>
          <a:noFill/>
        </p:spPr>
        <p:txBody>
          <a:bodyPr wrap="square">
            <a:spAutoFit/>
          </a:bodyPr>
          <a:lstStyle/>
          <a:p>
            <a:r>
              <a:rPr lang="vi-VN" sz="3600" b="0" i="1">
                <a:solidFill>
                  <a:srgbClr val="FF0000"/>
                </a:solidFill>
                <a:effectLst/>
                <a:latin typeface="Times New Roman" panose="02020603050405020304" pitchFamily="18" charset="0"/>
                <a:cs typeface="Times New Roman" panose="02020603050405020304" pitchFamily="18" charset="0"/>
              </a:rPr>
              <a:t>Thời gian vô cùng quan trọng, quý giá thời gian đối với cuộc sống con người. Mỗi người chỉ có một quỹ thời gian nhất định, chúng ta cần phải trân trọng quỹ thời gian của chính mình. </a:t>
            </a:r>
            <a:endParaRPr lang="en-US" sz="3600" i="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78263"/>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nh dep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WordArt 3"/>
          <p:cNvSpPr>
            <a:spLocks noChangeArrowheads="1" noChangeShapeType="1" noTextEdit="1"/>
          </p:cNvSpPr>
          <p:nvPr/>
        </p:nvSpPr>
        <p:spPr bwMode="auto">
          <a:xfrm>
            <a:off x="3642519" y="4114800"/>
            <a:ext cx="9220200" cy="11255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extLst>
      <p:ext uri="{BB962C8B-B14F-4D97-AF65-F5344CB8AC3E}">
        <p14:creationId xmlns:p14="http://schemas.microsoft.com/office/powerpoint/2010/main" val="96339709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0" fill="hold"/>
                                        <p:tgtEl>
                                          <p:spTgt spid="3"/>
                                        </p:tgtEl>
                                        <p:attrNameLst>
                                          <p:attrName>ppt_w</p:attrName>
                                        </p:attrNameLst>
                                      </p:cBhvr>
                                      <p:tavLst>
                                        <p:tav tm="0">
                                          <p:val>
                                            <p:fltVal val="0"/>
                                          </p:val>
                                        </p:tav>
                                        <p:tav tm="100000">
                                          <p:val>
                                            <p:strVal val="#ppt_w"/>
                                          </p:val>
                                        </p:tav>
                                      </p:tavLst>
                                    </p:anim>
                                    <p:anim calcmode="lin" valueType="num">
                                      <p:cBhvr>
                                        <p:cTn id="8" dur="5000" fill="hold"/>
                                        <p:tgtEl>
                                          <p:spTgt spid="3"/>
                                        </p:tgtEl>
                                        <p:attrNameLst>
                                          <p:attrName>ppt_h</p:attrName>
                                        </p:attrNameLst>
                                      </p:cBhvr>
                                      <p:tavLst>
                                        <p:tav tm="0">
                                          <p:val>
                                            <p:fltVal val="0"/>
                                          </p:val>
                                        </p:tav>
                                        <p:tav tm="100000">
                                          <p:val>
                                            <p:strVal val="#ppt_h"/>
                                          </p:val>
                                        </p:tav>
                                      </p:tavLst>
                                    </p:anim>
                                    <p:animEffect transition="in" filter="fade">
                                      <p:cBhvr>
                                        <p:cTn id="9" dur="5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10444</TotalTime>
  <Words>636</Words>
  <Application>Microsoft Office PowerPoint</Application>
  <PresentationFormat>Custom</PresentationFormat>
  <Paragraphs>47</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cp:lastModifiedBy>
  <cp:revision>1178</cp:revision>
  <dcterms:created xsi:type="dcterms:W3CDTF">2008-09-09T22:52:10Z</dcterms:created>
  <dcterms:modified xsi:type="dcterms:W3CDTF">2024-05-11T03:28:22Z</dcterms:modified>
</cp:coreProperties>
</file>