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2" r:id="rId1"/>
  </p:sldMasterIdLst>
  <p:notesMasterIdLst>
    <p:notesMasterId r:id="rId19"/>
  </p:notesMasterIdLst>
  <p:sldIdLst>
    <p:sldId id="272" r:id="rId2"/>
    <p:sldId id="281" r:id="rId3"/>
    <p:sldId id="343" r:id="rId4"/>
    <p:sldId id="405" r:id="rId5"/>
    <p:sldId id="341" r:id="rId6"/>
    <p:sldId id="396" r:id="rId7"/>
    <p:sldId id="397" r:id="rId8"/>
    <p:sldId id="398" r:id="rId9"/>
    <p:sldId id="399" r:id="rId10"/>
    <p:sldId id="400" r:id="rId11"/>
    <p:sldId id="389" r:id="rId12"/>
    <p:sldId id="401" r:id="rId13"/>
    <p:sldId id="402" r:id="rId14"/>
    <p:sldId id="403" r:id="rId15"/>
    <p:sldId id="404" r:id="rId16"/>
    <p:sldId id="395" r:id="rId17"/>
    <p:sldId id="286" r:id="rId18"/>
  </p:sldIdLst>
  <p:sldSz cx="12192000" cy="6858000"/>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ong" initials="P" lastIdx="1" clrIdx="0">
    <p:extLst>
      <p:ext uri="{19B8F6BF-5375-455C-9EA6-DF929625EA0E}">
        <p15:presenceInfo xmlns:p15="http://schemas.microsoft.com/office/powerpoint/2012/main" userId="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1A0"/>
    <a:srgbClr val="CDBF97"/>
    <a:srgbClr val="8D7545"/>
    <a:srgbClr val="ECE8E5"/>
    <a:srgbClr val="E4CBCB"/>
    <a:srgbClr val="A88755"/>
    <a:srgbClr val="1F2020"/>
    <a:srgbClr val="263B45"/>
    <a:srgbClr val="193B3C"/>
    <a:srgbClr val="4E6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61" autoAdjust="0"/>
    <p:restoredTop sz="93246" autoAdjust="0"/>
  </p:normalViewPr>
  <p:slideViewPr>
    <p:cSldViewPr snapToGrid="0">
      <p:cViewPr varScale="1">
        <p:scale>
          <a:sx n="56" d="100"/>
          <a:sy n="56" d="100"/>
        </p:scale>
        <p:origin x="108" y="660"/>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2022/6/15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1508387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12</a:t>
            </a:fld>
            <a:endParaRPr lang="zh-CN" altLang="en-US"/>
          </a:p>
        </p:txBody>
      </p:sp>
    </p:spTree>
    <p:extLst>
      <p:ext uri="{BB962C8B-B14F-4D97-AF65-F5344CB8AC3E}">
        <p14:creationId xmlns:p14="http://schemas.microsoft.com/office/powerpoint/2010/main" val="171052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extLst>
      <p:ext uri="{BB962C8B-B14F-4D97-AF65-F5344CB8AC3E}">
        <p14:creationId xmlns:p14="http://schemas.microsoft.com/office/powerpoint/2010/main" val="174381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14</a:t>
            </a:fld>
            <a:endParaRPr lang="zh-CN" altLang="en-US"/>
          </a:p>
        </p:txBody>
      </p:sp>
    </p:spTree>
    <p:extLst>
      <p:ext uri="{BB962C8B-B14F-4D97-AF65-F5344CB8AC3E}">
        <p14:creationId xmlns:p14="http://schemas.microsoft.com/office/powerpoint/2010/main" val="677095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15</a:t>
            </a:fld>
            <a:endParaRPr lang="zh-CN" altLang="en-US"/>
          </a:p>
        </p:txBody>
      </p:sp>
    </p:spTree>
    <p:extLst>
      <p:ext uri="{BB962C8B-B14F-4D97-AF65-F5344CB8AC3E}">
        <p14:creationId xmlns:p14="http://schemas.microsoft.com/office/powerpoint/2010/main" val="283769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vào bức tranh các con cho cô biết tranh vẽ gì?</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Tranh vẽ một cậu bé đang bị trói tay và cậu bé đang nói chuyện gì đó với vị vua. Vậy để biết cậu bé và vị vua đang nói chuyện gì chúng ta cùng tìm hiểu nội dung bài học ngày hôm nay “Đối đáp với vua’’.</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92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93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098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03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91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86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78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11</a:t>
            </a:fld>
            <a:endParaRPr lang="zh-CN" altLang="en-US"/>
          </a:p>
        </p:txBody>
      </p:sp>
    </p:spTree>
    <p:extLst>
      <p:ext uri="{BB962C8B-B14F-4D97-AF65-F5344CB8AC3E}">
        <p14:creationId xmlns:p14="http://schemas.microsoft.com/office/powerpoint/2010/main" val="38783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D89EE7-45B2-4F55-856D-0EDB60A21FAF}"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336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1128908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442183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27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43318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7"/>
            <a:ext cx="2844800" cy="365125"/>
          </a:xfrm>
          <a:prstGeom prst="rect">
            <a:avLst/>
          </a:prstGeom>
        </p:spPr>
        <p:txBody>
          <a:bodyPr/>
          <a:lstStyle/>
          <a:p>
            <a:fld id="{C4F6CCBF-3552-47C5-AAC7-57B51D734D8F}" type="datetimeFigureOut">
              <a:rPr lang="en-US" smtClean="0"/>
              <a:t>6/15/2022</a:t>
            </a:fld>
            <a:endParaRPr lang="en-US" dirty="0"/>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7"/>
            <a:ext cx="2844800" cy="365125"/>
          </a:xfrm>
          <a:prstGeom prst="rect">
            <a:avLst/>
          </a:prstGeom>
        </p:spPr>
        <p:txBody>
          <a:bodyPr/>
          <a:lstStyle/>
          <a:p>
            <a:fld id="{E4D9C6BE-2A86-42E7-9184-6A6FFDCA6BD7}" type="slidenum">
              <a:rPr lang="en-US" smtClean="0"/>
              <a:t>‹#›</a:t>
            </a:fld>
            <a:endParaRPr lang="en-US" dirty="0"/>
          </a:p>
        </p:txBody>
      </p:sp>
    </p:spTree>
    <p:extLst>
      <p:ext uri="{BB962C8B-B14F-4D97-AF65-F5344CB8AC3E}">
        <p14:creationId xmlns:p14="http://schemas.microsoft.com/office/powerpoint/2010/main" val="278067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3736171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89EE7-45B2-4F55-856D-0EDB60A21FAF}" type="datetimeFigureOut">
              <a:rPr lang="en-US" smtClean="0"/>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73254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D89EE7-45B2-4F55-856D-0EDB60A21FAF}"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43716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D89EE7-45B2-4F55-856D-0EDB60A21FAF}" type="datetimeFigureOut">
              <a:rPr lang="en-US" smtClean="0"/>
              <a:t>6/15/2022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3935145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D89EE7-45B2-4F55-856D-0EDB60A21FAF}" type="datetimeFigureOut">
              <a:rPr lang="en-US" smtClean="0"/>
              <a:t>6/15/2022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132594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92FBB3E7-7923-44DC-BBA8-9707294906BC}" type="datetimeFigureOut">
              <a:rPr lang="en-US" smtClean="0">
                <a:solidFill>
                  <a:prstClr val="black">
                    <a:tint val="75000"/>
                  </a:prstClr>
                </a:solidFill>
              </a:rPr>
              <a:pPr defTabSz="914377"/>
              <a:t>6/15/2022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8C05F3E8-1DEB-46A3-B9FC-A99778A161A6}" type="slidenum">
              <a:rPr lang="en-US" smtClean="0">
                <a:solidFill>
                  <a:prstClr val="black">
                    <a:tint val="75000"/>
                  </a:prstClr>
                </a:solidFill>
              </a:rPr>
              <a:pPr defTabSz="914377"/>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3386921" y="0"/>
            <a:ext cx="5418163" cy="104644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9082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D89EE7-45B2-4F55-856D-0EDB60A21FAF}"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1234273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D89EE7-45B2-4F55-856D-0EDB60A21FAF}" type="datetimeFigureOut">
              <a:rPr lang="en-US" smtClean="0"/>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6352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9EE7-45B2-4F55-856D-0EDB60A21FAF}" type="datetimeFigureOut">
              <a:rPr lang="en-US" smtClean="0"/>
              <a:t>6/15/2022</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B6818-1899-4E3E-8065-5F1EB1DCCE62}" type="slidenum">
              <a:rPr lang="en-US" smtClean="0"/>
              <a:t>‹#›</a:t>
            </a:fld>
            <a:endParaRPr lang="en-US"/>
          </a:p>
        </p:txBody>
      </p:sp>
    </p:spTree>
    <p:extLst>
      <p:ext uri="{BB962C8B-B14F-4D97-AF65-F5344CB8AC3E}">
        <p14:creationId xmlns:p14="http://schemas.microsoft.com/office/powerpoint/2010/main" val="39574578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7" r:id="rId14"/>
    <p:sldLayoutId id="2147483778"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5">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6">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7">
            <a:extLst>
              <a:ext uri="{28A0092B-C50C-407E-A947-70E740481C1C}">
                <a14:useLocalDpi xmlns:a14="http://schemas.microsoft.com/office/drawing/2010/main" val="0"/>
              </a:ext>
            </a:extLst>
          </a:blip>
          <a:srcRect l="61250" t="20400"/>
          <a:stretch/>
        </p:blipFill>
        <p:spPr>
          <a:xfrm rot="21206725">
            <a:off x="6570663" y="2958336"/>
            <a:ext cx="6446903" cy="4138495"/>
          </a:xfrm>
          <a:prstGeom prst="rect">
            <a:avLst/>
          </a:prstGeom>
        </p:spPr>
      </p:pic>
      <p:pic>
        <p:nvPicPr>
          <p:cNvPr id="2" name="5c249dca6369b">
            <a:hlinkClick r:id="" action="ppaction://media"/>
            <a:extLst>
              <a:ext uri="{FF2B5EF4-FFF2-40B4-BE49-F238E27FC236}">
                <a16:creationId xmlns:a16="http://schemas.microsoft.com/office/drawing/2014/main" id="{EB4B39E8-3657-4052-88A3-F25E04A875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38" y="5493478"/>
            <a:ext cx="487363" cy="487363"/>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1919" y="4254107"/>
            <a:ext cx="3691076" cy="2390255"/>
          </a:xfrm>
          <a:prstGeom prst="rect">
            <a:avLst/>
          </a:prstGeom>
        </p:spPr>
      </p:pic>
      <p:sp>
        <p:nvSpPr>
          <p:cNvPr id="11" name="Shape 222">
            <a:extLst>
              <a:ext uri="{FF2B5EF4-FFF2-40B4-BE49-F238E27FC236}">
                <a16:creationId xmlns:a16="http://schemas.microsoft.com/office/drawing/2014/main" id="{3C940AEF-61F4-40B0-89BA-9FC49814D3E9}"/>
              </a:ext>
            </a:extLst>
          </p:cNvPr>
          <p:cNvSpPr/>
          <p:nvPr/>
        </p:nvSpPr>
        <p:spPr>
          <a:xfrm>
            <a:off x="4014344" y="600172"/>
            <a:ext cx="3466225" cy="1348409"/>
          </a:xfrm>
          <a:prstGeom prst="roundRect">
            <a:avLst>
              <a:gd name="adj" fmla="val 50000"/>
            </a:avLst>
          </a:prstGeom>
          <a:solidFill>
            <a:schemeClr val="accent1">
              <a:satOff val="-3355"/>
              <a:lumOff val="26614"/>
            </a:schemeClr>
          </a:solidFill>
          <a:ln w="12700">
            <a:miter lim="400000"/>
          </a:ln>
        </p:spPr>
        <p:txBody>
          <a:bodyPr lIns="25400" tIns="25400" rIns="25400" bIns="25400" anchor="ctr"/>
          <a:lstStyle/>
          <a:p>
            <a:pPr algn="ctr" defTabSz="412750" hangingPunct="0">
              <a:defRPr sz="3200" cap="none">
                <a:solidFill>
                  <a:srgbClr val="FFFFFF"/>
                </a:solidFill>
                <a:latin typeface="Helvetica Light"/>
                <a:ea typeface="Helvetica Light"/>
                <a:cs typeface="Helvetica Light"/>
                <a:sym typeface="Helvetica Light"/>
              </a:defRPr>
            </a:pPr>
            <a:endParaRPr sz="1600" kern="0">
              <a:solidFill>
                <a:srgbClr val="FFFFFF"/>
              </a:solidFill>
              <a:sym typeface="Helvetica Light"/>
            </a:endParaRPr>
          </a:p>
        </p:txBody>
      </p:sp>
      <p:sp>
        <p:nvSpPr>
          <p:cNvPr id="10" name="TextBox 6">
            <a:extLst>
              <a:ext uri="{FF2B5EF4-FFF2-40B4-BE49-F238E27FC236}">
                <a16:creationId xmlns:a16="http://schemas.microsoft.com/office/drawing/2014/main" id="{5CC00CC7-D20B-6054-BCF9-A79CD4AD9C0F}"/>
              </a:ext>
            </a:extLst>
          </p:cNvPr>
          <p:cNvSpPr txBox="1"/>
          <p:nvPr/>
        </p:nvSpPr>
        <p:spPr>
          <a:xfrm>
            <a:off x="-3056872" y="665458"/>
            <a:ext cx="17608656" cy="236988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C00000"/>
                </a:solidFill>
                <a:latin typeface="UTM Avo" panose="02040603050506020204" pitchFamily="18" charset="0"/>
              </a:rPr>
              <a:t>ĐẠO ĐỨC 3</a:t>
            </a:r>
          </a:p>
          <a:p>
            <a:pPr algn="ctr"/>
            <a:r>
              <a:rPr lang="en-US" sz="4000" b="1" dirty="0" err="1">
                <a:solidFill>
                  <a:srgbClr val="C00000"/>
                </a:solidFill>
                <a:latin typeface="UTM Avo" panose="02040603050506020204" pitchFamily="18" charset="0"/>
              </a:rPr>
              <a:t>Tuần</a:t>
            </a:r>
            <a:r>
              <a:rPr lang="en-US" sz="4000" b="1" dirty="0">
                <a:solidFill>
                  <a:srgbClr val="C00000"/>
                </a:solidFill>
                <a:latin typeface="UTM Avo" panose="02040603050506020204" pitchFamily="18" charset="0"/>
              </a:rPr>
              <a:t> 25</a:t>
            </a:r>
          </a:p>
          <a:p>
            <a:pPr algn="ctr"/>
            <a:endParaRPr lang="en-US" sz="4000" b="1" dirty="0">
              <a:solidFill>
                <a:srgbClr val="C00000"/>
              </a:solidFill>
              <a:latin typeface="UTM Avo" panose="02040603050506020204" pitchFamily="18" charset="0"/>
            </a:endParaRPr>
          </a:p>
          <a:p>
            <a:pPr algn="ctr"/>
            <a:r>
              <a:rPr lang="en-US" sz="2800" b="1" dirty="0">
                <a:solidFill>
                  <a:srgbClr val="002060"/>
                </a:solidFill>
                <a:latin typeface="UTM Avo" panose="02040603050506020204" pitchFamily="18" charset="0"/>
              </a:rPr>
              <a:t>CHỦ ĐỀ 6: KHÁM PHÁ BẢN THÂN</a:t>
            </a:r>
          </a:p>
        </p:txBody>
      </p:sp>
      <p:sp>
        <p:nvSpPr>
          <p:cNvPr id="13" name="TextBox 7">
            <a:extLst>
              <a:ext uri="{FF2B5EF4-FFF2-40B4-BE49-F238E27FC236}">
                <a16:creationId xmlns:a16="http://schemas.microsoft.com/office/drawing/2014/main" id="{D7DDD42F-B258-7E14-93C6-8EBA7F03FC44}"/>
              </a:ext>
            </a:extLst>
          </p:cNvPr>
          <p:cNvSpPr txBox="1"/>
          <p:nvPr/>
        </p:nvSpPr>
        <p:spPr>
          <a:xfrm>
            <a:off x="510162" y="2992588"/>
            <a:ext cx="10474587" cy="63094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500" b="1" dirty="0">
                <a:solidFill>
                  <a:srgbClr val="002060"/>
                </a:solidFill>
                <a:latin typeface="UTM Avo" panose="02040603050506020204" pitchFamily="18" charset="0"/>
              </a:rPr>
              <a:t>Bài 07: KHÁM PHÁ BẢN THÂN </a:t>
            </a:r>
            <a:endParaRPr lang="en-US" sz="3500" b="1" dirty="0">
              <a:solidFill>
                <a:srgbClr val="002060"/>
              </a:solidFill>
              <a:latin typeface="UTM Avo" panose="02040603050506020204" pitchFamily="18" charset="0"/>
            </a:endParaRPr>
          </a:p>
        </p:txBody>
      </p:sp>
      <p:sp>
        <p:nvSpPr>
          <p:cNvPr id="14" name="TextBox 8">
            <a:extLst>
              <a:ext uri="{FF2B5EF4-FFF2-40B4-BE49-F238E27FC236}">
                <a16:creationId xmlns:a16="http://schemas.microsoft.com/office/drawing/2014/main" id="{7BA5A4CE-80C5-6EB4-7BCF-35E81A01FFDC}"/>
              </a:ext>
            </a:extLst>
          </p:cNvPr>
          <p:cNvSpPr txBox="1"/>
          <p:nvPr/>
        </p:nvSpPr>
        <p:spPr>
          <a:xfrm>
            <a:off x="2871090" y="3579553"/>
            <a:ext cx="575273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err="1">
                <a:solidFill>
                  <a:srgbClr val="C00000"/>
                </a:solidFill>
                <a:latin typeface="UTM Avo" panose="02040603050506020204" pitchFamily="18" charset="0"/>
                <a:cs typeface="#9Slide03 Cousine Bold" panose="02070709020205020404" pitchFamily="49" charset="0"/>
              </a:rPr>
              <a:t>Tiết</a:t>
            </a:r>
            <a:r>
              <a:rPr lang="en-US" sz="3200" dirty="0">
                <a:solidFill>
                  <a:srgbClr val="C00000"/>
                </a:solidFill>
                <a:latin typeface="UTM Avo" panose="02040603050506020204" pitchFamily="18" charset="0"/>
                <a:cs typeface="#9Slide03 Cousine Bold" panose="02070709020205020404" pitchFamily="49" charset="0"/>
              </a:rPr>
              <a:t> 4</a:t>
            </a:r>
          </a:p>
        </p:txBody>
      </p:sp>
    </p:spTree>
    <p:extLst>
      <p:ext uri="{BB962C8B-B14F-4D97-AF65-F5344CB8AC3E}">
        <p14:creationId xmlns:p14="http://schemas.microsoft.com/office/powerpoint/2010/main" val="17317877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grpSp>
        <p:nvGrpSpPr>
          <p:cNvPr id="15" name="Group 14">
            <a:extLst>
              <a:ext uri="{FF2B5EF4-FFF2-40B4-BE49-F238E27FC236}">
                <a16:creationId xmlns:a16="http://schemas.microsoft.com/office/drawing/2014/main" id="{42EBE476-BD2E-4C5B-828B-71B2B7F613CD}"/>
              </a:ext>
            </a:extLst>
          </p:cNvPr>
          <p:cNvGrpSpPr/>
          <p:nvPr/>
        </p:nvGrpSpPr>
        <p:grpSpPr>
          <a:xfrm>
            <a:off x="1595187" y="2154735"/>
            <a:ext cx="6648450" cy="1589981"/>
            <a:chOff x="2533650" y="5162630"/>
            <a:chExt cx="6648450" cy="1589981"/>
          </a:xfrm>
        </p:grpSpPr>
        <p:pic>
          <p:nvPicPr>
            <p:cNvPr id="6" name="Picture 5">
              <a:extLst>
                <a:ext uri="{FF2B5EF4-FFF2-40B4-BE49-F238E27FC236}">
                  <a16:creationId xmlns:a16="http://schemas.microsoft.com/office/drawing/2014/main" id="{E2583DC8-DC27-4669-9EF6-C368B64344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3650" y="5162630"/>
              <a:ext cx="6648450" cy="1589981"/>
            </a:xfrm>
            <a:prstGeom prst="rect">
              <a:avLst/>
            </a:prstGeom>
          </p:spPr>
        </p:pic>
        <p:sp>
          <p:nvSpPr>
            <p:cNvPr id="9" name="TextBox 8">
              <a:extLst>
                <a:ext uri="{FF2B5EF4-FFF2-40B4-BE49-F238E27FC236}">
                  <a16:creationId xmlns:a16="http://schemas.microsoft.com/office/drawing/2014/main" id="{F0EADB11-2B5C-4E60-93FE-B66B1DCE87B7}"/>
                </a:ext>
              </a:extLst>
            </p:cNvPr>
            <p:cNvSpPr txBox="1"/>
            <p:nvPr/>
          </p:nvSpPr>
          <p:spPr>
            <a:xfrm>
              <a:off x="2695458" y="5233528"/>
              <a:ext cx="6334241" cy="1384995"/>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5. </a:t>
              </a:r>
              <a:r>
                <a:rPr lang="en-US" sz="2800" b="1" kern="0" dirty="0" err="1">
                  <a:solidFill>
                    <a:prstClr val="black"/>
                  </a:solidFill>
                  <a:latin typeface="Times New Roman" panose="02020603050405020304" pitchFamily="18" charset="0"/>
                  <a:cs typeface="Times New Roman" panose="02020603050405020304" pitchFamily="18" charset="0"/>
                </a:rPr>
                <a:t>Tự</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mình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tìm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ra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các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yếu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smtClean="0">
                  <a:solidFill>
                    <a:prstClr val="black"/>
                  </a:solidFill>
                  <a:latin typeface="Times New Roman" panose="02020603050405020304" pitchFamily="18" charset="0"/>
                  <a:cs typeface="Times New Roman" panose="02020603050405020304" pitchFamily="18" charset="0"/>
                </a:rPr>
                <a:t>thân</a:t>
              </a:r>
              <a:r>
                <a:rPr lang="en-US" sz="2800" b="1" kern="0" dirty="0" smtClean="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không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cần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hỏi</a:t>
              </a:r>
              <a:r>
                <a:rPr lang="en-US" sz="2800" b="1" kern="0" dirty="0">
                  <a:solidFill>
                    <a:prstClr val="black"/>
                  </a:solidFill>
                  <a:latin typeface="Times New Roman" panose="02020603050405020304" pitchFamily="18" charset="0"/>
                  <a:cs typeface="Times New Roman" panose="02020603050405020304" pitchFamily="18" charset="0"/>
                </a:rPr>
                <a:t> ý </a:t>
              </a:r>
              <a:r>
                <a:rPr lang="en-US" sz="2800" b="1" kern="0" dirty="0" err="1">
                  <a:solidFill>
                    <a:prstClr val="black"/>
                  </a:solidFill>
                  <a:latin typeface="Times New Roman" panose="02020603050405020304" pitchFamily="18" charset="0"/>
                  <a:cs typeface="Times New Roman" panose="02020603050405020304" pitchFamily="18" charset="0"/>
                </a:rPr>
                <a:t>kiến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khác</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pic>
        <p:nvPicPr>
          <p:cNvPr id="2054" name="Picture 6" descr="Dấu X Vẽ Kiểm tra đánh dấu Đỏ - vượt qua png tải về - Miễn phí trong suốt  Cánh png Tải về.">
            <a:extLst>
              <a:ext uri="{FF2B5EF4-FFF2-40B4-BE49-F238E27FC236}">
                <a16:creationId xmlns:a16="http://schemas.microsoft.com/office/drawing/2014/main" id="{591D16AF-B6A6-46F9-A8CA-CF677CE43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3783" y="2287624"/>
            <a:ext cx="1261012" cy="126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4740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32D245-23F3-4C6C-8D40-4FDAC3DD9BF0}"/>
              </a:ext>
            </a:extLst>
          </p:cNvPr>
          <p:cNvSpPr/>
          <p:nvPr/>
        </p:nvSpPr>
        <p:spPr>
          <a:xfrm>
            <a:off x="380241" y="1161850"/>
            <a:ext cx="11328546"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1.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 mình học chưa tốt môn Tiếng Việt nên Tùng đã chăm chỉ đọc sách và nhờ cô giáo hướng dẫn.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Vì</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vậy</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B3B2193-F90C-4327-92CE-8CC6AA58B0D0}"/>
              </a:ext>
            </a:extLst>
          </p:cNvPr>
          <p:cNvSpPr/>
          <p:nvPr/>
        </p:nvSpPr>
        <p:spPr>
          <a:xfrm>
            <a:off x="380242" y="2344798"/>
            <a:ext cx="11194724"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2.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góp ý</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Hoa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tỏ ra khó chịu,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quan tâm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5EE3149-80CD-4607-8461-A5E12D7390FB}"/>
              </a:ext>
            </a:extLst>
          </p:cNvPr>
          <p:cNvSpPr/>
          <p:nvPr/>
        </p:nvSpPr>
        <p:spPr>
          <a:xfrm>
            <a:off x="409052" y="3611165"/>
            <a:ext cx="11194724"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3. Nam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cố</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nữa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7D00E2C-8C95-4677-9511-E8FC2FE9AA45}"/>
              </a:ext>
            </a:extLst>
          </p:cNvPr>
          <p:cNvSpPr/>
          <p:nvPr/>
        </p:nvSpPr>
        <p:spPr>
          <a:xfrm>
            <a:off x="380241" y="4794113"/>
            <a:ext cx="10795035" cy="584775"/>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4.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 hát hay nhưng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chưa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bao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dám hát trước lớp</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14" name="Bong bóng Ý nghĩ: Hình đám mây 3">
            <a:extLst>
              <a:ext uri="{FF2B5EF4-FFF2-40B4-BE49-F238E27FC236}">
                <a16:creationId xmlns:a16="http://schemas.microsoft.com/office/drawing/2014/main" id="{CA628FBF-3888-4B40-BE26-973B9B7FE840}"/>
              </a:ext>
            </a:extLst>
          </p:cNvPr>
          <p:cNvSpPr/>
          <p:nvPr/>
        </p:nvSpPr>
        <p:spPr>
          <a:xfrm>
            <a:off x="8951865" y="4871512"/>
            <a:ext cx="3082413" cy="1732558"/>
          </a:xfrm>
          <a:prstGeom prst="cloudCallout">
            <a:avLst>
              <a:gd name="adj1" fmla="val -22143"/>
              <a:gd name="adj2" fmla="val -73295"/>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Thảo</a:t>
            </a:r>
            <a:r>
              <a:rPr kumimoji="0" lang="en-US"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luận</a:t>
            </a:r>
            <a:r>
              <a:rPr kumimoji="0" lang="en-US"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bốn</a:t>
            </a:r>
            <a:endParaRPr kumimoji="0" lang="en-US"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55582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1"/>
      <p:bldP spid="10" grpId="1"/>
      <p:bldP spid="11" grpId="1"/>
      <p:bldP spid="12" grpId="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F32D245-23F3-4C6C-8D40-4FDAC3DD9BF0}"/>
              </a:ext>
            </a:extLst>
          </p:cNvPr>
          <p:cNvSpPr/>
          <p:nvPr/>
        </p:nvSpPr>
        <p:spPr>
          <a:xfrm>
            <a:off x="380241" y="1161850"/>
            <a:ext cx="11328546"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1.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 mình học chưa tốt môn Tiếng Việt nên Tùng đã chăm chỉ đọc sách và nhờ cô giáo hướng dẫn.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Vì</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vậy</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3" name="Rounded Rectangle 2"/>
          <p:cNvSpPr/>
          <p:nvPr/>
        </p:nvSpPr>
        <p:spPr>
          <a:xfrm>
            <a:off x="380241" y="2449902"/>
            <a:ext cx="11328546" cy="28984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nl-NL" sz="3200" dirty="0">
                <a:solidFill>
                  <a:srgbClr val="FF0000"/>
                </a:solidFill>
                <a:latin typeface="Times New Roman" panose="02020603050405020304" pitchFamily="18" charset="0"/>
                <a:ea typeface="Times New Roman" panose="02020603050405020304" pitchFamily="18" charset="0"/>
              </a:rPr>
              <a:t>Điều này cho thấy bạn đã biết tự nhận thức về điểm yếu của bản thân và có biện pháp để khắc phục điểm yếu đó, nhờ vậy bạn có tiến bộ trong việc học môn Tiếng Việt. </a:t>
            </a:r>
            <a:endParaRPr lang="en-US" sz="3200" dirty="0">
              <a:solidFill>
                <a:srgbClr val="FF0000"/>
              </a:solidFill>
            </a:endParaRPr>
          </a:p>
        </p:txBody>
      </p:sp>
    </p:spTree>
    <p:extLst>
      <p:ext uri="{BB962C8B-B14F-4D97-AF65-F5344CB8AC3E}">
        <p14:creationId xmlns:p14="http://schemas.microsoft.com/office/powerpoint/2010/main" val="2613565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B3B2193-F90C-4327-92CE-8CC6AA58B0D0}"/>
              </a:ext>
            </a:extLst>
          </p:cNvPr>
          <p:cNvSpPr/>
          <p:nvPr/>
        </p:nvSpPr>
        <p:spPr>
          <a:xfrm>
            <a:off x="376711" y="1350559"/>
            <a:ext cx="11194724"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2.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góp ý</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Hoa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thường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tỏ ra khó chịu,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quan tâm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5" name="Rounded Rectangle 4"/>
          <p:cNvSpPr/>
          <p:nvPr/>
        </p:nvSpPr>
        <p:spPr>
          <a:xfrm>
            <a:off x="551007" y="2717964"/>
            <a:ext cx="11267182" cy="31917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15000"/>
              </a:lnSpc>
            </a:pPr>
            <a:r>
              <a:rPr lang="nl-NL" sz="3200" dirty="0">
                <a:latin typeface="Times New Roman" panose="02020603050405020304" pitchFamily="18" charset="0"/>
                <a:ea typeface="Times New Roman" panose="02020603050405020304" pitchFamily="18" charset="0"/>
              </a:rPr>
              <a:t>Hoa tỏ ra khó chịu, không quan tâm khi người khác góp ý là không </a:t>
            </a:r>
            <a:r>
              <a:rPr lang="nl-NL" sz="3200" dirty="0" smtClean="0">
                <a:latin typeface="Times New Roman" panose="02020603050405020304" pitchFamily="18" charset="0"/>
                <a:ea typeface="Times New Roman" panose="02020603050405020304" pitchFamily="18" charset="0"/>
              </a:rPr>
              <a:t>tốt.Bạn </a:t>
            </a:r>
            <a:r>
              <a:rPr lang="nl-NL" sz="3200" dirty="0">
                <a:latin typeface="Times New Roman" panose="02020603050405020304" pitchFamily="18" charset="0"/>
                <a:ea typeface="Times New Roman" panose="02020603050405020304" pitchFamily="18" charset="0"/>
              </a:rPr>
              <a:t>cần vui vẻ nghe góp ý từ mọi người để hoàn thiện bản thân.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47457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5EE3149-80CD-4607-8461-A5E12D7390FB}"/>
              </a:ext>
            </a:extLst>
          </p:cNvPr>
          <p:cNvSpPr/>
          <p:nvPr/>
        </p:nvSpPr>
        <p:spPr>
          <a:xfrm>
            <a:off x="376711" y="1648724"/>
            <a:ext cx="11194724" cy="1077218"/>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3. Nam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cố</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nữa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3" name="Rounded Rectangle 2"/>
          <p:cNvSpPr/>
          <p:nvPr/>
        </p:nvSpPr>
        <p:spPr>
          <a:xfrm>
            <a:off x="376711" y="2725942"/>
            <a:ext cx="11441478" cy="30882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3200" dirty="0">
                <a:solidFill>
                  <a:srgbClr val="FF0000"/>
                </a:solidFill>
                <a:latin typeface="Times New Roman" panose="02020603050405020304" pitchFamily="18" charset="0"/>
                <a:ea typeface="Times New Roman" panose="02020603050405020304" pitchFamily="18" charset="0"/>
              </a:rPr>
              <a:t>Suy nghĩ của Nam không đúng. Mỗi người có điểm mạnh, điểm yếu, không ai là hoàn hảo, do vậy bạn cần luôn cố gắng để phát huy các ưu điểm và khắc phục những hạn chế.</a:t>
            </a:r>
            <a:endParaRPr lang="en-US" sz="3200" dirty="0">
              <a:solidFill>
                <a:srgbClr val="FF0000"/>
              </a:solidFill>
            </a:endParaRPr>
          </a:p>
        </p:txBody>
      </p:sp>
    </p:spTree>
    <p:extLst>
      <p:ext uri="{BB962C8B-B14F-4D97-AF65-F5344CB8AC3E}">
        <p14:creationId xmlns:p14="http://schemas.microsoft.com/office/powerpoint/2010/main" val="277597102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 y="10"/>
            <a:ext cx="12191980" cy="7426702"/>
          </a:xfrm>
          <a:prstGeom prst="rect">
            <a:avLst/>
          </a:prstGeom>
        </p:spPr>
      </p:pic>
      <p:sp>
        <p:nvSpPr>
          <p:cNvPr id="2" name="Rounded Rectangle 1"/>
          <p:cNvSpPr/>
          <p:nvPr/>
        </p:nvSpPr>
        <p:spPr>
          <a:xfrm>
            <a:off x="246420" y="312456"/>
            <a:ext cx="11710353" cy="6136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_图片 5">
            <a:extLst>
              <a:ext uri="{FF2B5EF4-FFF2-40B4-BE49-F238E27FC236}">
                <a16:creationId xmlns:a16="http://schemas.microsoft.com/office/drawing/2014/main" id="{0BDE6185-9F52-4850-8D85-FC9CE1A4260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rot="19239403" flipH="1">
            <a:off x="9406373" y="5026956"/>
            <a:ext cx="2267791" cy="2073720"/>
          </a:xfrm>
          <a:prstGeom prst="rect">
            <a:avLst/>
          </a:prstGeom>
        </p:spPr>
      </p:pic>
      <p:sp>
        <p:nvSpPr>
          <p:cNvPr id="6" name="Rectangle 5">
            <a:extLst>
              <a:ext uri="{FF2B5EF4-FFF2-40B4-BE49-F238E27FC236}">
                <a16:creationId xmlns:a16="http://schemas.microsoft.com/office/drawing/2014/main" id="{069E9BB0-5F41-40EC-85E4-AB546393EF55}"/>
              </a:ext>
            </a:extLst>
          </p:cNvPr>
          <p:cNvSpPr/>
          <p:nvPr/>
        </p:nvSpPr>
        <p:spPr>
          <a:xfrm>
            <a:off x="1713933" y="411312"/>
            <a:ext cx="8520281" cy="584775"/>
          </a:xfrm>
          <a:prstGeom prst="rect">
            <a:avLst/>
          </a:prstGeom>
        </p:spPr>
        <p:txBody>
          <a:bodyPr wrap="none">
            <a:spAutoFit/>
          </a:bodyPr>
          <a:lstStyle/>
          <a:p>
            <a:pPr defTabSz="914377"/>
            <a:r>
              <a:rPr lang="vi-VN" sz="3200" b="1" dirty="0">
                <a:solidFill>
                  <a:srgbClr val="FF0000"/>
                </a:solidFill>
                <a:latin typeface="Times New Roman" panose="02020603050405020304" pitchFamily="18" charset="0"/>
                <a:cs typeface="Times New Roman" panose="02020603050405020304" pitchFamily="18" charset="0"/>
              </a:rPr>
              <a:t>Em hãy nhận xét hành vi của các bạn dưới đây: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7D00E2C-8C95-4677-9511-E8FC2FE9AA45}"/>
              </a:ext>
            </a:extLst>
          </p:cNvPr>
          <p:cNvSpPr/>
          <p:nvPr/>
        </p:nvSpPr>
        <p:spPr>
          <a:xfrm>
            <a:off x="576555" y="1394392"/>
            <a:ext cx="10795035" cy="584775"/>
          </a:xfrm>
          <a:prstGeom prst="rect">
            <a:avLst/>
          </a:prstGeom>
        </p:spPr>
        <p:txBody>
          <a:bodyPr wrap="square">
            <a:spAutoFit/>
          </a:bodyPr>
          <a:lstStyle/>
          <a:p>
            <a:pPr algn="just" defTabSz="914377"/>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4. </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 hát hay nhưng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chưa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bao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dám hát trước lớp</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8CF47A19-71B5-41EB-B5D4-91331B95C6A8}"/>
              </a:ext>
            </a:extLst>
          </p:cNvPr>
          <p:cNvSpPr/>
          <p:nvPr/>
        </p:nvSpPr>
        <p:spPr>
          <a:xfrm>
            <a:off x="851857" y="384307"/>
            <a:ext cx="615679" cy="638787"/>
          </a:xfrm>
          <a:prstGeom prst="ellipse">
            <a:avLst/>
          </a:prstGeom>
          <a:solidFill>
            <a:srgbClr val="FFC0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2</a:t>
            </a:r>
          </a:p>
        </p:txBody>
      </p:sp>
      <p:sp>
        <p:nvSpPr>
          <p:cNvPr id="3" name="Rounded Rectangle 2"/>
          <p:cNvSpPr/>
          <p:nvPr/>
        </p:nvSpPr>
        <p:spPr>
          <a:xfrm>
            <a:off x="1017917" y="2605177"/>
            <a:ext cx="10353673" cy="28467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15000"/>
              </a:lnSpc>
            </a:pPr>
            <a:r>
              <a:rPr lang="nl-NL" sz="3200" dirty="0">
                <a:solidFill>
                  <a:srgbClr val="FF0000"/>
                </a:solidFill>
                <a:latin typeface="Times New Roman" panose="02020603050405020304" pitchFamily="18" charset="0"/>
                <a:ea typeface="Times New Roman" panose="02020603050405020304" pitchFamily="18" charset="0"/>
              </a:rPr>
              <a:t>Thu hát hay nhưng không dám hát trước lớp thể hiện bạn còn tự ti, chưa biết tự tin vào điểm mạnh của bản thân, bạn cần mạnh dạn hơn để phát huy điểm mạnh  của mình.</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42822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4" name="图片 2">
            <a:extLst>
              <a:ext uri="{FF2B5EF4-FFF2-40B4-BE49-F238E27FC236}">
                <a16:creationId xmlns:a16="http://schemas.microsoft.com/office/drawing/2014/main" id="{909E771E-C4E8-475F-BE32-8917C2E63E0C}"/>
              </a:ext>
            </a:extLst>
          </p:cNvPr>
          <p:cNvPicPr>
            <a:picLocks noChangeAspect="1"/>
          </p:cNvPicPr>
          <p:nvPr/>
        </p:nvPicPr>
        <p:blipFill rotWithShape="1">
          <a:blip r:embed="rId2">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2" name="TextBox 1"/>
          <p:cNvSpPr txBox="1"/>
          <p:nvPr/>
        </p:nvSpPr>
        <p:spPr>
          <a:xfrm>
            <a:off x="3119669" y="-1550134"/>
            <a:ext cx="5952661" cy="1077218"/>
          </a:xfrm>
          <a:prstGeom prst="rect">
            <a:avLst/>
          </a:prstGeom>
          <a:noFill/>
        </p:spPr>
        <p:txBody>
          <a:bodyPr wrap="square" rtlCol="0">
            <a:spAutoFit/>
          </a:bodyPr>
          <a:lstStyle/>
          <a:p>
            <a:r>
              <a:rPr lang="en-US" sz="6400" dirty="0">
                <a:latin typeface="Times New Roman" pitchFamily="18" charset="0"/>
                <a:cs typeface="Times New Roman" pitchFamily="18" charset="0"/>
              </a:rPr>
              <a:t>LUYỆN ĐỌC</a:t>
            </a:r>
          </a:p>
        </p:txBody>
      </p:sp>
      <p:pic>
        <p:nvPicPr>
          <p:cNvPr id="4098" name="Picture 2">
            <a:extLst>
              <a:ext uri="{FF2B5EF4-FFF2-40B4-BE49-F238E27FC236}">
                <a16:creationId xmlns:a16="http://schemas.microsoft.com/office/drawing/2014/main" id="{08FB5291-4F57-403D-9DEA-DF6C8CE5CB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1000" b="91188" l="25088" r="83509">
                        <a14:foregroundMark x1="32018" y1="82375" x2="25175" y2="82500"/>
                        <a14:foregroundMark x1="74561" y1="86188" x2="82193" y2="86500"/>
                        <a14:foregroundMark x1="82632" y1="86034" x2="82632" y2="89125"/>
                        <a14:foregroundMark x1="82632" y1="78813" x2="82632" y2="85219"/>
                        <a14:foregroundMark x1="27632" y1="90625" x2="34912" y2="90938"/>
                        <a14:foregroundMark x1="34912" y1="90938" x2="70877" y2="90500"/>
                        <a14:foregroundMark x1="70877" y1="90500" x2="80977" y2="90723"/>
                        <a14:foregroundMark x1="83070" y1="89313" x2="82436" y2="90281"/>
                        <a14:foregroundMark x1="25965" y1="72375" x2="32667" y2="74844"/>
                        <a14:foregroundMark x1="29411" y1="77418" x2="28509" y2="79000"/>
                        <a14:foregroundMark x1="32705" y1="71641" x2="30446" y2="75602"/>
                        <a14:foregroundMark x1="82105" y1="90438" x2="81228" y2="90563"/>
                        <a14:backgroundMark x1="35526" y1="75000" x2="29123" y2="77188"/>
                        <a14:backgroundMark x1="84123" y1="85438" x2="83596" y2="86313"/>
                        <a14:backgroundMark x1="26228" y1="72188" x2="26053" y2="72500"/>
                        <a14:backgroundMark x1="33070" y1="71125" x2="32368" y2="71375"/>
                        <a14:backgroundMark x1="36140" y1="76438" x2="36053" y2="76000"/>
                        <a14:backgroundMark x1="25263" y1="82250" x2="25263" y2="82875"/>
                        <a14:backgroundMark x1="25000" y1="82563" x2="25000" y2="82563"/>
                        <a14:backgroundMark x1="25526" y1="82563" x2="25526" y2="82563"/>
                        <a14:backgroundMark x1="24912" y1="82563" x2="24912" y2="82563"/>
                        <a14:backgroundMark x1="25351" y1="82563" x2="24912" y2="82500"/>
                        <a14:backgroundMark x1="52807" y1="74750" x2="52807" y2="74750"/>
                        <a14:backgroundMark x1="52807" y1="74750" x2="52807" y2="74750"/>
                      </a14:backgroundRemoval>
                    </a14:imgEffect>
                  </a14:imgLayer>
                </a14:imgProps>
              </a:ext>
              <a:ext uri="{28A0092B-C50C-407E-A947-70E740481C1C}">
                <a14:useLocalDpi xmlns:a14="http://schemas.microsoft.com/office/drawing/2010/main" val="0"/>
              </a:ext>
            </a:extLst>
          </a:blip>
          <a:srcRect l="22258" t="69474" r="14708" b="6667"/>
          <a:stretch/>
        </p:blipFill>
        <p:spPr bwMode="auto">
          <a:xfrm>
            <a:off x="2427077" y="880794"/>
            <a:ext cx="7337844" cy="389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7608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3" y="2958336"/>
            <a:ext cx="6446903" cy="4138495"/>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9" y="4254107"/>
            <a:ext cx="3691076" cy="2390255"/>
          </a:xfrm>
          <a:prstGeom prst="rect">
            <a:avLst/>
          </a:prstGeom>
        </p:spPr>
      </p:pic>
      <p:sp>
        <p:nvSpPr>
          <p:cNvPr id="8" name="TextBox 4">
            <a:extLst>
              <a:ext uri="{FF2B5EF4-FFF2-40B4-BE49-F238E27FC236}">
                <a16:creationId xmlns:a16="http://schemas.microsoft.com/office/drawing/2014/main" id="{E5F31E14-4D3D-4C1B-8891-D4F4EA1920DB}"/>
              </a:ext>
            </a:extLst>
          </p:cNvPr>
          <p:cNvSpPr txBox="1"/>
          <p:nvPr/>
        </p:nvSpPr>
        <p:spPr>
          <a:xfrm>
            <a:off x="3171791" y="2130449"/>
            <a:ext cx="5151347" cy="1323439"/>
          </a:xfrm>
          <a:prstGeom prst="rect">
            <a:avLst/>
          </a:prstGeom>
          <a:noFill/>
        </p:spPr>
        <p:txBody>
          <a:bodyPr wrap="none" rtlCol="0">
            <a:spAutoFit/>
          </a:bodyPr>
          <a:lstStyle/>
          <a:p>
            <a:pPr algn="ctr"/>
            <a:r>
              <a:rPr lang="en-US" altLang="zh-CN" sz="8000" dirty="0">
                <a:ea typeface="微软雅黑" panose="020B0503020204020204" pitchFamily="34" charset="-122"/>
              </a:rPr>
              <a:t>THANK YOU</a:t>
            </a:r>
          </a:p>
        </p:txBody>
      </p:sp>
    </p:spTree>
    <p:extLst>
      <p:ext uri="{BB962C8B-B14F-4D97-AF65-F5344CB8AC3E}">
        <p14:creationId xmlns:p14="http://schemas.microsoft.com/office/powerpoint/2010/main" val="13514094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4148D2-2091-4749-AAD1-A550013B68F6}"/>
              </a:ext>
            </a:extLst>
          </p:cNvPr>
          <p:cNvPicPr>
            <a:picLocks noChangeAspect="1"/>
          </p:cNvPicPr>
          <p:nvPr/>
        </p:nvPicPr>
        <p:blipFill rotWithShape="1">
          <a:blip r:embed="rId2">
            <a:extLst>
              <a:ext uri="{28A0092B-C50C-407E-A947-70E740481C1C}">
                <a14:useLocalDpi xmlns:a14="http://schemas.microsoft.com/office/drawing/2010/main" val="0"/>
              </a:ext>
            </a:extLst>
          </a:blip>
          <a:srcRect r="44445"/>
          <a:stretch/>
        </p:blipFill>
        <p:spPr>
          <a:xfrm>
            <a:off x="20" y="297"/>
            <a:ext cx="12191980" cy="6857990"/>
          </a:xfrm>
          <a:prstGeom prst="rect">
            <a:avLst/>
          </a:prstGeom>
        </p:spPr>
      </p:pic>
      <p:sp>
        <p:nvSpPr>
          <p:cNvPr id="4" name="TextBox 4">
            <a:extLst>
              <a:ext uri="{FF2B5EF4-FFF2-40B4-BE49-F238E27FC236}">
                <a16:creationId xmlns:a16="http://schemas.microsoft.com/office/drawing/2014/main" id="{8551E709-AA06-437C-AEA4-19E0BA09B75C}"/>
              </a:ext>
            </a:extLst>
          </p:cNvPr>
          <p:cNvSpPr txBox="1"/>
          <p:nvPr/>
        </p:nvSpPr>
        <p:spPr>
          <a:xfrm>
            <a:off x="1707311" y="960967"/>
            <a:ext cx="2785068" cy="2123658"/>
          </a:xfrm>
          <a:prstGeom prst="rect">
            <a:avLst/>
          </a:prstGeom>
          <a:noFill/>
        </p:spPr>
        <p:txBody>
          <a:bodyPr wrap="square" rtlCol="0">
            <a:spAutoFit/>
          </a:bodyPr>
          <a:lstStyle/>
          <a:p>
            <a:pPr algn="dist"/>
            <a:r>
              <a:rPr lang="en-US" altLang="zh-CN" sz="6600" b="1" dirty="0" err="1">
                <a:latin typeface="微软雅黑" panose="020B0503020204020204" pitchFamily="34" charset="-122"/>
                <a:ea typeface="微软雅黑" panose="020B0503020204020204" pitchFamily="34" charset="-122"/>
              </a:rPr>
              <a:t>Khởi</a:t>
            </a:r>
            <a:r>
              <a:rPr lang="en-US" altLang="zh-CN" sz="6600" b="1" dirty="0">
                <a:latin typeface="微软雅黑" panose="020B0503020204020204" pitchFamily="34" charset="-122"/>
                <a:ea typeface="微软雅黑" panose="020B0503020204020204" pitchFamily="34" charset="-122"/>
              </a:rPr>
              <a:t> </a:t>
            </a:r>
            <a:r>
              <a:rPr lang="en-US" altLang="zh-CN" sz="6600" b="1" dirty="0" err="1">
                <a:latin typeface="微软雅黑" panose="020B0503020204020204" pitchFamily="34" charset="-122"/>
                <a:ea typeface="微软雅黑" panose="020B0503020204020204" pitchFamily="34" charset="-122"/>
              </a:rPr>
              <a:t>động</a:t>
            </a:r>
            <a:endParaRPr lang="en-US" altLang="zh-CN" sz="6600" b="1" dirty="0">
              <a:latin typeface="微软雅黑" panose="020B0503020204020204" pitchFamily="34" charset="-122"/>
              <a:ea typeface="微软雅黑" panose="020B0503020204020204" pitchFamily="34" charset="-122"/>
            </a:endParaRPr>
          </a:p>
        </p:txBody>
      </p:sp>
      <p:sp>
        <p:nvSpPr>
          <p:cNvPr id="7" name="Shape 223">
            <a:extLst>
              <a:ext uri="{FF2B5EF4-FFF2-40B4-BE49-F238E27FC236}">
                <a16:creationId xmlns:a16="http://schemas.microsoft.com/office/drawing/2014/main" id="{00F1A124-8E46-40C3-8CB9-2CEF0519B081}"/>
              </a:ext>
            </a:extLst>
          </p:cNvPr>
          <p:cNvSpPr/>
          <p:nvPr/>
        </p:nvSpPr>
        <p:spPr>
          <a:xfrm>
            <a:off x="6553451" y="1797874"/>
            <a:ext cx="237244"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01</a:t>
            </a:r>
            <a:endParaRPr sz="1300" kern="0" cap="all" dirty="0">
              <a:latin typeface="Lato Bold"/>
              <a:sym typeface="Lato Bold"/>
            </a:endParaRPr>
          </a:p>
        </p:txBody>
      </p:sp>
      <p:sp>
        <p:nvSpPr>
          <p:cNvPr id="10" name="Shape 223">
            <a:extLst>
              <a:ext uri="{FF2B5EF4-FFF2-40B4-BE49-F238E27FC236}">
                <a16:creationId xmlns:a16="http://schemas.microsoft.com/office/drawing/2014/main" id="{2802B309-4ED2-4C80-99F4-1BAAFA494BB7}"/>
              </a:ext>
            </a:extLst>
          </p:cNvPr>
          <p:cNvSpPr/>
          <p:nvPr/>
        </p:nvSpPr>
        <p:spPr>
          <a:xfrm>
            <a:off x="6566297" y="2673755"/>
            <a:ext cx="237244"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02</a:t>
            </a:r>
            <a:endParaRPr sz="1300" kern="0" cap="all" dirty="0">
              <a:latin typeface="Lato Bold"/>
              <a:sym typeface="Lato Bold"/>
            </a:endParaRPr>
          </a:p>
        </p:txBody>
      </p:sp>
      <p:sp>
        <p:nvSpPr>
          <p:cNvPr id="13" name="Shape 223">
            <a:extLst>
              <a:ext uri="{FF2B5EF4-FFF2-40B4-BE49-F238E27FC236}">
                <a16:creationId xmlns:a16="http://schemas.microsoft.com/office/drawing/2014/main" id="{E687E286-0ADA-45D0-B2D2-6AD958CB2ECC}"/>
              </a:ext>
            </a:extLst>
          </p:cNvPr>
          <p:cNvSpPr/>
          <p:nvPr/>
        </p:nvSpPr>
        <p:spPr>
          <a:xfrm>
            <a:off x="6481636" y="3740086"/>
            <a:ext cx="305853" cy="25135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03</a:t>
            </a:r>
            <a:endParaRPr sz="1300" kern="0" cap="all" dirty="0">
              <a:latin typeface="Lato Bold"/>
              <a:sym typeface="Lato Bold"/>
            </a:endParaRPr>
          </a:p>
        </p:txBody>
      </p:sp>
      <p:sp>
        <p:nvSpPr>
          <p:cNvPr id="16" name="Shape 223">
            <a:extLst>
              <a:ext uri="{FF2B5EF4-FFF2-40B4-BE49-F238E27FC236}">
                <a16:creationId xmlns:a16="http://schemas.microsoft.com/office/drawing/2014/main" id="{81F12023-B0CC-46C8-9AB2-2D783584CA95}"/>
              </a:ext>
            </a:extLst>
          </p:cNvPr>
          <p:cNvSpPr/>
          <p:nvPr/>
        </p:nvSpPr>
        <p:spPr>
          <a:xfrm>
            <a:off x="6478431" y="5287100"/>
            <a:ext cx="237244"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algn="ctr" defTabSz="412750" hangingPunct="0"/>
            <a:r>
              <a:rPr lang="en-US" altLang="zh-CN" sz="1300" kern="0" cap="all" dirty="0">
                <a:latin typeface="Lato Bold"/>
                <a:sym typeface="Lato Bold"/>
              </a:rPr>
              <a:t>04</a:t>
            </a:r>
            <a:endParaRPr sz="1300" kern="0" cap="all" dirty="0">
              <a:latin typeface="Lato Bold"/>
              <a:sym typeface="Lato Bold"/>
            </a:endParaRPr>
          </a:p>
        </p:txBody>
      </p:sp>
      <p:pic>
        <p:nvPicPr>
          <p:cNvPr id="17" name="图片 16">
            <a:extLst>
              <a:ext uri="{FF2B5EF4-FFF2-40B4-BE49-F238E27FC236}">
                <a16:creationId xmlns:a16="http://schemas.microsoft.com/office/drawing/2014/main" id="{08152706-A5DF-4A35-B763-BA2E02970E22}"/>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4941" r="12786" b="4639"/>
          <a:stretch/>
        </p:blipFill>
        <p:spPr>
          <a:xfrm>
            <a:off x="5997111" y="3769122"/>
            <a:ext cx="2482090" cy="3206962"/>
          </a:xfrm>
          <a:prstGeom prst="rect">
            <a:avLst/>
          </a:prstGeom>
        </p:spPr>
      </p:pic>
      <p:sp>
        <p:nvSpPr>
          <p:cNvPr id="3" name="Speech Bubble: Rectangle with Corners Rounded 2">
            <a:extLst>
              <a:ext uri="{FF2B5EF4-FFF2-40B4-BE49-F238E27FC236}">
                <a16:creationId xmlns:a16="http://schemas.microsoft.com/office/drawing/2014/main" id="{99B86E85-EC52-4171-8939-31759E1A0DCF}"/>
              </a:ext>
            </a:extLst>
          </p:cNvPr>
          <p:cNvSpPr/>
          <p:nvPr/>
        </p:nvSpPr>
        <p:spPr>
          <a:xfrm>
            <a:off x="7320034" y="166637"/>
            <a:ext cx="4594074" cy="2808525"/>
          </a:xfrm>
          <a:prstGeom prst="wedgeRoundRectCallout">
            <a:avLst>
              <a:gd name="adj1" fmla="val -41117"/>
              <a:gd name="adj2" fmla="val 76744"/>
              <a:gd name="adj3" fmla="val 16667"/>
            </a:avLst>
          </a:prstGeom>
          <a:noFill/>
          <a:ln w="38100">
            <a:solidFill>
              <a:schemeClr val="accent3">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a:solidFill>
                  <a:schemeClr val="tx1"/>
                </a:solidFill>
                <a:effectLst/>
                <a:latin typeface="Times New Roman" panose="02020603050405020304" pitchFamily="18" charset="0"/>
                <a:ea typeface="Times New Roman" panose="02020603050405020304" pitchFamily="18" charset="0"/>
              </a:rPr>
              <a:t>Khám phá điểm mạnh, điểm yếu của bản thân</a:t>
            </a:r>
            <a:endParaRPr lang="en-US" sz="4400" dirty="0">
              <a:solidFill>
                <a:schemeClr val="tx1"/>
              </a:solidFill>
            </a:endParaRPr>
          </a:p>
        </p:txBody>
      </p:sp>
    </p:spTree>
    <p:extLst>
      <p:ext uri="{BB962C8B-B14F-4D97-AF65-F5344CB8AC3E}">
        <p14:creationId xmlns:p14="http://schemas.microsoft.com/office/powerpoint/2010/main" val="23565987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2C7567C-2859-4B9E-8E84-0171B0DD13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84" t="65000" r="7115" b="5833"/>
          <a:stretch/>
        </p:blipFill>
        <p:spPr bwMode="auto">
          <a:xfrm>
            <a:off x="1819275" y="367954"/>
            <a:ext cx="8553450" cy="612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6802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3"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4"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3" y="2958336"/>
            <a:ext cx="6446903" cy="4138495"/>
          </a:xfrm>
          <a:prstGeom prst="rect">
            <a:avLst/>
          </a:prstGeom>
        </p:spPr>
      </p:pic>
      <p:pic>
        <p:nvPicPr>
          <p:cNvPr id="5"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9" y="4254107"/>
            <a:ext cx="3691076" cy="2390255"/>
          </a:xfrm>
          <a:prstGeom prst="rect">
            <a:avLst/>
          </a:prstGeom>
        </p:spPr>
      </p:pic>
      <p:sp>
        <p:nvSpPr>
          <p:cNvPr id="6" name="TextBox 4">
            <a:extLst>
              <a:ext uri="{FF2B5EF4-FFF2-40B4-BE49-F238E27FC236}">
                <a16:creationId xmlns:a16="http://schemas.microsoft.com/office/drawing/2014/main" id="{E5F31E14-4D3D-4C1B-8891-D4F4EA1920DB}"/>
              </a:ext>
            </a:extLst>
          </p:cNvPr>
          <p:cNvSpPr txBox="1"/>
          <p:nvPr/>
        </p:nvSpPr>
        <p:spPr>
          <a:xfrm>
            <a:off x="3623006" y="2130449"/>
            <a:ext cx="4248920" cy="1323439"/>
          </a:xfrm>
          <a:prstGeom prst="rect">
            <a:avLst/>
          </a:prstGeom>
          <a:noFill/>
        </p:spPr>
        <p:txBody>
          <a:bodyPr wrap="none" rtlCol="0">
            <a:spAutoFit/>
          </a:bodyPr>
          <a:lstStyle/>
          <a:p>
            <a:pPr algn="ctr"/>
            <a:r>
              <a:rPr lang="en-US" altLang="zh-CN" sz="8000" dirty="0" err="1" smtClean="0">
                <a:ea typeface="微软雅黑" panose="020B0503020204020204" pitchFamily="34" charset="-122"/>
              </a:rPr>
              <a:t>Luyện</a:t>
            </a:r>
            <a:r>
              <a:rPr lang="en-US" altLang="zh-CN" sz="8000" dirty="0" smtClean="0">
                <a:ea typeface="微软雅黑" panose="020B0503020204020204" pitchFamily="34" charset="-122"/>
              </a:rPr>
              <a:t> </a:t>
            </a:r>
            <a:r>
              <a:rPr lang="en-US" altLang="zh-CN" sz="8000" dirty="0" err="1" smtClean="0">
                <a:ea typeface="微软雅黑" panose="020B0503020204020204" pitchFamily="34" charset="-122"/>
              </a:rPr>
              <a:t>tập</a:t>
            </a:r>
            <a:endParaRPr lang="en-US" altLang="zh-CN" sz="8000" dirty="0">
              <a:ea typeface="微软雅黑" panose="020B0503020204020204" pitchFamily="34" charset="-122"/>
            </a:endParaRPr>
          </a:p>
        </p:txBody>
      </p:sp>
    </p:spTree>
    <p:extLst>
      <p:ext uri="{BB962C8B-B14F-4D97-AF65-F5344CB8AC3E}">
        <p14:creationId xmlns:p14="http://schemas.microsoft.com/office/powerpoint/2010/main" val="24231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533400" y="0"/>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1" name="Group 10">
            <a:extLst>
              <a:ext uri="{FF2B5EF4-FFF2-40B4-BE49-F238E27FC236}">
                <a16:creationId xmlns:a16="http://schemas.microsoft.com/office/drawing/2014/main" id="{6766AA30-BB4A-4DD7-89EC-8834D2528669}"/>
              </a:ext>
            </a:extLst>
          </p:cNvPr>
          <p:cNvGrpSpPr/>
          <p:nvPr/>
        </p:nvGrpSpPr>
        <p:grpSpPr>
          <a:xfrm>
            <a:off x="-209549" y="1236847"/>
            <a:ext cx="5854660" cy="2273736"/>
            <a:chOff x="-209549" y="1236847"/>
            <a:chExt cx="5854660" cy="2273736"/>
          </a:xfrm>
        </p:grpSpPr>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47" name="TextBox 46">
              <a:extLst>
                <a:ext uri="{FF2B5EF4-FFF2-40B4-BE49-F238E27FC236}">
                  <a16:creationId xmlns:a16="http://schemas.microsoft.com/office/drawing/2014/main" id="{D2245FB7-EC7C-43CD-AA8F-82C3D3BE847D}"/>
                </a:ext>
              </a:extLst>
            </p:cNvPr>
            <p:cNvSpPr txBox="1"/>
            <p:nvPr/>
          </p:nvSpPr>
          <p:spPr>
            <a:xfrm>
              <a:off x="349076" y="1609427"/>
              <a:ext cx="4692767" cy="1384995"/>
            </a:xfrm>
            <a:prstGeom prst="rect">
              <a:avLst/>
            </a:prstGeom>
            <a:noFill/>
          </p:spPr>
          <p:txBody>
            <a:bodyPr wrap="square">
              <a:spAutoFit/>
            </a:bodyPr>
            <a:lstStyle/>
            <a:p>
              <a:pPr algn="just"/>
              <a:r>
                <a:rPr lang="en-US" sz="2800" b="1" kern="0" dirty="0">
                  <a:solidFill>
                    <a:srgbClr val="0070C0"/>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Tham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các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hoạt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động</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trường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lớp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nơi</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để</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khám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khả</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năng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224F16-0D9C-42CC-B038-05103DD2AFCE}"/>
              </a:ext>
            </a:extLst>
          </p:cNvPr>
          <p:cNvGrpSpPr/>
          <p:nvPr/>
        </p:nvGrpSpPr>
        <p:grpSpPr>
          <a:xfrm>
            <a:off x="5630048" y="1673975"/>
            <a:ext cx="4459948" cy="1366536"/>
            <a:chOff x="5630048" y="1664194"/>
            <a:chExt cx="4459948" cy="1226194"/>
          </a:xfrm>
        </p:grpSpPr>
        <p:pic>
          <p:nvPicPr>
            <p:cNvPr id="16" name="Picture 15">
              <a:extLst>
                <a:ext uri="{FF2B5EF4-FFF2-40B4-BE49-F238E27FC236}">
                  <a16:creationId xmlns:a16="http://schemas.microsoft.com/office/drawing/2014/main" id="{DEA66A90-31C4-4E8F-8476-44F029E52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0048" y="1664194"/>
              <a:ext cx="4459948" cy="1226194"/>
            </a:xfrm>
            <a:prstGeom prst="rect">
              <a:avLst/>
            </a:prstGeom>
          </p:spPr>
        </p:pic>
        <p:sp>
          <p:nvSpPr>
            <p:cNvPr id="49" name="TextBox 48">
              <a:extLst>
                <a:ext uri="{FF2B5EF4-FFF2-40B4-BE49-F238E27FC236}">
                  <a16:creationId xmlns:a16="http://schemas.microsoft.com/office/drawing/2014/main" id="{08905F0D-0389-4FE5-B31B-CCFFDD8891BE}"/>
                </a:ext>
              </a:extLst>
            </p:cNvPr>
            <p:cNvSpPr txBox="1"/>
            <p:nvPr/>
          </p:nvSpPr>
          <p:spPr>
            <a:xfrm>
              <a:off x="5645110" y="1784689"/>
              <a:ext cx="4407025" cy="954107"/>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Tự</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quả</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học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tập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rèn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luyện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grpSp>
        <p:nvGrpSpPr>
          <p:cNvPr id="14" name="Group 13">
            <a:extLst>
              <a:ext uri="{FF2B5EF4-FFF2-40B4-BE49-F238E27FC236}">
                <a16:creationId xmlns:a16="http://schemas.microsoft.com/office/drawing/2014/main" id="{55C738EB-3B10-4387-9395-1812E8CE776F}"/>
              </a:ext>
            </a:extLst>
          </p:cNvPr>
          <p:cNvGrpSpPr/>
          <p:nvPr/>
        </p:nvGrpSpPr>
        <p:grpSpPr>
          <a:xfrm>
            <a:off x="146321" y="3666601"/>
            <a:ext cx="4921166" cy="1198006"/>
            <a:chOff x="146321" y="3666601"/>
            <a:chExt cx="4921166" cy="1198006"/>
          </a:xfrm>
        </p:grpSpPr>
        <p:pic>
          <p:nvPicPr>
            <p:cNvPr id="17" name="Picture 16">
              <a:extLst>
                <a:ext uri="{FF2B5EF4-FFF2-40B4-BE49-F238E27FC236}">
                  <a16:creationId xmlns:a16="http://schemas.microsoft.com/office/drawing/2014/main" id="{313A8293-F2DA-451F-89FC-E3834CE34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321" y="3666601"/>
              <a:ext cx="4921166" cy="1198006"/>
            </a:xfrm>
            <a:prstGeom prst="rect">
              <a:avLst/>
            </a:prstGeom>
          </p:spPr>
        </p:pic>
        <p:sp>
          <p:nvSpPr>
            <p:cNvPr id="51" name="TextBox 50">
              <a:extLst>
                <a:ext uri="{FF2B5EF4-FFF2-40B4-BE49-F238E27FC236}">
                  <a16:creationId xmlns:a16="http://schemas.microsoft.com/office/drawing/2014/main" id="{983E823B-0731-49A9-91E6-02831C41C704}"/>
                </a:ext>
              </a:extLst>
            </p:cNvPr>
            <p:cNvSpPr txBox="1"/>
            <p:nvPr/>
          </p:nvSpPr>
          <p:spPr>
            <a:xfrm>
              <a:off x="326822" y="3780902"/>
              <a:ext cx="4508674" cy="954107"/>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Chỉ</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cần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lắng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nghe</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nhận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xét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mẹ</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mình</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C8C5B413-8E2E-433D-9778-7508C93C0C36}"/>
              </a:ext>
            </a:extLst>
          </p:cNvPr>
          <p:cNvGrpSpPr/>
          <p:nvPr/>
        </p:nvGrpSpPr>
        <p:grpSpPr>
          <a:xfrm>
            <a:off x="5105586" y="3063177"/>
            <a:ext cx="6000564" cy="2273736"/>
            <a:chOff x="5105586" y="3063177"/>
            <a:chExt cx="6000564" cy="2273736"/>
          </a:xfrm>
        </p:grpSpPr>
        <p:pic>
          <p:nvPicPr>
            <p:cNvPr id="18" name="Picture 17">
              <a:extLst>
                <a:ext uri="{FF2B5EF4-FFF2-40B4-BE49-F238E27FC236}">
                  <a16:creationId xmlns:a16="http://schemas.microsoft.com/office/drawing/2014/main" id="{8FA9849D-7098-488A-BA0C-8B838089A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53" name="TextBox 52">
              <a:extLst>
                <a:ext uri="{FF2B5EF4-FFF2-40B4-BE49-F238E27FC236}">
                  <a16:creationId xmlns:a16="http://schemas.microsoft.com/office/drawing/2014/main" id="{2C5566AB-8B6B-4171-A3B5-7281005EC05C}"/>
                </a:ext>
              </a:extLst>
            </p:cNvPr>
            <p:cNvSpPr txBox="1"/>
            <p:nvPr/>
          </p:nvSpPr>
          <p:spPr>
            <a:xfrm>
              <a:off x="5630048" y="3507317"/>
              <a:ext cx="4921166" cy="1384995"/>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4. </a:t>
              </a:r>
              <a:r>
                <a:rPr lang="en-US" sz="2800" b="1" kern="0" dirty="0" err="1">
                  <a:solidFill>
                    <a:prstClr val="black"/>
                  </a:solidFill>
                  <a:latin typeface="Times New Roman" panose="02020603050405020304" pitchFamily="18" charset="0"/>
                  <a:cs typeface="Times New Roman" panose="02020603050405020304" pitchFamily="18" charset="0"/>
                </a:rPr>
                <a:t>Hỏi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bạn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bè</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những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yếu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grpSp>
        <p:nvGrpSpPr>
          <p:cNvPr id="15" name="Group 14">
            <a:extLst>
              <a:ext uri="{FF2B5EF4-FFF2-40B4-BE49-F238E27FC236}">
                <a16:creationId xmlns:a16="http://schemas.microsoft.com/office/drawing/2014/main" id="{42EBE476-BD2E-4C5B-828B-71B2B7F613CD}"/>
              </a:ext>
            </a:extLst>
          </p:cNvPr>
          <p:cNvGrpSpPr/>
          <p:nvPr/>
        </p:nvGrpSpPr>
        <p:grpSpPr>
          <a:xfrm>
            <a:off x="2533650" y="5162630"/>
            <a:ext cx="6648450" cy="1589981"/>
            <a:chOff x="2533650" y="5162630"/>
            <a:chExt cx="6648450" cy="1589981"/>
          </a:xfrm>
        </p:grpSpPr>
        <p:pic>
          <p:nvPicPr>
            <p:cNvPr id="6" name="Picture 5">
              <a:extLst>
                <a:ext uri="{FF2B5EF4-FFF2-40B4-BE49-F238E27FC236}">
                  <a16:creationId xmlns:a16="http://schemas.microsoft.com/office/drawing/2014/main" id="{E2583DC8-DC27-4669-9EF6-C368B64344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3650" y="5162630"/>
              <a:ext cx="6648450" cy="1589981"/>
            </a:xfrm>
            <a:prstGeom prst="rect">
              <a:avLst/>
            </a:prstGeom>
          </p:spPr>
        </p:pic>
        <p:sp>
          <p:nvSpPr>
            <p:cNvPr id="9" name="TextBox 8">
              <a:extLst>
                <a:ext uri="{FF2B5EF4-FFF2-40B4-BE49-F238E27FC236}">
                  <a16:creationId xmlns:a16="http://schemas.microsoft.com/office/drawing/2014/main" id="{F0EADB11-2B5C-4E60-93FE-B66B1DCE87B7}"/>
                </a:ext>
              </a:extLst>
            </p:cNvPr>
            <p:cNvSpPr txBox="1"/>
            <p:nvPr/>
          </p:nvSpPr>
          <p:spPr>
            <a:xfrm>
              <a:off x="2695458" y="5233528"/>
              <a:ext cx="6334241" cy="1384995"/>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5. </a:t>
              </a:r>
              <a:r>
                <a:rPr lang="en-US" sz="2800" b="1" kern="0" dirty="0" err="1">
                  <a:solidFill>
                    <a:prstClr val="black"/>
                  </a:solidFill>
                  <a:latin typeface="Times New Roman" panose="02020603050405020304" pitchFamily="18" charset="0"/>
                  <a:cs typeface="Times New Roman" panose="02020603050405020304" pitchFamily="18" charset="0"/>
                </a:rPr>
                <a:t>Tự</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mình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tìm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ra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các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yếu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than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không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cần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hỏi</a:t>
              </a:r>
              <a:r>
                <a:rPr lang="en-US" sz="2800" b="1" kern="0" dirty="0">
                  <a:solidFill>
                    <a:prstClr val="black"/>
                  </a:solidFill>
                  <a:latin typeface="Times New Roman" panose="02020603050405020304" pitchFamily="18" charset="0"/>
                  <a:cs typeface="Times New Roman" panose="02020603050405020304" pitchFamily="18" charset="0"/>
                </a:rPr>
                <a:t> ý </a:t>
              </a:r>
              <a:r>
                <a:rPr lang="en-US" sz="2800" b="1" kern="0" dirty="0" err="1">
                  <a:solidFill>
                    <a:prstClr val="black"/>
                  </a:solidFill>
                  <a:latin typeface="Times New Roman" panose="02020603050405020304" pitchFamily="18" charset="0"/>
                  <a:cs typeface="Times New Roman" panose="02020603050405020304" pitchFamily="18" charset="0"/>
                </a:rPr>
                <a:t>kiến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khác</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1" name="Bong bóng Ý nghĩ: Hình đám mây 3">
            <a:extLst>
              <a:ext uri="{FF2B5EF4-FFF2-40B4-BE49-F238E27FC236}">
                <a16:creationId xmlns:a16="http://schemas.microsoft.com/office/drawing/2014/main" id="{CA628FBF-3888-4B40-BE26-973B9B7FE840}"/>
              </a:ext>
            </a:extLst>
          </p:cNvPr>
          <p:cNvSpPr/>
          <p:nvPr/>
        </p:nvSpPr>
        <p:spPr>
          <a:xfrm>
            <a:off x="9562745" y="194772"/>
            <a:ext cx="3082413" cy="1732558"/>
          </a:xfrm>
          <a:prstGeom prst="cloudCallout">
            <a:avLst>
              <a:gd name="adj1" fmla="val -90429"/>
              <a:gd name="adj2" fmla="val 537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đôi</a:t>
            </a: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73066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1" name="Group 10">
            <a:extLst>
              <a:ext uri="{FF2B5EF4-FFF2-40B4-BE49-F238E27FC236}">
                <a16:creationId xmlns:a16="http://schemas.microsoft.com/office/drawing/2014/main" id="{6766AA30-BB4A-4DD7-89EC-8834D2528669}"/>
              </a:ext>
            </a:extLst>
          </p:cNvPr>
          <p:cNvGrpSpPr/>
          <p:nvPr/>
        </p:nvGrpSpPr>
        <p:grpSpPr>
          <a:xfrm>
            <a:off x="-209549" y="1236847"/>
            <a:ext cx="5854660" cy="2273736"/>
            <a:chOff x="-209549" y="1236847"/>
            <a:chExt cx="5854660" cy="2273736"/>
          </a:xfrm>
        </p:grpSpPr>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1236847"/>
              <a:ext cx="5854660" cy="2273736"/>
            </a:xfrm>
            <a:prstGeom prst="rect">
              <a:avLst/>
            </a:prstGeom>
          </p:spPr>
        </p:pic>
        <p:sp>
          <p:nvSpPr>
            <p:cNvPr id="47" name="TextBox 46">
              <a:extLst>
                <a:ext uri="{FF2B5EF4-FFF2-40B4-BE49-F238E27FC236}">
                  <a16:creationId xmlns:a16="http://schemas.microsoft.com/office/drawing/2014/main" id="{D2245FB7-EC7C-43CD-AA8F-82C3D3BE847D}"/>
                </a:ext>
              </a:extLst>
            </p:cNvPr>
            <p:cNvSpPr txBox="1"/>
            <p:nvPr/>
          </p:nvSpPr>
          <p:spPr>
            <a:xfrm>
              <a:off x="349076" y="1609427"/>
              <a:ext cx="4692767" cy="1384995"/>
            </a:xfrm>
            <a:prstGeom prst="rect">
              <a:avLst/>
            </a:prstGeom>
            <a:noFill/>
          </p:spPr>
          <p:txBody>
            <a:bodyPr wrap="square">
              <a:spAutoFit/>
            </a:bodyPr>
            <a:lstStyle/>
            <a:p>
              <a:pPr algn="just"/>
              <a:r>
                <a:rPr lang="en-US" sz="2800" b="1" kern="0" dirty="0">
                  <a:solidFill>
                    <a:srgbClr val="0070C0"/>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Tham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các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hoạt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động</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trường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lớp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nơi</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để</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khám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khả</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năng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pic>
        <p:nvPicPr>
          <p:cNvPr id="2050" name="Picture 2" descr="Kết quả hình ảnh cho dấu tích xanh">
            <a:extLst>
              <a:ext uri="{FF2B5EF4-FFF2-40B4-BE49-F238E27FC236}">
                <a16:creationId xmlns:a16="http://schemas.microsoft.com/office/drawing/2014/main" id="{B4A0D2BB-0FD4-47C4-ADAB-1C1CE3E9F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3661" y="1051771"/>
            <a:ext cx="1209675"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386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2" name="Group 11">
            <a:extLst>
              <a:ext uri="{FF2B5EF4-FFF2-40B4-BE49-F238E27FC236}">
                <a16:creationId xmlns:a16="http://schemas.microsoft.com/office/drawing/2014/main" id="{34224F16-0D9C-42CC-B038-05103DD2AFCE}"/>
              </a:ext>
            </a:extLst>
          </p:cNvPr>
          <p:cNvGrpSpPr/>
          <p:nvPr/>
        </p:nvGrpSpPr>
        <p:grpSpPr>
          <a:xfrm>
            <a:off x="2091296" y="1745888"/>
            <a:ext cx="4459948" cy="1366536"/>
            <a:chOff x="5630048" y="1664194"/>
            <a:chExt cx="4459948" cy="1226194"/>
          </a:xfrm>
        </p:grpSpPr>
        <p:pic>
          <p:nvPicPr>
            <p:cNvPr id="16" name="Picture 15">
              <a:extLst>
                <a:ext uri="{FF2B5EF4-FFF2-40B4-BE49-F238E27FC236}">
                  <a16:creationId xmlns:a16="http://schemas.microsoft.com/office/drawing/2014/main" id="{DEA66A90-31C4-4E8F-8476-44F029E525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0048" y="1664194"/>
              <a:ext cx="4459948" cy="1226194"/>
            </a:xfrm>
            <a:prstGeom prst="rect">
              <a:avLst/>
            </a:prstGeom>
          </p:spPr>
        </p:pic>
        <p:sp>
          <p:nvSpPr>
            <p:cNvPr id="49" name="TextBox 48">
              <a:extLst>
                <a:ext uri="{FF2B5EF4-FFF2-40B4-BE49-F238E27FC236}">
                  <a16:creationId xmlns:a16="http://schemas.microsoft.com/office/drawing/2014/main" id="{08905F0D-0389-4FE5-B31B-CCFFDD8891BE}"/>
                </a:ext>
              </a:extLst>
            </p:cNvPr>
            <p:cNvSpPr txBox="1"/>
            <p:nvPr/>
          </p:nvSpPr>
          <p:spPr>
            <a:xfrm>
              <a:off x="5645110" y="1784689"/>
              <a:ext cx="4407025" cy="954107"/>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Tự</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kết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quả</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học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tập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rèn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luyện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pic>
        <p:nvPicPr>
          <p:cNvPr id="30" name="Picture 2" descr="Kết quả hình ảnh cho dấu tích xanh">
            <a:extLst>
              <a:ext uri="{FF2B5EF4-FFF2-40B4-BE49-F238E27FC236}">
                <a16:creationId xmlns:a16="http://schemas.microsoft.com/office/drawing/2014/main" id="{7044069F-4DE8-4D41-8AC5-D7A1FEF08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1032" y="1219481"/>
            <a:ext cx="1209675"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8057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4" name="Group 13">
            <a:extLst>
              <a:ext uri="{FF2B5EF4-FFF2-40B4-BE49-F238E27FC236}">
                <a16:creationId xmlns:a16="http://schemas.microsoft.com/office/drawing/2014/main" id="{55C738EB-3B10-4387-9395-1812E8CE776F}"/>
              </a:ext>
            </a:extLst>
          </p:cNvPr>
          <p:cNvGrpSpPr/>
          <p:nvPr/>
        </p:nvGrpSpPr>
        <p:grpSpPr>
          <a:xfrm>
            <a:off x="2432321" y="1909991"/>
            <a:ext cx="4921166" cy="1198006"/>
            <a:chOff x="146321" y="3666601"/>
            <a:chExt cx="4921166" cy="1198006"/>
          </a:xfrm>
        </p:grpSpPr>
        <p:pic>
          <p:nvPicPr>
            <p:cNvPr id="17" name="Picture 16">
              <a:extLst>
                <a:ext uri="{FF2B5EF4-FFF2-40B4-BE49-F238E27FC236}">
                  <a16:creationId xmlns:a16="http://schemas.microsoft.com/office/drawing/2014/main" id="{313A8293-F2DA-451F-89FC-E3834CE343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21" y="3666601"/>
              <a:ext cx="4921166" cy="1198006"/>
            </a:xfrm>
            <a:prstGeom prst="rect">
              <a:avLst/>
            </a:prstGeom>
          </p:spPr>
        </p:pic>
        <p:sp>
          <p:nvSpPr>
            <p:cNvPr id="51" name="TextBox 50">
              <a:extLst>
                <a:ext uri="{FF2B5EF4-FFF2-40B4-BE49-F238E27FC236}">
                  <a16:creationId xmlns:a16="http://schemas.microsoft.com/office/drawing/2014/main" id="{983E823B-0731-49A9-91E6-02831C41C704}"/>
                </a:ext>
              </a:extLst>
            </p:cNvPr>
            <p:cNvSpPr txBox="1"/>
            <p:nvPr/>
          </p:nvSpPr>
          <p:spPr>
            <a:xfrm>
              <a:off x="326822" y="3780902"/>
              <a:ext cx="4508674" cy="954107"/>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Chỉ</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cần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lắng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nghe</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nhận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xét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mẹ</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mình</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pic>
        <p:nvPicPr>
          <p:cNvPr id="2052" name="Picture 4" descr="Dấu X Vẽ Kiểm tra đánh dấu Đỏ - vượt qua png tải về - Miễn phí trong suốt  Cánh png Tải về.">
            <a:extLst>
              <a:ext uri="{FF2B5EF4-FFF2-40B4-BE49-F238E27FC236}">
                <a16:creationId xmlns:a16="http://schemas.microsoft.com/office/drawing/2014/main" id="{845FDD17-C5EC-4F91-9FC0-612432A06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3891" y="1767923"/>
            <a:ext cx="1112535" cy="1112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0803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105389"/>
            <a:ext cx="12725400" cy="6858000"/>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565033" y="142263"/>
            <a:ext cx="9245717" cy="1077218"/>
          </a:xfrm>
          <a:prstGeom prst="rect">
            <a:avLst/>
          </a:prstGeom>
          <a:noFill/>
        </p:spPr>
        <p:txBody>
          <a:bodyPr wrap="square" rtlCol="0">
            <a:spAutoFit/>
          </a:bodyPr>
          <a:lstStyle/>
          <a:p>
            <a:pPr algn="ctr"/>
            <a:r>
              <a:rPr lang="vi-VN" sz="3200" b="1" dirty="0">
                <a:solidFill>
                  <a:schemeClr val="accent5">
                    <a:lumMod val="50000"/>
                  </a:schemeClr>
                </a:solidFill>
                <a:latin typeface="+mj-lt"/>
              </a:rPr>
              <a:t>Em đồng tình hoặc không đồng tình với nội dung nào dưới đây về cách khám phá bản thân? Vì sao?</a:t>
            </a:r>
            <a:endParaRPr lang="en-US" sz="3200" b="1" dirty="0">
              <a:solidFill>
                <a:schemeClr val="accent5">
                  <a:lumMod val="50000"/>
                </a:schemeClr>
              </a:solidFill>
              <a:latin typeface="+mj-lt"/>
            </a:endParaRPr>
          </a:p>
        </p:txBody>
      </p:sp>
      <p:grpSp>
        <p:nvGrpSpPr>
          <p:cNvPr id="13" name="Group 12">
            <a:extLst>
              <a:ext uri="{FF2B5EF4-FFF2-40B4-BE49-F238E27FC236}">
                <a16:creationId xmlns:a16="http://schemas.microsoft.com/office/drawing/2014/main" id="{C8C5B413-8E2E-433D-9778-7508C93C0C36}"/>
              </a:ext>
            </a:extLst>
          </p:cNvPr>
          <p:cNvGrpSpPr/>
          <p:nvPr/>
        </p:nvGrpSpPr>
        <p:grpSpPr>
          <a:xfrm>
            <a:off x="1784870" y="1712310"/>
            <a:ext cx="6000564" cy="2273736"/>
            <a:chOff x="5105586" y="3063177"/>
            <a:chExt cx="6000564" cy="2273736"/>
          </a:xfrm>
        </p:grpSpPr>
        <p:pic>
          <p:nvPicPr>
            <p:cNvPr id="18" name="Picture 17">
              <a:extLst>
                <a:ext uri="{FF2B5EF4-FFF2-40B4-BE49-F238E27FC236}">
                  <a16:creationId xmlns:a16="http://schemas.microsoft.com/office/drawing/2014/main" id="{8FA9849D-7098-488A-BA0C-8B838089A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53" name="TextBox 52">
              <a:extLst>
                <a:ext uri="{FF2B5EF4-FFF2-40B4-BE49-F238E27FC236}">
                  <a16:creationId xmlns:a16="http://schemas.microsoft.com/office/drawing/2014/main" id="{2C5566AB-8B6B-4171-A3B5-7281005EC05C}"/>
                </a:ext>
              </a:extLst>
            </p:cNvPr>
            <p:cNvSpPr txBox="1"/>
            <p:nvPr/>
          </p:nvSpPr>
          <p:spPr>
            <a:xfrm>
              <a:off x="5630048" y="3507317"/>
              <a:ext cx="4921166" cy="1384995"/>
            </a:xfrm>
            <a:prstGeom prst="rect">
              <a:avLst/>
            </a:prstGeom>
            <a:noFill/>
          </p:spPr>
          <p:txBody>
            <a:bodyPr wrap="square">
              <a:spAutoFit/>
            </a:bodyPr>
            <a:lstStyle/>
            <a:p>
              <a:pPr algn="just">
                <a:defRPr/>
              </a:pPr>
              <a:r>
                <a:rPr lang="en-US" sz="2800" b="1" kern="0" dirty="0">
                  <a:solidFill>
                    <a:srgbClr val="0070C0"/>
                  </a:solidFill>
                  <a:latin typeface="Times New Roman" panose="02020603050405020304" pitchFamily="18" charset="0"/>
                  <a:cs typeface="Times New Roman" panose="02020603050405020304" pitchFamily="18" charset="0"/>
                </a:rPr>
                <a:t>4. </a:t>
              </a:r>
              <a:r>
                <a:rPr lang="en-US" sz="2800" b="1" kern="0" dirty="0" err="1">
                  <a:solidFill>
                    <a:prstClr val="black"/>
                  </a:solidFill>
                  <a:latin typeface="Times New Roman" panose="02020603050405020304" pitchFamily="18" charset="0"/>
                  <a:cs typeface="Times New Roman" panose="02020603050405020304" pitchFamily="18" charset="0"/>
                </a:rPr>
                <a:t>Hỏi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bạn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bè</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những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điểm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yếu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bản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a:t>
              </a:r>
            </a:p>
          </p:txBody>
        </p:sp>
      </p:grpSp>
      <p:sp>
        <p:nvSpPr>
          <p:cNvPr id="2" name="Oval 1">
            <a:extLst>
              <a:ext uri="{FF2B5EF4-FFF2-40B4-BE49-F238E27FC236}">
                <a16:creationId xmlns:a16="http://schemas.microsoft.com/office/drawing/2014/main" id="{15D0D245-C95A-49FB-847A-0CB78B465403}"/>
              </a:ext>
            </a:extLst>
          </p:cNvPr>
          <p:cNvSpPr/>
          <p:nvPr/>
        </p:nvSpPr>
        <p:spPr>
          <a:xfrm>
            <a:off x="108221" y="142263"/>
            <a:ext cx="615679" cy="6387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pic>
        <p:nvPicPr>
          <p:cNvPr id="29" name="Picture 2" descr="Kết quả hình ảnh cho dấu tích xanh">
            <a:extLst>
              <a:ext uri="{FF2B5EF4-FFF2-40B4-BE49-F238E27FC236}">
                <a16:creationId xmlns:a16="http://schemas.microsoft.com/office/drawing/2014/main" id="{83CE7E30-0F45-43F0-9870-18B5A4DB5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8902" y="1922048"/>
            <a:ext cx="1209675"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0245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769</TotalTime>
  <Words>855</Words>
  <Application>Microsoft Office PowerPoint</Application>
  <PresentationFormat>Widescreen</PresentationFormat>
  <Paragraphs>70</Paragraphs>
  <Slides>17</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微软雅黑</vt:lpstr>
      <vt:lpstr>宋体</vt:lpstr>
      <vt:lpstr>#9Slide03 Cousine Bold</vt:lpstr>
      <vt:lpstr>Arial</vt:lpstr>
      <vt:lpstr>Calibri</vt:lpstr>
      <vt:lpstr>等线</vt:lpstr>
      <vt:lpstr>Helvetica Light</vt:lpstr>
      <vt:lpstr>Lato Bold</vt:lpstr>
      <vt:lpstr>Times New Roman</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PC</cp:lastModifiedBy>
  <cp:revision>123</cp:revision>
  <dcterms:created xsi:type="dcterms:W3CDTF">2019-04-28T11:49:15Z</dcterms:created>
  <dcterms:modified xsi:type="dcterms:W3CDTF">2022-06-15T14:53:51Z</dcterms:modified>
</cp:coreProperties>
</file>