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427" r:id="rId2"/>
    <p:sldId id="432" r:id="rId3"/>
    <p:sldId id="455" r:id="rId4"/>
    <p:sldId id="443" r:id="rId5"/>
    <p:sldId id="445" r:id="rId6"/>
    <p:sldId id="441" r:id="rId7"/>
    <p:sldId id="447" r:id="rId8"/>
    <p:sldId id="452" r:id="rId9"/>
    <p:sldId id="454" r:id="rId10"/>
    <p:sldId id="434" r:id="rId11"/>
    <p:sldId id="449" r:id="rId12"/>
    <p:sldId id="431" r:id="rId13"/>
  </p:sldIdLst>
  <p:sldSz cx="16276638" cy="9144000"/>
  <p:notesSz cx="6858000" cy="9144000"/>
  <p:custDataLst>
    <p:tags r:id="rId15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00"/>
    <a:srgbClr val="0000FF"/>
    <a:srgbClr val="FF0066"/>
    <a:srgbClr val="FF7C80"/>
    <a:srgbClr val="FF6600"/>
    <a:srgbClr val="6600CC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9274" autoAdjust="0"/>
  </p:normalViewPr>
  <p:slideViewPr>
    <p:cSldViewPr>
      <p:cViewPr varScale="1">
        <p:scale>
          <a:sx n="55" d="100"/>
          <a:sy n="55" d="100"/>
        </p:scale>
        <p:origin x="564" y="96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3197197" y="2667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</a:t>
            </a: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HỌC </a:t>
            </a:r>
            <a:r>
              <a:rPr lang="en-US" altLang="en-US" sz="3500" b="1" smtClean="0">
                <a:solidFill>
                  <a:srgbClr val="FF0066"/>
                </a:solidFill>
                <a:latin typeface="Times New Roman" pitchFamily="18" charset="0"/>
              </a:rPr>
              <a:t>QUẢNG TIÊN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5407784" y="9906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852319" y="1129028"/>
            <a:ext cx="495300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1958737" y="3962400"/>
            <a:ext cx="12656582" cy="1730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13: MỘT SỐ BỘ PHẬN CỦA THỰC VẬT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4084093" y="8107680"/>
            <a:ext cx="7102225" cy="100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b="1" i="1">
                <a:solidFill>
                  <a:srgbClr val="0000CC"/>
                </a:solidFill>
                <a:latin typeface="Times New Roman" pitchFamily="18" charset="0"/>
              </a:rPr>
              <a:t>Giáo viên</a:t>
            </a:r>
            <a:r>
              <a:rPr lang="en-US" altLang="en-US" sz="2800" b="1" i="1" smtClean="0">
                <a:solidFill>
                  <a:srgbClr val="0000CC"/>
                </a:solidFill>
                <a:latin typeface="Times New Roman" pitchFamily="18" charset="0"/>
              </a:rPr>
              <a:t>:……………………………………</a:t>
            </a:r>
            <a:endParaRPr lang="en-US" altLang="en-US" sz="2800" b="1" i="1">
              <a:solidFill>
                <a:srgbClr val="0000CC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2800" b="1" i="1">
                <a:solidFill>
                  <a:srgbClr val="0000CC"/>
                </a:solidFill>
                <a:latin typeface="Times New Roman" pitchFamily="18" charset="0"/>
              </a:rPr>
              <a:t>Lớp:  3</a:t>
            </a:r>
          </a:p>
        </p:txBody>
      </p:sp>
      <p:pic>
        <p:nvPicPr>
          <p:cNvPr id="30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552" y="5692541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1889919" y="1702753"/>
            <a:ext cx="12146361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32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947921" y="388164"/>
            <a:ext cx="1197160" cy="156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328913" y="6922250"/>
            <a:ext cx="1110487" cy="80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0515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13: MỘT SỐ BỘ PHẬN CỦA THỰC VẬT</a:t>
            </a:r>
          </a:p>
        </p:txBody>
      </p:sp>
      <p:sp>
        <p:nvSpPr>
          <p:cNvPr id="10" name="Rectangle 9"/>
          <p:cNvSpPr/>
          <p:nvPr/>
        </p:nvSpPr>
        <p:spPr>
          <a:xfrm>
            <a:off x="746919" y="1782783"/>
            <a:ext cx="15240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cọc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6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endParaRPr lang="en-US" sz="36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Tự nhiên xã hội lớp 3 Bài 13 trang 55 Thực hành - Kết nối tri thứ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319" y="2766769"/>
            <a:ext cx="8991600" cy="439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2663112"/>
              </p:ext>
            </p:extLst>
          </p:nvPr>
        </p:nvGraphicFramePr>
        <p:xfrm>
          <a:off x="518319" y="2895600"/>
          <a:ext cx="6477000" cy="3733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38500">
                  <a:extLst>
                    <a:ext uri="{9D8B030D-6E8A-4147-A177-3AD203B41FA5}">
                      <a16:colId xmlns:a16="http://schemas.microsoft.com/office/drawing/2014/main" val="699958547"/>
                    </a:ext>
                  </a:extLst>
                </a:gridCol>
                <a:gridCol w="3238500">
                  <a:extLst>
                    <a:ext uri="{9D8B030D-6E8A-4147-A177-3AD203B41FA5}">
                      <a16:colId xmlns:a16="http://schemas.microsoft.com/office/drawing/2014/main" val="10309365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Rễ</a:t>
                      </a:r>
                      <a:r>
                        <a:rPr lang="en-US" sz="36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cọc</a:t>
                      </a:r>
                      <a:endParaRPr lang="en-US" sz="36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Rễ</a:t>
                      </a:r>
                      <a:r>
                        <a:rPr lang="en-US" sz="36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chùm</a:t>
                      </a:r>
                      <a:endParaRPr lang="en-US" sz="36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9535994"/>
                  </a:ext>
                </a:extLst>
              </a:tr>
              <a:tr h="3093720">
                <a:tc>
                  <a:txBody>
                    <a:bodyPr/>
                    <a:lstStyle/>
                    <a:p>
                      <a:endParaRPr lang="en-US" sz="3600" b="1" dirty="0">
                        <a:solidFill>
                          <a:srgbClr val="FF006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600" b="1" dirty="0">
                        <a:solidFill>
                          <a:srgbClr val="FF006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2206657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746919" y="4670328"/>
            <a:ext cx="22261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43688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</a:t>
            </a:r>
            <a:r>
              <a:rPr lang="en-US" sz="36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endParaRPr lang="en-US" sz="36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03646" y="4641618"/>
            <a:ext cx="20343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43688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</a:t>
            </a:r>
            <a:r>
              <a:rPr lang="en-US" sz="36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endParaRPr lang="en-US" sz="36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02316" y="3810000"/>
            <a:ext cx="2875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43688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rau </a:t>
            </a:r>
            <a:r>
              <a:rPr lang="en-US" sz="3600" b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dền</a:t>
            </a:r>
            <a:endParaRPr lang="en-US" sz="3600" b="1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21315" y="3809999"/>
            <a:ext cx="25186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143688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cần tây</a:t>
            </a:r>
          </a:p>
        </p:txBody>
      </p:sp>
    </p:spTree>
    <p:extLst>
      <p:ext uri="{BB962C8B-B14F-4D97-AF65-F5344CB8AC3E}">
        <p14:creationId xmlns:p14="http://schemas.microsoft.com/office/powerpoint/2010/main" val="14474094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4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0515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13: MỘT SỐ BỘ PHẬN CỦA THỰC VẬT</a:t>
            </a:r>
          </a:p>
        </p:txBody>
      </p:sp>
      <p:sp>
        <p:nvSpPr>
          <p:cNvPr id="10" name="Rectangle 9"/>
          <p:cNvSpPr/>
          <p:nvPr/>
        </p:nvSpPr>
        <p:spPr>
          <a:xfrm>
            <a:off x="1432719" y="1782783"/>
            <a:ext cx="1402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cọc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6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endParaRPr lang="en-US" sz="36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Tự nhiên xã hội lớp 3 Bài 13 trang 55 Thực hành - Kết nối tri thứ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360" y="2590799"/>
            <a:ext cx="12496800" cy="310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2443920"/>
              </p:ext>
            </p:extLst>
          </p:nvPr>
        </p:nvGraphicFramePr>
        <p:xfrm>
          <a:off x="1585119" y="5867400"/>
          <a:ext cx="12725400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271004872"/>
                    </a:ext>
                  </a:extLst>
                </a:gridCol>
                <a:gridCol w="7772400">
                  <a:extLst>
                    <a:ext uri="{9D8B030D-6E8A-4147-A177-3AD203B41FA5}">
                      <a16:colId xmlns:a16="http://schemas.microsoft.com/office/drawing/2014/main" val="3700237987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1408205917"/>
                    </a:ext>
                  </a:extLst>
                </a:gridCol>
              </a:tblGrid>
              <a:tr h="330129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6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endParaRPr lang="en-US" sz="36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Kích</a:t>
                      </a:r>
                      <a:r>
                        <a:rPr lang="en-US" sz="36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thước</a:t>
                      </a:r>
                      <a:endParaRPr lang="en-US" sz="36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29888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36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rau</a:t>
                      </a:r>
                      <a:r>
                        <a:rPr lang="en-US" sz="36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dền</a:t>
                      </a:r>
                      <a:endParaRPr lang="en-US" sz="3600" baseline="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36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36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36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tây</a:t>
                      </a:r>
                      <a:endParaRPr lang="en-US" sz="3600" baseline="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36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36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lúa</a:t>
                      </a:r>
                      <a:endParaRPr lang="en-US" sz="3600" baseline="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36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36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bưởi</a:t>
                      </a:r>
                      <a:endParaRPr lang="en-US" sz="36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60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rễ</a:t>
                      </a:r>
                      <a:r>
                        <a:rPr lang="en-US" sz="36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cọc</a:t>
                      </a:r>
                      <a:r>
                        <a:rPr lang="en-US" sz="36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6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36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rễ</a:t>
                      </a:r>
                      <a:r>
                        <a:rPr lang="en-US" sz="36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36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xung</a:t>
                      </a:r>
                      <a:r>
                        <a:rPr lang="en-US" sz="36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quanh</a:t>
                      </a:r>
                      <a:endParaRPr lang="en-US" sz="3600" baseline="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36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36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rễ</a:t>
                      </a:r>
                      <a:r>
                        <a:rPr lang="en-US" sz="36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</a:t>
                      </a:r>
                    </a:p>
                    <a:p>
                      <a:r>
                        <a:rPr lang="en-US" sz="36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36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rễ</a:t>
                      </a:r>
                      <a:r>
                        <a:rPr lang="en-US" sz="36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</a:t>
                      </a:r>
                    </a:p>
                    <a:p>
                      <a:pPr marL="0" marR="0" indent="0" algn="l" defTabSz="14368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60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rễ</a:t>
                      </a:r>
                      <a:r>
                        <a:rPr lang="en-US" sz="36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cọc</a:t>
                      </a:r>
                      <a:r>
                        <a:rPr lang="en-US" sz="36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6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36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rễ</a:t>
                      </a:r>
                      <a:r>
                        <a:rPr lang="en-US" sz="36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36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xung</a:t>
                      </a:r>
                      <a:r>
                        <a:rPr lang="en-US" sz="36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quanh</a:t>
                      </a:r>
                      <a:endParaRPr lang="en-US" sz="3600" baseline="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0000FF"/>
                          </a:solidFill>
                        </a:rPr>
                        <a:t>Nhỏ</a:t>
                      </a:r>
                      <a:endParaRPr lang="en-US" dirty="0" smtClean="0">
                        <a:solidFill>
                          <a:srgbClr val="0000FF"/>
                        </a:solidFill>
                      </a:endParaRPr>
                    </a:p>
                    <a:p>
                      <a:r>
                        <a:rPr lang="en-US" dirty="0" err="1" smtClean="0">
                          <a:solidFill>
                            <a:srgbClr val="0000FF"/>
                          </a:solidFill>
                        </a:rPr>
                        <a:t>Nhỏ</a:t>
                      </a:r>
                      <a:endParaRPr lang="en-US" dirty="0" smtClean="0">
                        <a:solidFill>
                          <a:srgbClr val="0000FF"/>
                        </a:solidFill>
                      </a:endParaRPr>
                    </a:p>
                    <a:p>
                      <a:r>
                        <a:rPr lang="en-US" dirty="0" err="1" smtClean="0">
                          <a:solidFill>
                            <a:srgbClr val="0000FF"/>
                          </a:solidFill>
                        </a:rPr>
                        <a:t>Nhỏ</a:t>
                      </a:r>
                      <a:endParaRPr lang="en-US" dirty="0" smtClean="0">
                        <a:solidFill>
                          <a:srgbClr val="0000FF"/>
                        </a:solidFill>
                      </a:endParaRPr>
                    </a:p>
                    <a:p>
                      <a:r>
                        <a:rPr lang="en-US" dirty="0" err="1" smtClean="0">
                          <a:solidFill>
                            <a:srgbClr val="0000FF"/>
                          </a:solidFill>
                        </a:rPr>
                        <a:t>Nhỏ</a:t>
                      </a:r>
                      <a:endParaRPr lang="en-US" dirty="0" smtClean="0">
                        <a:solidFill>
                          <a:srgbClr val="0000FF"/>
                        </a:solidFill>
                      </a:endParaRPr>
                    </a:p>
                    <a:p>
                      <a:r>
                        <a:rPr lang="en-US" dirty="0" err="1" smtClean="0">
                          <a:solidFill>
                            <a:srgbClr val="0000FF"/>
                          </a:solidFill>
                        </a:rPr>
                        <a:t>Lớn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51091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785225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 yêu cây xanh YouTub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-1"/>
            <a:ext cx="16276639" cy="910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5211494" y="103853"/>
            <a:ext cx="5492209" cy="933275"/>
            <a:chOff x="5063633" y="164812"/>
            <a:chExt cx="5399538" cy="933275"/>
          </a:xfrm>
        </p:grpSpPr>
        <p:sp>
          <p:nvSpPr>
            <p:cNvPr id="29" name="TextBox 28"/>
            <p:cNvSpPr txBox="1"/>
            <p:nvPr/>
          </p:nvSpPr>
          <p:spPr>
            <a:xfrm>
              <a:off x="5063633" y="164812"/>
              <a:ext cx="539953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Thứ……ngày…..tháng…..năm…….</a:t>
              </a:r>
              <a:endParaRPr lang="en-US" sz="28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993302" y="636422"/>
              <a:ext cx="33784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u="sng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TỰ NHIÊN VÀ XÃ HỘI</a:t>
              </a:r>
              <a:endParaRPr lang="en-US" sz="2400" b="1" u="sng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575719" y="990600"/>
            <a:ext cx="10515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13: MỘT SỐ BỘ PHẬN CỦA THỰC VẬT</a:t>
            </a:r>
          </a:p>
        </p:txBody>
      </p:sp>
      <p:sp>
        <p:nvSpPr>
          <p:cNvPr id="10" name="Rectangle 9"/>
          <p:cNvSpPr/>
          <p:nvPr/>
        </p:nvSpPr>
        <p:spPr>
          <a:xfrm>
            <a:off x="746919" y="1676400"/>
            <a:ext cx="9736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u="sng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6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36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6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u="sng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46920" y="2596992"/>
            <a:ext cx="822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02088" y="3161994"/>
            <a:ext cx="827443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nl-NL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 bạn trong hình 1 đang quan sát những cây nào?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nl-NL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Nêu đặc điểm của một số cây trong hình?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976519" y="2418014"/>
            <a:ext cx="7186823" cy="6581608"/>
            <a:chOff x="8976519" y="2418014"/>
            <a:chExt cx="7186823" cy="6581608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1" t="23491" r="51416" b="15439"/>
            <a:stretch/>
          </p:blipFill>
          <p:spPr bwMode="auto">
            <a:xfrm>
              <a:off x="8976519" y="3079602"/>
              <a:ext cx="7186823" cy="59200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58" t="16666" r="51416" b="74766"/>
            <a:stretch/>
          </p:blipFill>
          <p:spPr bwMode="auto">
            <a:xfrm>
              <a:off x="13091319" y="2418014"/>
              <a:ext cx="3072023" cy="830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5" name="Rectangle 14"/>
          <p:cNvSpPr/>
          <p:nvPr/>
        </p:nvSpPr>
        <p:spPr>
          <a:xfrm>
            <a:off x="735498" y="5484674"/>
            <a:ext cx="82410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nl-NL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 bạn đang quan sát cây </a:t>
            </a:r>
            <a:r>
              <a:rPr lang="nl-NL" sz="36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su hào.</a:t>
            </a:r>
          </a:p>
          <a:p>
            <a:pPr algn="just"/>
            <a:r>
              <a:rPr lang="nl-NL" sz="36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Các </a:t>
            </a:r>
            <a:r>
              <a:rPr lang="nl-NL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 đang quan sát cây trầu </a:t>
            </a:r>
            <a:r>
              <a:rPr lang="nl-NL" sz="36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endParaRPr lang="nl-NL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10681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0515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13: MỘT SỐ BỘ PHẬN CỦA THỰC VẬT</a:t>
            </a:r>
          </a:p>
        </p:txBody>
      </p:sp>
      <p:sp>
        <p:nvSpPr>
          <p:cNvPr id="10" name="Rectangle 9"/>
          <p:cNvSpPr/>
          <p:nvPr/>
        </p:nvSpPr>
        <p:spPr>
          <a:xfrm>
            <a:off x="746919" y="1782783"/>
            <a:ext cx="973680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800" b="1" u="sng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8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u="sng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8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u="sng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8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u="sng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8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u="sng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38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u="sng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8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u="sng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8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u="sng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8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u="sng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8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800" b="1" u="sng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6919" y="3505200"/>
            <a:ext cx="701602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36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kỹ thuật trồng su hào cho năng suất ca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kỹ thuật trồng su hào cho năng suất ca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120" y="2575972"/>
            <a:ext cx="9765160" cy="615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222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0515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13: MỘT SỐ BỘ PHẬN CỦA THỰC VẬT</a:t>
            </a:r>
          </a:p>
        </p:txBody>
      </p:sp>
      <p:sp>
        <p:nvSpPr>
          <p:cNvPr id="10" name="Rectangle 9"/>
          <p:cNvSpPr/>
          <p:nvPr/>
        </p:nvSpPr>
        <p:spPr>
          <a:xfrm>
            <a:off x="594519" y="1782783"/>
            <a:ext cx="84582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800" b="1" u="sng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8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u="sng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8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u="sng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8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u="sng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8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u="sng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38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u="sng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8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u="sng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8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u="sng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8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u="sng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8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800" b="1" u="sng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2775" y="2811482"/>
            <a:ext cx="752554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trầu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leo</a:t>
            </a:r>
            <a:endParaRPr lang="en-US" sz="36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endParaRPr lang="en-US" sz="36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36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36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kỹ thuật trồng su hào cho năng suất ca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kỹ thuật trồng su hào cho năng suất ca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319" y="2751669"/>
            <a:ext cx="7810500" cy="616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87065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0515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13: MỘT SỐ BỘ PHẬN CỦA THỰC VẬT</a:t>
            </a:r>
          </a:p>
        </p:txBody>
      </p:sp>
      <p:sp>
        <p:nvSpPr>
          <p:cNvPr id="10" name="Rectangle 9"/>
          <p:cNvSpPr/>
          <p:nvPr/>
        </p:nvSpPr>
        <p:spPr>
          <a:xfrm>
            <a:off x="746919" y="1782783"/>
            <a:ext cx="9525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800" b="1" u="sng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8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u="sng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8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u="sng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8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u="sng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8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u="sng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8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u="sng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8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u="sng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38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u="sng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cọc</a:t>
            </a:r>
            <a:r>
              <a:rPr lang="en-US" sz="38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800" b="1" u="sng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38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u="sng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chùm</a:t>
            </a:r>
            <a:r>
              <a:rPr lang="en-US" sz="38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800" b="1" u="sng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7933" y="2564026"/>
            <a:ext cx="147617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nl-NL" sz="36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Qua sát hinh sau và nhận xét đ</a:t>
            </a:r>
            <a:r>
              <a:rPr lang="en-US" sz="36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ặc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36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cọc, rễ chùm</a:t>
            </a:r>
            <a:endParaRPr lang="en-US" sz="36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Tự nhiên xã hội lớp 3 Bài 13 trang 54, 55 Khám phá - Kết nối tri thứ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533" y="3222389"/>
            <a:ext cx="9906000" cy="4083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518319" y="6934200"/>
            <a:ext cx="8991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cọc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cọc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con</a:t>
            </a:r>
            <a:endParaRPr lang="en-US" sz="36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95215" y="8215377"/>
            <a:ext cx="8458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nl-NL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Đặc điểm của rễ chùm: </a:t>
            </a:r>
            <a:r>
              <a:rPr lang="nl-NL" sz="36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Có nhiều rễ con.</a:t>
            </a:r>
            <a:endParaRPr lang="en-US" sz="36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5574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0515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13: MỘT SỐ BỘ PHẬN CỦA THỰC VẬT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46919" y="1782783"/>
            <a:ext cx="13716000" cy="677108"/>
            <a:chOff x="1508918" y="1888664"/>
            <a:chExt cx="8674608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8674608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hiểu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đặc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điểm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rễ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cọc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rễ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chùm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7695646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" name="Rectangle 3"/>
          <p:cNvSpPr/>
          <p:nvPr/>
        </p:nvSpPr>
        <p:spPr>
          <a:xfrm>
            <a:off x="1210994" y="2767342"/>
            <a:ext cx="8001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5122" name="Picture 2" descr="Tự nhiên xã hội lớp 3 Bài 13 trang 54, 55 Khám phá - Kết nối tri thứ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760" y="3721124"/>
            <a:ext cx="13716000" cy="501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922395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0515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13: MỘT SỐ BỘ PHẬN CỦA THỰC VẬT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46919" y="1782783"/>
            <a:ext cx="11582399" cy="1261883"/>
            <a:chOff x="1508918" y="1888664"/>
            <a:chExt cx="8674608" cy="1261884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8674608" cy="1261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3.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hiểu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cách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mọc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đặc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điểm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thân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cây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7695646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Rectangle 13"/>
          <p:cNvSpPr/>
          <p:nvPr/>
        </p:nvSpPr>
        <p:spPr>
          <a:xfrm>
            <a:off x="746919" y="2514600"/>
            <a:ext cx="8001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02088" y="3079602"/>
            <a:ext cx="796963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nl-NL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Cây nào có thân dứng, thân leo, thân bò?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nl-NL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Cây nào có thân gỗ, thân thảo?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kỹ thuật trồng su hào cho năng suất ca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kỹ thuật trồng su hào cho năng suất ca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 descr="Tự nhiên xã hội lớp 3 Bài 13 trang 56 Khám phá - Kết nối tri thứ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719" y="3044666"/>
            <a:ext cx="7467601" cy="5946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76912" y="4833928"/>
            <a:ext cx="809480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3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Cây nào có thân đứng, thân leo, thân bò:</a:t>
            </a:r>
          </a:p>
          <a:p>
            <a:pPr algn="just"/>
            <a:r>
              <a:rPr lang="vi-VN" sz="33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Thân đứng: cây lúa, cây mít</a:t>
            </a:r>
          </a:p>
          <a:p>
            <a:pPr algn="just"/>
            <a:r>
              <a:rPr lang="vi-VN" sz="33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Thân leo: cây mướp</a:t>
            </a:r>
          </a:p>
          <a:p>
            <a:pPr algn="just"/>
            <a:r>
              <a:rPr lang="vi-VN" sz="33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Thân bò: cây dưa hấu</a:t>
            </a:r>
          </a:p>
          <a:p>
            <a:pPr algn="just"/>
            <a:r>
              <a:rPr lang="vi-VN" sz="33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Cây nào có thân gỗ, thân thảo:</a:t>
            </a:r>
          </a:p>
          <a:p>
            <a:pPr algn="just"/>
            <a:r>
              <a:rPr lang="vi-VN" sz="33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Thân gỗ: cây mít</a:t>
            </a:r>
          </a:p>
          <a:p>
            <a:pPr algn="just"/>
            <a:r>
              <a:rPr lang="vi-VN" sz="33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Thân thảo: cây lúa, cây mướp, cây dưa </a:t>
            </a:r>
            <a:r>
              <a:rPr lang="vi-VN" sz="33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hấu</a:t>
            </a:r>
            <a:r>
              <a:rPr lang="en-US" sz="33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3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94458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0515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13: MỘT SỐ BỘ PHẬN CỦA THỰC VẬT</a:t>
            </a:r>
          </a:p>
        </p:txBody>
      </p:sp>
      <p:sp>
        <p:nvSpPr>
          <p:cNvPr id="10" name="Rectangle 9"/>
          <p:cNvSpPr/>
          <p:nvPr/>
        </p:nvSpPr>
        <p:spPr>
          <a:xfrm>
            <a:off x="746919" y="1782783"/>
            <a:ext cx="1158239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800" b="1" u="sng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8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u="sng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8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u="sng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8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u="sng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8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u="sng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38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u="sng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8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u="sng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8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u="sng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8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u="sng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8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u="sng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8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u="sng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8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800" b="1" u="sng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kỹ thuật trồng su hào cho năng suất ca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kỹ thuật trồng su hào cho năng suất ca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 descr="Tự nhiên xã hội lớp 3 Bài 13 trang 56 Khám phá - Kết nối tri thứ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719" y="2413874"/>
            <a:ext cx="7467601" cy="657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66315" y="2819400"/>
            <a:ext cx="7579663" cy="1363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Các loài cây có độ lớn, màu sắc khác nhau </a:t>
            </a:r>
            <a:endParaRPr lang="en-US" sz="36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66315" y="4588826"/>
            <a:ext cx="7476804" cy="3859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Cây có 3 cách mọc: mọc đứng, mọc leo, mọc bò</a:t>
            </a:r>
            <a:endParaRPr lang="en-US" sz="3600" b="1" i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Có 2 loại thân cây: Thân cứng (thân gỗ), thân mềm (thân thảo)</a:t>
            </a:r>
            <a:endParaRPr lang="en-US" sz="3600" b="1" i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Các loài cây có độ lớn, màu sắc khác nhau</a:t>
            </a:r>
            <a:endParaRPr lang="en-US" sz="36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95141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13865</TotalTime>
  <Words>762</Words>
  <Application>Microsoft Office PowerPoint</Application>
  <PresentationFormat>Custom</PresentationFormat>
  <Paragraphs>101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1127</cp:revision>
  <dcterms:created xsi:type="dcterms:W3CDTF">2008-09-09T22:52:10Z</dcterms:created>
  <dcterms:modified xsi:type="dcterms:W3CDTF">2024-05-07T14:44:30Z</dcterms:modified>
</cp:coreProperties>
</file>