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27" r:id="rId2"/>
    <p:sldId id="430" r:id="rId3"/>
    <p:sldId id="432" r:id="rId4"/>
    <p:sldId id="446" r:id="rId5"/>
    <p:sldId id="447" r:id="rId6"/>
    <p:sldId id="448" r:id="rId7"/>
    <p:sldId id="445" r:id="rId8"/>
    <p:sldId id="438" r:id="rId9"/>
    <p:sldId id="431" r:id="rId10"/>
  </p:sldIdLst>
  <p:sldSz cx="16276638" cy="9144000"/>
  <p:notesSz cx="6858000" cy="9144000"/>
  <p:custDataLst>
    <p:tags r:id="rId1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5" d="100"/>
          <a:sy n="55" d="100"/>
        </p:scale>
        <p:origin x="564" y="9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8</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15.jpeg"/><Relationship Id="rId3" Type="http://schemas.openxmlformats.org/officeDocument/2006/relationships/image" Target="../media/image6.jpg"/><Relationship Id="rId7" Type="http://schemas.openxmlformats.org/officeDocument/2006/relationships/image" Target="../media/image11.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notesSlide" Target="../notesSlides/notesSlide1.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13.jpeg"/><Relationship Id="rId5" Type="http://schemas.openxmlformats.org/officeDocument/2006/relationships/image" Target="../media/image10.jpeg"/><Relationship Id="rId15" Type="http://schemas.openxmlformats.org/officeDocument/2006/relationships/image" Target="../media/image17.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12.jpeg"/><Relationship Id="rId1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a:t>
            </a:r>
            <a:r>
              <a:rPr lang="en-US" altLang="en-US" sz="3500" b="1">
                <a:solidFill>
                  <a:srgbClr val="FF0066"/>
                </a:solidFill>
                <a:latin typeface="Times New Roman" pitchFamily="18" charset="0"/>
              </a:rPr>
              <a:t>HỌC </a:t>
            </a:r>
            <a:r>
              <a:rPr lang="en-US" altLang="en-US" sz="3500" b="1" smtClean="0">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958737" y="3962400"/>
            <a:ext cx="12656582"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3)</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r>
              <a:rPr lang="en-US" altLang="en-US" sz="2800" b="1" i="1" smtClean="0">
                <a:solidFill>
                  <a:srgbClr val="0000CC"/>
                </a:solidFill>
                <a:latin typeface="Times New Roman" pitchFamily="18" charset="0"/>
              </a:rPr>
              <a:t>:……………………………………</a:t>
            </a:r>
            <a:endParaRPr lang="en-US" altLang="en-US" sz="2800" b="1" i="1">
              <a:solidFill>
                <a:srgbClr val="0000CC"/>
              </a:solidFill>
              <a:latin typeface="Times New Roman" pitchFamily="18" charset="0"/>
            </a:endParaRP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6677"/>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3</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1280319" y="3128083"/>
            <a:ext cx="9144000" cy="646331"/>
          </a:xfrm>
          <a:prstGeom prst="rect">
            <a:avLst/>
          </a:prstGeom>
        </p:spPr>
        <p:txBody>
          <a:bodyPr wrap="square">
            <a:spAutoFit/>
          </a:bodyPr>
          <a:lstStyle/>
          <a:p>
            <a:pPr>
              <a:spcAft>
                <a:spcPts val="0"/>
              </a:spcAft>
            </a:pPr>
            <a:r>
              <a:rPr lang="nl-NL" sz="3600" b="1" dirty="0" smtClean="0">
                <a:solidFill>
                  <a:srgbClr val="FF0000"/>
                </a:solidFill>
                <a:latin typeface="Times New Roman"/>
                <a:ea typeface="Times New Roman"/>
              </a:rPr>
              <a:t>+</a:t>
            </a:r>
            <a:r>
              <a:rPr lang="nl-NL" sz="3600" dirty="0" smtClean="0">
                <a:latin typeface="Times New Roman"/>
                <a:ea typeface="Times New Roman"/>
              </a:rPr>
              <a:t> </a:t>
            </a:r>
            <a:r>
              <a:rPr lang="vi-VN" sz="3600" b="1" dirty="0" smtClean="0">
                <a:solidFill>
                  <a:srgbClr val="FF0000"/>
                </a:solidFill>
                <a:latin typeface="Times New Roman"/>
                <a:ea typeface="Times New Roman"/>
              </a:rPr>
              <a:t>Tranh mô tả tình huống gì</a:t>
            </a:r>
            <a:r>
              <a:rPr lang="nl-NL" sz="3600" b="1" dirty="0" smtClean="0">
                <a:solidFill>
                  <a:srgbClr val="FF0000"/>
                </a:solidFill>
                <a:latin typeface="Times New Roman"/>
                <a:ea typeface="Times New Roman"/>
              </a:rPr>
              <a:t>?</a:t>
            </a:r>
            <a:endParaRPr lang="en-US" sz="3200" b="1" dirty="0">
              <a:solidFill>
                <a:srgbClr val="FF0000"/>
              </a:solidFill>
              <a:effectLst/>
              <a:latin typeface="Times New Roman"/>
              <a:ea typeface="Times New Roman"/>
            </a:endParaRPr>
          </a:p>
        </p:txBody>
      </p:sp>
      <p:sp>
        <p:nvSpPr>
          <p:cNvPr id="5" name="Rectangle 4"/>
          <p:cNvSpPr/>
          <p:nvPr/>
        </p:nvSpPr>
        <p:spPr>
          <a:xfrm>
            <a:off x="1159288" y="3726249"/>
            <a:ext cx="8104411" cy="646331"/>
          </a:xfrm>
          <a:prstGeom prst="rect">
            <a:avLst/>
          </a:prstGeom>
        </p:spPr>
        <p:txBody>
          <a:bodyPr wrap="square">
            <a:spAutoFit/>
          </a:bodyPr>
          <a:lstStyle/>
          <a:p>
            <a:pPr>
              <a:spcAft>
                <a:spcPts val="0"/>
              </a:spcAft>
            </a:pPr>
            <a:r>
              <a:rPr lang="vi-VN" sz="3600" b="1" dirty="0" smtClean="0">
                <a:solidFill>
                  <a:srgbClr val="0000CC"/>
                </a:solidFill>
                <a:latin typeface="Times New Roman"/>
                <a:ea typeface="Times New Roman"/>
              </a:rPr>
              <a:t>- Hai bạn lấy thức ăn.</a:t>
            </a:r>
            <a:endParaRPr lang="en-US" sz="3200" b="1" dirty="0">
              <a:solidFill>
                <a:srgbClr val="0000CC"/>
              </a:solidFill>
              <a:effectLst/>
              <a:latin typeface="Times New Roman"/>
              <a:ea typeface="Times New Roman"/>
            </a:endParaRPr>
          </a:p>
        </p:txBody>
      </p:sp>
      <p:sp>
        <p:nvSpPr>
          <p:cNvPr id="2" name="Rectangle 1"/>
          <p:cNvSpPr/>
          <p:nvPr/>
        </p:nvSpPr>
        <p:spPr>
          <a:xfrm>
            <a:off x="1021164" y="1813709"/>
            <a:ext cx="14508555" cy="1323439"/>
          </a:xfrm>
          <a:prstGeom prst="rect">
            <a:avLst/>
          </a:prstGeom>
        </p:spPr>
        <p:txBody>
          <a:bodyPr wrap="square">
            <a:spAutoFit/>
          </a:bodyPr>
          <a:lstStyle/>
          <a:p>
            <a:r>
              <a:rPr lang="vi-VN" sz="3600" b="1" dirty="0">
                <a:solidFill>
                  <a:srgbClr val="FF0000"/>
                </a:solidFill>
                <a:latin typeface="Times New Roman"/>
                <a:ea typeface="Times New Roman"/>
              </a:rPr>
              <a:t>*HĐ</a:t>
            </a:r>
            <a:r>
              <a:rPr lang="nl-NL" sz="3600" b="1" dirty="0">
                <a:solidFill>
                  <a:srgbClr val="FF0000"/>
                </a:solidFill>
                <a:latin typeface="Times New Roman"/>
                <a:ea typeface="Times New Roman"/>
              </a:rPr>
              <a:t>1. </a:t>
            </a:r>
            <a:r>
              <a:rPr lang="nl-NL" sz="4000" b="1" dirty="0" smtClean="0">
                <a:solidFill>
                  <a:srgbClr val="FF0000"/>
                </a:solidFill>
                <a:latin typeface="Times New Roman"/>
                <a:ea typeface="Times New Roman"/>
              </a:rPr>
              <a:t>Xử </a:t>
            </a:r>
            <a:r>
              <a:rPr lang="nl-NL" sz="4000" b="1" dirty="0">
                <a:solidFill>
                  <a:srgbClr val="FF0000"/>
                </a:solidFill>
                <a:latin typeface="Times New Roman"/>
                <a:ea typeface="Times New Roman"/>
              </a:rPr>
              <a:t>lí tình huống liên quan đến tiêu dùng tiết kiệm, bảo vệ môi trường. </a:t>
            </a:r>
            <a:endParaRPr lang="en-US" sz="4000" b="1" dirty="0">
              <a:solidFill>
                <a:srgbClr val="FF0000"/>
              </a:solidFill>
            </a:endParaRPr>
          </a:p>
        </p:txBody>
      </p:sp>
      <p:pic>
        <p:nvPicPr>
          <p:cNvPr id="15" name="Picture 14"/>
          <p:cNvPicPr/>
          <p:nvPr/>
        </p:nvPicPr>
        <p:blipFill rotWithShape="1">
          <a:blip r:embed="rId3"/>
          <a:srcRect l="40349" t="54477" r="43184" b="27493"/>
          <a:stretch/>
        </p:blipFill>
        <p:spPr bwMode="auto">
          <a:xfrm>
            <a:off x="10424319" y="2466220"/>
            <a:ext cx="4953000" cy="5382380"/>
          </a:xfrm>
          <a:prstGeom prst="rect">
            <a:avLst/>
          </a:prstGeom>
          <a:ln>
            <a:noFill/>
          </a:ln>
          <a:extLst>
            <a:ext uri="{53640926-AAD7-44D8-BBD7-CCE9431645EC}">
              <a14:shadowObscured xmlns:a14="http://schemas.microsoft.com/office/drawing/2010/main"/>
            </a:ext>
          </a:extLst>
        </p:spPr>
      </p:pic>
      <p:sp>
        <p:nvSpPr>
          <p:cNvPr id="17" name="Rectangle 16"/>
          <p:cNvSpPr/>
          <p:nvPr/>
        </p:nvSpPr>
        <p:spPr>
          <a:xfrm>
            <a:off x="1190244" y="4146576"/>
            <a:ext cx="9899781" cy="1200329"/>
          </a:xfrm>
          <a:prstGeom prst="rect">
            <a:avLst/>
          </a:prstGeom>
        </p:spPr>
        <p:txBody>
          <a:bodyPr wrap="square">
            <a:spAutoFit/>
          </a:bodyPr>
          <a:lstStyle/>
          <a:p>
            <a:pPr>
              <a:spcAft>
                <a:spcPts val="0"/>
              </a:spcAft>
            </a:pPr>
            <a:r>
              <a:rPr lang="vi-VN" sz="3600" b="1" dirty="0" smtClean="0">
                <a:solidFill>
                  <a:srgbClr val="FF0000"/>
                </a:solidFill>
                <a:latin typeface="Times New Roman"/>
                <a:ea typeface="Times New Roman"/>
              </a:rPr>
              <a:t>- GV yêu cầu từng cặp đôi đóng vai hai bạn trong hình đưa ra các câu trả lời và xử lí tình huống.</a:t>
            </a:r>
            <a:endParaRPr lang="en-US" sz="3200" b="1" dirty="0">
              <a:solidFill>
                <a:srgbClr val="FF0000"/>
              </a:solidFill>
              <a:effectLst/>
              <a:latin typeface="Times New Roman"/>
              <a:ea typeface="Times New Roman"/>
            </a:endParaRPr>
          </a:p>
        </p:txBody>
      </p:sp>
      <p:sp>
        <p:nvSpPr>
          <p:cNvPr id="18" name="Rectangle 17"/>
          <p:cNvSpPr/>
          <p:nvPr/>
        </p:nvSpPr>
        <p:spPr>
          <a:xfrm>
            <a:off x="1331717" y="5346905"/>
            <a:ext cx="7543800" cy="646331"/>
          </a:xfrm>
          <a:prstGeom prst="rect">
            <a:avLst/>
          </a:prstGeom>
        </p:spPr>
        <p:txBody>
          <a:bodyPr wrap="square">
            <a:spAutoFit/>
          </a:bodyPr>
          <a:lstStyle/>
          <a:p>
            <a:pPr>
              <a:spcAft>
                <a:spcPts val="0"/>
              </a:spcAft>
            </a:pPr>
            <a:r>
              <a:rPr lang="nl-NL" sz="3600" b="1" dirty="0" smtClean="0">
                <a:solidFill>
                  <a:srgbClr val="0000CC"/>
                </a:solidFill>
                <a:latin typeface="Times New Roman"/>
                <a:ea typeface="Times New Roman"/>
              </a:rPr>
              <a:t>+</a:t>
            </a:r>
            <a:r>
              <a:rPr lang="nl-NL" sz="3600" dirty="0" smtClean="0">
                <a:solidFill>
                  <a:srgbClr val="0000CC"/>
                </a:solidFill>
                <a:latin typeface="Times New Roman"/>
                <a:ea typeface="Times New Roman"/>
              </a:rPr>
              <a:t> </a:t>
            </a:r>
            <a:r>
              <a:rPr lang="vi-VN" sz="3600" b="1" dirty="0" smtClean="0">
                <a:solidFill>
                  <a:srgbClr val="0000CC"/>
                </a:solidFill>
                <a:latin typeface="Times New Roman"/>
                <a:ea typeface="Times New Roman"/>
              </a:rPr>
              <a:t> Sao bạn lấy nhiều thức ăn thế</a:t>
            </a:r>
            <a:r>
              <a:rPr lang="nl-NL" sz="3600" b="1" dirty="0" smtClean="0">
                <a:solidFill>
                  <a:srgbClr val="0000CC"/>
                </a:solidFill>
                <a:latin typeface="Times New Roman"/>
                <a:ea typeface="Times New Roman"/>
              </a:rPr>
              <a:t>?</a:t>
            </a:r>
            <a:endParaRPr lang="en-US" sz="3200" b="1" dirty="0">
              <a:solidFill>
                <a:srgbClr val="0000CC"/>
              </a:solidFill>
              <a:effectLst/>
              <a:latin typeface="Times New Roman"/>
              <a:ea typeface="Times New Roman"/>
            </a:endParaRPr>
          </a:p>
        </p:txBody>
      </p:sp>
      <p:sp>
        <p:nvSpPr>
          <p:cNvPr id="21" name="Rectangle 20"/>
          <p:cNvSpPr/>
          <p:nvPr/>
        </p:nvSpPr>
        <p:spPr>
          <a:xfrm>
            <a:off x="1280319" y="5982671"/>
            <a:ext cx="9245002" cy="646331"/>
          </a:xfrm>
          <a:prstGeom prst="rect">
            <a:avLst/>
          </a:prstGeom>
        </p:spPr>
        <p:txBody>
          <a:bodyPr wrap="square">
            <a:spAutoFit/>
          </a:bodyPr>
          <a:lstStyle/>
          <a:p>
            <a:pPr>
              <a:spcAft>
                <a:spcPts val="0"/>
              </a:spcAft>
            </a:pPr>
            <a:r>
              <a:rPr lang="vi-VN" sz="3600" b="1" dirty="0">
                <a:solidFill>
                  <a:srgbClr val="0000CC"/>
                </a:solidFill>
                <a:latin typeface="Times New Roman"/>
                <a:ea typeface="Times New Roman"/>
              </a:rPr>
              <a:t>-</a:t>
            </a:r>
            <a:r>
              <a:rPr lang="nl-NL" sz="3600" dirty="0" smtClean="0">
                <a:solidFill>
                  <a:srgbClr val="0000CC"/>
                </a:solidFill>
                <a:latin typeface="Times New Roman"/>
                <a:ea typeface="Times New Roman"/>
              </a:rPr>
              <a:t> </a:t>
            </a:r>
            <a:r>
              <a:rPr lang="vi-VN" sz="3600" b="1" dirty="0" smtClean="0">
                <a:solidFill>
                  <a:srgbClr val="0000CC"/>
                </a:solidFill>
                <a:latin typeface="Times New Roman"/>
                <a:ea typeface="Times New Roman"/>
              </a:rPr>
              <a:t> Mình lấy thức ăn cho cả bạn của mình nữa.</a:t>
            </a:r>
            <a:endParaRPr lang="en-US" sz="3200" b="1" dirty="0">
              <a:solidFill>
                <a:srgbClr val="0000CC"/>
              </a:solidFill>
              <a:effectLst/>
              <a:latin typeface="Times New Roman"/>
              <a:ea typeface="Times New Roman"/>
            </a:endParaRPr>
          </a:p>
        </p:txBody>
      </p:sp>
      <p:sp>
        <p:nvSpPr>
          <p:cNvPr id="22" name="Rectangle 21"/>
          <p:cNvSpPr/>
          <p:nvPr/>
        </p:nvSpPr>
        <p:spPr>
          <a:xfrm>
            <a:off x="1314255" y="7150866"/>
            <a:ext cx="9245002" cy="1754326"/>
          </a:xfrm>
          <a:prstGeom prst="rect">
            <a:avLst/>
          </a:prstGeom>
        </p:spPr>
        <p:txBody>
          <a:bodyPr wrap="square">
            <a:spAutoFit/>
          </a:bodyPr>
          <a:lstStyle/>
          <a:p>
            <a:pPr>
              <a:spcAft>
                <a:spcPts val="0"/>
              </a:spcAft>
            </a:pPr>
            <a:r>
              <a:rPr lang="vi-VN" sz="3600" b="1" dirty="0" smtClean="0">
                <a:solidFill>
                  <a:srgbClr val="0000CC"/>
                </a:solidFill>
                <a:latin typeface="Times New Roman"/>
                <a:ea typeface="Times New Roman"/>
              </a:rPr>
              <a:t>-Mình nghĩ bạn nên lấy vừa đủ ăn để không bị rơi ra ngoài. Sau khi ăn hết mà chưa đủ bạn có thể lấy thêm nữa mà.</a:t>
            </a:r>
            <a:endParaRPr lang="en-US" sz="3200" b="1" dirty="0">
              <a:solidFill>
                <a:srgbClr val="0000CC"/>
              </a:solidFill>
              <a:effectLst/>
              <a:latin typeface="Times New Roman"/>
              <a:ea typeface="Times New Roman"/>
            </a:endParaRPr>
          </a:p>
        </p:txBody>
      </p:sp>
      <p:sp>
        <p:nvSpPr>
          <p:cNvPr id="3" name="Rectangle 2"/>
          <p:cNvSpPr/>
          <p:nvPr/>
        </p:nvSpPr>
        <p:spPr>
          <a:xfrm>
            <a:off x="1331717" y="6629001"/>
            <a:ext cx="7207422" cy="646331"/>
          </a:xfrm>
          <a:prstGeom prst="rect">
            <a:avLst/>
          </a:prstGeom>
        </p:spPr>
        <p:txBody>
          <a:bodyPr wrap="none">
            <a:spAutoFit/>
          </a:bodyPr>
          <a:lstStyle/>
          <a:p>
            <a:pPr>
              <a:spcAft>
                <a:spcPts val="0"/>
              </a:spcAft>
            </a:pPr>
            <a:r>
              <a:rPr lang="vi-VN" sz="3600" b="1" dirty="0" smtClean="0">
                <a:solidFill>
                  <a:srgbClr val="0000CC"/>
                </a:solidFill>
                <a:latin typeface="Times New Roman"/>
                <a:ea typeface="Times New Roman"/>
              </a:rPr>
              <a:t>- Bạn l</a:t>
            </a:r>
            <a:r>
              <a:rPr lang="nl-NL" sz="3600" b="1" dirty="0" smtClean="0">
                <a:solidFill>
                  <a:srgbClr val="0000CC"/>
                </a:solidFill>
                <a:latin typeface="Times New Roman"/>
                <a:ea typeface="Times New Roman"/>
              </a:rPr>
              <a:t>ấy </a:t>
            </a:r>
            <a:r>
              <a:rPr lang="nl-NL" sz="3600" b="1" dirty="0">
                <a:solidFill>
                  <a:srgbClr val="0000CC"/>
                </a:solidFill>
                <a:latin typeface="Times New Roman"/>
                <a:ea typeface="Times New Roman"/>
              </a:rPr>
              <a:t>vừa đủ ăn, tránh lãng phí.</a:t>
            </a:r>
            <a:endParaRPr lang="en-US" sz="3600" b="1" dirty="0">
              <a:solidFill>
                <a:srgbClr val="0000CC"/>
              </a:solidFill>
              <a:effectLst/>
              <a:latin typeface="Times New Roman"/>
              <a:ea typeface="Times New Roman"/>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17" grpId="0"/>
      <p:bldP spid="18"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3</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021164" y="1813709"/>
            <a:ext cx="14508555" cy="1323439"/>
          </a:xfrm>
          <a:prstGeom prst="rect">
            <a:avLst/>
          </a:prstGeom>
        </p:spPr>
        <p:txBody>
          <a:bodyPr wrap="square">
            <a:spAutoFit/>
          </a:bodyPr>
          <a:lstStyle/>
          <a:p>
            <a:r>
              <a:rPr lang="vi-VN" sz="3600" b="1" dirty="0">
                <a:solidFill>
                  <a:srgbClr val="FF0000"/>
                </a:solidFill>
                <a:latin typeface="Times New Roman"/>
                <a:ea typeface="Times New Roman"/>
              </a:rPr>
              <a:t>*HĐ</a:t>
            </a:r>
            <a:r>
              <a:rPr lang="nl-NL" sz="3600" b="1" dirty="0">
                <a:solidFill>
                  <a:srgbClr val="FF0000"/>
                </a:solidFill>
                <a:latin typeface="Times New Roman"/>
                <a:ea typeface="Times New Roman"/>
              </a:rPr>
              <a:t>1. </a:t>
            </a:r>
            <a:r>
              <a:rPr lang="nl-NL" sz="4000" b="1" dirty="0" smtClean="0">
                <a:solidFill>
                  <a:srgbClr val="FF0000"/>
                </a:solidFill>
                <a:latin typeface="Times New Roman"/>
                <a:ea typeface="Times New Roman"/>
              </a:rPr>
              <a:t>Xử </a:t>
            </a:r>
            <a:r>
              <a:rPr lang="nl-NL" sz="4000" b="1" dirty="0">
                <a:solidFill>
                  <a:srgbClr val="FF0000"/>
                </a:solidFill>
                <a:latin typeface="Times New Roman"/>
                <a:ea typeface="Times New Roman"/>
              </a:rPr>
              <a:t>lí tình huống liên quan đến tiêu dùng tiết kiệm, bảo vệ môi trường. </a:t>
            </a:r>
            <a:endParaRPr lang="en-US" sz="4000" b="1" dirty="0">
              <a:solidFill>
                <a:srgbClr val="FF0000"/>
              </a:solidFill>
            </a:endParaRPr>
          </a:p>
        </p:txBody>
      </p:sp>
      <p:pic>
        <p:nvPicPr>
          <p:cNvPr id="15" name="Picture 14"/>
          <p:cNvPicPr/>
          <p:nvPr/>
        </p:nvPicPr>
        <p:blipFill rotWithShape="1">
          <a:blip r:embed="rId3"/>
          <a:srcRect l="40349" t="54477" r="43184" b="27493"/>
          <a:stretch/>
        </p:blipFill>
        <p:spPr bwMode="auto">
          <a:xfrm>
            <a:off x="10424319" y="2466220"/>
            <a:ext cx="4953000" cy="5382380"/>
          </a:xfrm>
          <a:prstGeom prst="rect">
            <a:avLst/>
          </a:prstGeom>
          <a:ln>
            <a:noFill/>
          </a:ln>
          <a:extLst>
            <a:ext uri="{53640926-AAD7-44D8-BBD7-CCE9431645EC}">
              <a14:shadowObscured xmlns:a14="http://schemas.microsoft.com/office/drawing/2010/main"/>
            </a:ext>
          </a:extLst>
        </p:spPr>
      </p:pic>
      <p:sp>
        <p:nvSpPr>
          <p:cNvPr id="22" name="Rectangle 21"/>
          <p:cNvSpPr/>
          <p:nvPr/>
        </p:nvSpPr>
        <p:spPr>
          <a:xfrm>
            <a:off x="1021163" y="3137148"/>
            <a:ext cx="10012756" cy="5078313"/>
          </a:xfrm>
          <a:prstGeom prst="rect">
            <a:avLst/>
          </a:prstGeom>
        </p:spPr>
        <p:txBody>
          <a:bodyPr wrap="square">
            <a:spAutoFit/>
          </a:bodyPr>
          <a:lstStyle/>
          <a:p>
            <a:pPr marL="571500" indent="-571500">
              <a:spcAft>
                <a:spcPts val="0"/>
              </a:spcAft>
              <a:buFontTx/>
              <a:buChar char="-"/>
            </a:pPr>
            <a:r>
              <a:rPr lang="vi-VN" sz="3600" b="1" dirty="0" smtClean="0">
                <a:solidFill>
                  <a:srgbClr val="0000CC"/>
                </a:solidFill>
                <a:latin typeface="Times New Roman"/>
                <a:ea typeface="Times New Roman"/>
              </a:rPr>
              <a:t>Thông tin:</a:t>
            </a:r>
          </a:p>
          <a:p>
            <a:pPr marL="571500" indent="-571500">
              <a:spcAft>
                <a:spcPts val="0"/>
              </a:spcAft>
              <a:buFontTx/>
              <a:buChar char="-"/>
            </a:pPr>
            <a:r>
              <a:rPr lang="vi-VN" sz="3600" b="1" dirty="0" smtClean="0">
                <a:solidFill>
                  <a:srgbClr val="0000CC"/>
                </a:solidFill>
                <a:latin typeface="Times New Roman"/>
                <a:ea typeface="Times New Roman"/>
              </a:rPr>
              <a:t>Tình huống: Một bạn nhỏ đang lấy quá nhiều thức ăn.</a:t>
            </a:r>
          </a:p>
          <a:p>
            <a:pPr marL="571500" indent="-571500">
              <a:spcAft>
                <a:spcPts val="0"/>
              </a:spcAft>
              <a:buFontTx/>
              <a:buChar char="-"/>
            </a:pPr>
            <a:r>
              <a:rPr lang="vi-VN" sz="3600" b="1" dirty="0" smtClean="0">
                <a:solidFill>
                  <a:srgbClr val="0000CC"/>
                </a:solidFill>
                <a:effectLst/>
                <a:latin typeface="Times New Roman"/>
                <a:ea typeface="Times New Roman"/>
              </a:rPr>
              <a:t>Xử lí:Nên khuyên bạn nhỏ lấy vừa đủ thức ăn để không bị rơi ra ngoài. Sau khi ăn hết bạn đó có thể lấy thêm. Và mỗi lần lấy, chỉ lên lấy vừa ăn thôi. Nếu lấy nhiều quá, không ăn hết sẽ rất lãng phí. Ở một số nhà hàng, bạn có thể bị phạt khi để lại đồ ăn thừa.</a:t>
            </a:r>
            <a:endParaRPr lang="en-US" sz="3200" b="1" dirty="0">
              <a:solidFill>
                <a:srgbClr val="0000CC"/>
              </a:solidFill>
              <a:effectLst/>
              <a:latin typeface="Times New Roman"/>
              <a:ea typeface="Times New Roman"/>
            </a:endParaRPr>
          </a:p>
        </p:txBody>
      </p:sp>
    </p:spTree>
    <p:extLst>
      <p:ext uri="{BB962C8B-B14F-4D97-AF65-F5344CB8AC3E}">
        <p14:creationId xmlns:p14="http://schemas.microsoft.com/office/powerpoint/2010/main" val="16738355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3</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021164" y="1813709"/>
            <a:ext cx="14508555" cy="707886"/>
          </a:xfrm>
          <a:prstGeom prst="rect">
            <a:avLst/>
          </a:prstGeom>
        </p:spPr>
        <p:txBody>
          <a:bodyPr wrap="square">
            <a:spAutoFit/>
          </a:bodyPr>
          <a:lstStyle/>
          <a:p>
            <a:r>
              <a:rPr lang="vi-VN" sz="3600" b="1" dirty="0">
                <a:solidFill>
                  <a:srgbClr val="FF0000"/>
                </a:solidFill>
                <a:latin typeface="Times New Roman"/>
                <a:ea typeface="Times New Roman"/>
              </a:rPr>
              <a:t>*</a:t>
            </a:r>
            <a:r>
              <a:rPr lang="vi-VN" sz="3600" b="1" dirty="0" smtClean="0">
                <a:solidFill>
                  <a:srgbClr val="FF0000"/>
                </a:solidFill>
                <a:latin typeface="Times New Roman"/>
                <a:ea typeface="Times New Roman"/>
              </a:rPr>
              <a:t>HĐ2</a:t>
            </a:r>
            <a:r>
              <a:rPr lang="nl-NL" sz="3600" b="1" dirty="0" smtClean="0">
                <a:solidFill>
                  <a:srgbClr val="FF0000"/>
                </a:solidFill>
                <a:latin typeface="Times New Roman"/>
                <a:ea typeface="Times New Roman"/>
              </a:rPr>
              <a:t>. </a:t>
            </a:r>
            <a:r>
              <a:rPr lang="nl-NL" sz="4000" b="1" dirty="0">
                <a:solidFill>
                  <a:srgbClr val="FF0000"/>
                </a:solidFill>
                <a:latin typeface="Times New Roman"/>
                <a:ea typeface="Times New Roman"/>
              </a:rPr>
              <a:t>Giới thiệu một số sản phẩm nông nghiệp của địa phương </a:t>
            </a:r>
            <a:r>
              <a:rPr lang="nl-NL" sz="4000" b="1" dirty="0" smtClean="0">
                <a:solidFill>
                  <a:srgbClr val="FF0000"/>
                </a:solidFill>
                <a:latin typeface="Times New Roman"/>
                <a:ea typeface="Times New Roman"/>
              </a:rPr>
              <a:t>. </a:t>
            </a:r>
            <a:endParaRPr lang="en-US" sz="4000" b="1" dirty="0">
              <a:solidFill>
                <a:srgbClr val="FF0000"/>
              </a:solidFill>
            </a:endParaRPr>
          </a:p>
        </p:txBody>
      </p:sp>
      <p:sp>
        <p:nvSpPr>
          <p:cNvPr id="22" name="Rectangle 21"/>
          <p:cNvSpPr/>
          <p:nvPr/>
        </p:nvSpPr>
        <p:spPr>
          <a:xfrm>
            <a:off x="1056882" y="2534543"/>
            <a:ext cx="9479355" cy="646331"/>
          </a:xfrm>
          <a:prstGeom prst="rect">
            <a:avLst/>
          </a:prstGeom>
        </p:spPr>
        <p:txBody>
          <a:bodyPr wrap="square">
            <a:spAutoFit/>
          </a:bodyPr>
          <a:lstStyle/>
          <a:p>
            <a:pPr>
              <a:spcAft>
                <a:spcPts val="0"/>
              </a:spcAft>
            </a:pPr>
            <a:r>
              <a:rPr lang="vi-VN" sz="3600" b="1" dirty="0" smtClean="0">
                <a:solidFill>
                  <a:srgbClr val="0000CC"/>
                </a:solidFill>
                <a:latin typeface="Times New Roman"/>
                <a:ea typeface="Times New Roman"/>
              </a:rPr>
              <a:t> </a:t>
            </a:r>
            <a:r>
              <a:rPr lang="vi-VN" sz="3600" b="1" dirty="0" smtClean="0">
                <a:solidFill>
                  <a:srgbClr val="FF0000"/>
                </a:solidFill>
                <a:latin typeface="Times New Roman"/>
                <a:ea typeface="Times New Roman"/>
              </a:rPr>
              <a:t>- Các bạn trong hình đang chia sẻ nội dung gì?</a:t>
            </a:r>
            <a:endParaRPr lang="vi-VN" sz="3600" b="1" dirty="0" smtClean="0">
              <a:solidFill>
                <a:srgbClr val="0000CC"/>
              </a:solidFill>
              <a:latin typeface="Times New Roman"/>
              <a:ea typeface="Times New Roman"/>
            </a:endParaRPr>
          </a:p>
        </p:txBody>
      </p:sp>
      <p:pic>
        <p:nvPicPr>
          <p:cNvPr id="14" name="Picture 13"/>
          <p:cNvPicPr/>
          <p:nvPr/>
        </p:nvPicPr>
        <p:blipFill rotWithShape="1">
          <a:blip r:embed="rId3"/>
          <a:srcRect l="38278" t="36835" r="39367" b="35248"/>
          <a:stretch/>
        </p:blipFill>
        <p:spPr bwMode="auto">
          <a:xfrm>
            <a:off x="10271919" y="2521595"/>
            <a:ext cx="5257800" cy="3193406"/>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993383" y="3276600"/>
            <a:ext cx="9479355" cy="1200329"/>
          </a:xfrm>
          <a:prstGeom prst="rect">
            <a:avLst/>
          </a:prstGeom>
        </p:spPr>
        <p:txBody>
          <a:bodyPr wrap="square">
            <a:spAutoFit/>
          </a:bodyPr>
          <a:lstStyle/>
          <a:p>
            <a:pPr>
              <a:spcAft>
                <a:spcPts val="0"/>
              </a:spcAft>
            </a:pPr>
            <a:r>
              <a:rPr lang="vi-VN" sz="3600" b="1" dirty="0" smtClean="0">
                <a:solidFill>
                  <a:srgbClr val="0000CC"/>
                </a:solidFill>
                <a:latin typeface="Times New Roman"/>
                <a:ea typeface="Times New Roman"/>
              </a:rPr>
              <a:t> - Các bạn trong hình đang chia sẻ các sản phẩm ở địa phương, bạn đã đem đến lớp.</a:t>
            </a:r>
          </a:p>
        </p:txBody>
      </p:sp>
      <p:sp>
        <p:nvSpPr>
          <p:cNvPr id="17" name="Rectangle 16"/>
          <p:cNvSpPr/>
          <p:nvPr/>
        </p:nvSpPr>
        <p:spPr>
          <a:xfrm>
            <a:off x="991002" y="4446072"/>
            <a:ext cx="9479355" cy="1200329"/>
          </a:xfrm>
          <a:prstGeom prst="rect">
            <a:avLst/>
          </a:prstGeom>
        </p:spPr>
        <p:txBody>
          <a:bodyPr wrap="square">
            <a:spAutoFit/>
          </a:bodyPr>
          <a:lstStyle/>
          <a:p>
            <a:pPr>
              <a:spcAft>
                <a:spcPts val="0"/>
              </a:spcAft>
            </a:pPr>
            <a:r>
              <a:rPr lang="vi-VN" sz="3600" b="1" dirty="0" smtClean="0">
                <a:solidFill>
                  <a:srgbClr val="0000CC"/>
                </a:solidFill>
                <a:latin typeface="Times New Roman"/>
                <a:ea typeface="Times New Roman"/>
              </a:rPr>
              <a:t> </a:t>
            </a:r>
            <a:r>
              <a:rPr lang="vi-VN" sz="3600" b="1" dirty="0" smtClean="0">
                <a:solidFill>
                  <a:srgbClr val="FF0000"/>
                </a:solidFill>
                <a:latin typeface="Times New Roman"/>
                <a:ea typeface="Times New Roman"/>
              </a:rPr>
              <a:t>- Các bạn có thái độ như thế nào với sản phẩm nông nghiệp ở địa phương?</a:t>
            </a:r>
            <a:endParaRPr lang="vi-VN" sz="3600" b="1" dirty="0" smtClean="0">
              <a:solidFill>
                <a:srgbClr val="0000CC"/>
              </a:solidFill>
              <a:latin typeface="Times New Roman"/>
              <a:ea typeface="Times New Roman"/>
            </a:endParaRPr>
          </a:p>
        </p:txBody>
      </p:sp>
      <p:sp>
        <p:nvSpPr>
          <p:cNvPr id="18" name="Rectangle 17"/>
          <p:cNvSpPr/>
          <p:nvPr/>
        </p:nvSpPr>
        <p:spPr>
          <a:xfrm>
            <a:off x="792564" y="5646401"/>
            <a:ext cx="9479355" cy="1754326"/>
          </a:xfrm>
          <a:prstGeom prst="rect">
            <a:avLst/>
          </a:prstGeom>
        </p:spPr>
        <p:txBody>
          <a:bodyPr wrap="square">
            <a:spAutoFit/>
          </a:bodyPr>
          <a:lstStyle/>
          <a:p>
            <a:pPr>
              <a:spcAft>
                <a:spcPts val="0"/>
              </a:spcAft>
            </a:pPr>
            <a:r>
              <a:rPr lang="vi-VN" sz="3600" b="1" dirty="0" smtClean="0">
                <a:solidFill>
                  <a:srgbClr val="0000CC"/>
                </a:solidFill>
                <a:latin typeface="Times New Roman"/>
                <a:ea typeface="Times New Roman"/>
              </a:rPr>
              <a:t> - Các bạn trong hình đang  giới thiệu về các sản phẩm của mình đem đến một cách rất sôi nổi và hào hứng.</a:t>
            </a:r>
          </a:p>
        </p:txBody>
      </p:sp>
      <p:pic>
        <p:nvPicPr>
          <p:cNvPr id="19" name="Picture 18"/>
          <p:cNvPicPr/>
          <p:nvPr/>
        </p:nvPicPr>
        <p:blipFill rotWithShape="1">
          <a:blip r:embed="rId3"/>
          <a:srcRect l="49073" t="74252" r="37078" b="10626"/>
          <a:stretch/>
        </p:blipFill>
        <p:spPr bwMode="auto">
          <a:xfrm>
            <a:off x="10472738" y="5646400"/>
            <a:ext cx="5056981" cy="28117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317847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3</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021164" y="1813709"/>
            <a:ext cx="14508555" cy="707886"/>
          </a:xfrm>
          <a:prstGeom prst="rect">
            <a:avLst/>
          </a:prstGeom>
        </p:spPr>
        <p:txBody>
          <a:bodyPr wrap="square">
            <a:spAutoFit/>
          </a:bodyPr>
          <a:lstStyle/>
          <a:p>
            <a:r>
              <a:rPr lang="vi-VN" sz="3600" b="1" dirty="0">
                <a:solidFill>
                  <a:srgbClr val="FF0000"/>
                </a:solidFill>
                <a:latin typeface="Times New Roman"/>
                <a:ea typeface="Times New Roman"/>
              </a:rPr>
              <a:t>*</a:t>
            </a:r>
            <a:r>
              <a:rPr lang="vi-VN" sz="3600" b="1" dirty="0" smtClean="0">
                <a:solidFill>
                  <a:srgbClr val="FF0000"/>
                </a:solidFill>
                <a:latin typeface="Times New Roman"/>
                <a:ea typeface="Times New Roman"/>
              </a:rPr>
              <a:t>HĐ2</a:t>
            </a:r>
            <a:r>
              <a:rPr lang="nl-NL" sz="3600" b="1" dirty="0" smtClean="0">
                <a:solidFill>
                  <a:srgbClr val="FF0000"/>
                </a:solidFill>
                <a:latin typeface="Times New Roman"/>
                <a:ea typeface="Times New Roman"/>
              </a:rPr>
              <a:t>. </a:t>
            </a:r>
            <a:r>
              <a:rPr lang="nl-NL" sz="4000" b="1" dirty="0">
                <a:solidFill>
                  <a:srgbClr val="FF0000"/>
                </a:solidFill>
                <a:latin typeface="Times New Roman"/>
                <a:ea typeface="Times New Roman"/>
              </a:rPr>
              <a:t>Giới thiệu một số sản phẩm nông nghiệp của địa phương </a:t>
            </a:r>
            <a:r>
              <a:rPr lang="nl-NL" sz="4000" b="1" dirty="0" smtClean="0">
                <a:solidFill>
                  <a:srgbClr val="FF0000"/>
                </a:solidFill>
                <a:latin typeface="Times New Roman"/>
                <a:ea typeface="Times New Roman"/>
              </a:rPr>
              <a:t>. </a:t>
            </a:r>
            <a:endParaRPr lang="en-US" sz="4000" b="1" dirty="0">
              <a:solidFill>
                <a:srgbClr val="FF0000"/>
              </a:solidFill>
            </a:endParaRPr>
          </a:p>
        </p:txBody>
      </p:sp>
      <p:sp>
        <p:nvSpPr>
          <p:cNvPr id="22" name="Rectangle 21"/>
          <p:cNvSpPr/>
          <p:nvPr/>
        </p:nvSpPr>
        <p:spPr>
          <a:xfrm>
            <a:off x="1056882" y="2534543"/>
            <a:ext cx="9291237" cy="1200329"/>
          </a:xfrm>
          <a:prstGeom prst="rect">
            <a:avLst/>
          </a:prstGeom>
        </p:spPr>
        <p:txBody>
          <a:bodyPr wrap="square">
            <a:spAutoFit/>
          </a:bodyPr>
          <a:lstStyle/>
          <a:p>
            <a:pPr>
              <a:spcAft>
                <a:spcPts val="0"/>
              </a:spcAft>
            </a:pPr>
            <a:r>
              <a:rPr lang="vi-VN" sz="3600" b="1" dirty="0" smtClean="0">
                <a:solidFill>
                  <a:srgbClr val="0000CC"/>
                </a:solidFill>
                <a:latin typeface="Times New Roman"/>
                <a:ea typeface="Times New Roman"/>
              </a:rPr>
              <a:t> </a:t>
            </a:r>
            <a:r>
              <a:rPr lang="vi-VN" sz="3600" b="1" dirty="0" smtClean="0">
                <a:solidFill>
                  <a:srgbClr val="FF0000"/>
                </a:solidFill>
                <a:latin typeface="Times New Roman"/>
                <a:ea typeface="Times New Roman"/>
              </a:rPr>
              <a:t>- Các  sản phẩm nông nghiệp được trưng bày là những sản phẩm gì?</a:t>
            </a:r>
            <a:endParaRPr lang="vi-VN" sz="3600" b="1" dirty="0" smtClean="0">
              <a:solidFill>
                <a:srgbClr val="0000CC"/>
              </a:solidFill>
              <a:latin typeface="Times New Roman"/>
              <a:ea typeface="Times New Roman"/>
            </a:endParaRPr>
          </a:p>
        </p:txBody>
      </p:sp>
      <p:pic>
        <p:nvPicPr>
          <p:cNvPr id="14" name="Picture 13"/>
          <p:cNvPicPr/>
          <p:nvPr/>
        </p:nvPicPr>
        <p:blipFill rotWithShape="1">
          <a:blip r:embed="rId3"/>
          <a:srcRect l="38278" t="36835" r="39367" b="35248"/>
          <a:stretch/>
        </p:blipFill>
        <p:spPr bwMode="auto">
          <a:xfrm>
            <a:off x="10271919" y="2521595"/>
            <a:ext cx="5257800" cy="3193404"/>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1056882" y="3657600"/>
            <a:ext cx="9479355" cy="1200329"/>
          </a:xfrm>
          <a:prstGeom prst="rect">
            <a:avLst/>
          </a:prstGeom>
        </p:spPr>
        <p:txBody>
          <a:bodyPr wrap="square">
            <a:spAutoFit/>
          </a:bodyPr>
          <a:lstStyle/>
          <a:p>
            <a:pPr>
              <a:spcAft>
                <a:spcPts val="0"/>
              </a:spcAft>
            </a:pPr>
            <a:r>
              <a:rPr lang="vi-VN" sz="3600" b="1" dirty="0" smtClean="0">
                <a:solidFill>
                  <a:srgbClr val="0000CC"/>
                </a:solidFill>
                <a:latin typeface="Times New Roman"/>
                <a:ea typeface="Times New Roman"/>
              </a:rPr>
              <a:t> - Các sản phẩm đó là rau củ quả, chăn nuôi, khai thác thủy sản.</a:t>
            </a:r>
          </a:p>
        </p:txBody>
      </p:sp>
      <p:sp>
        <p:nvSpPr>
          <p:cNvPr id="17" name="Rectangle 16"/>
          <p:cNvSpPr/>
          <p:nvPr/>
        </p:nvSpPr>
        <p:spPr>
          <a:xfrm>
            <a:off x="991002" y="4775431"/>
            <a:ext cx="9479355" cy="646331"/>
          </a:xfrm>
          <a:prstGeom prst="rect">
            <a:avLst/>
          </a:prstGeom>
        </p:spPr>
        <p:txBody>
          <a:bodyPr wrap="square">
            <a:spAutoFit/>
          </a:bodyPr>
          <a:lstStyle/>
          <a:p>
            <a:pPr>
              <a:spcAft>
                <a:spcPts val="0"/>
              </a:spcAft>
            </a:pPr>
            <a:r>
              <a:rPr lang="vi-VN" sz="3600" b="1" dirty="0" smtClean="0">
                <a:solidFill>
                  <a:srgbClr val="0000CC"/>
                </a:solidFill>
                <a:latin typeface="Times New Roman"/>
                <a:ea typeface="Times New Roman"/>
              </a:rPr>
              <a:t> </a:t>
            </a:r>
            <a:r>
              <a:rPr lang="vi-VN" sz="3600" b="1" dirty="0" smtClean="0">
                <a:solidFill>
                  <a:srgbClr val="FF0000"/>
                </a:solidFill>
                <a:latin typeface="Times New Roman"/>
                <a:ea typeface="Times New Roman"/>
              </a:rPr>
              <a:t>- Các sản phẩm đó có lợi ích gì?</a:t>
            </a:r>
            <a:endParaRPr lang="vi-VN" sz="3600" b="1" dirty="0" smtClean="0">
              <a:solidFill>
                <a:srgbClr val="0000CC"/>
              </a:solidFill>
              <a:latin typeface="Times New Roman"/>
              <a:ea typeface="Times New Roman"/>
            </a:endParaRPr>
          </a:p>
        </p:txBody>
      </p:sp>
      <p:sp>
        <p:nvSpPr>
          <p:cNvPr id="18" name="Rectangle 17"/>
          <p:cNvSpPr/>
          <p:nvPr/>
        </p:nvSpPr>
        <p:spPr>
          <a:xfrm>
            <a:off x="868764" y="5350196"/>
            <a:ext cx="9479355" cy="1200329"/>
          </a:xfrm>
          <a:prstGeom prst="rect">
            <a:avLst/>
          </a:prstGeom>
        </p:spPr>
        <p:txBody>
          <a:bodyPr wrap="square">
            <a:spAutoFit/>
          </a:bodyPr>
          <a:lstStyle/>
          <a:p>
            <a:pPr>
              <a:spcAft>
                <a:spcPts val="0"/>
              </a:spcAft>
            </a:pPr>
            <a:r>
              <a:rPr lang="vi-VN" sz="3600" b="1" dirty="0" smtClean="0">
                <a:solidFill>
                  <a:srgbClr val="0000CC"/>
                </a:solidFill>
                <a:latin typeface="Times New Roman"/>
                <a:ea typeface="Times New Roman"/>
              </a:rPr>
              <a:t> - Các sản phẩm đó cung cấp nguồn dinh dưỡng cho con người rất cao.</a:t>
            </a:r>
          </a:p>
        </p:txBody>
      </p:sp>
      <p:sp>
        <p:nvSpPr>
          <p:cNvPr id="19" name="Rectangle 18"/>
          <p:cNvSpPr/>
          <p:nvPr/>
        </p:nvSpPr>
        <p:spPr>
          <a:xfrm>
            <a:off x="962822" y="6400800"/>
            <a:ext cx="9291237" cy="1200329"/>
          </a:xfrm>
          <a:prstGeom prst="rect">
            <a:avLst/>
          </a:prstGeom>
        </p:spPr>
        <p:txBody>
          <a:bodyPr wrap="square">
            <a:spAutoFit/>
          </a:bodyPr>
          <a:lstStyle/>
          <a:p>
            <a:pPr>
              <a:spcAft>
                <a:spcPts val="0"/>
              </a:spcAft>
            </a:pPr>
            <a:r>
              <a:rPr lang="vi-VN" sz="3600" b="1" dirty="0" smtClean="0">
                <a:solidFill>
                  <a:srgbClr val="0000CC"/>
                </a:solidFill>
                <a:latin typeface="Times New Roman"/>
                <a:ea typeface="Times New Roman"/>
              </a:rPr>
              <a:t> </a:t>
            </a:r>
            <a:r>
              <a:rPr lang="vi-VN" sz="3600" b="1" dirty="0" smtClean="0">
                <a:solidFill>
                  <a:srgbClr val="FF0000"/>
                </a:solidFill>
                <a:latin typeface="Times New Roman"/>
                <a:ea typeface="Times New Roman"/>
              </a:rPr>
              <a:t>-  Hoạt động sản xuất nông nghiệp nào tạo ra sản phẩm đó?</a:t>
            </a:r>
            <a:endParaRPr lang="vi-VN" sz="3600" b="1" dirty="0" smtClean="0">
              <a:solidFill>
                <a:srgbClr val="0000CC"/>
              </a:solidFill>
              <a:latin typeface="Times New Roman"/>
              <a:ea typeface="Times New Roman"/>
            </a:endParaRPr>
          </a:p>
        </p:txBody>
      </p:sp>
      <p:sp>
        <p:nvSpPr>
          <p:cNvPr id="20" name="Rectangle 19"/>
          <p:cNvSpPr/>
          <p:nvPr/>
        </p:nvSpPr>
        <p:spPr>
          <a:xfrm>
            <a:off x="960441" y="7543800"/>
            <a:ext cx="9479355" cy="1200329"/>
          </a:xfrm>
          <a:prstGeom prst="rect">
            <a:avLst/>
          </a:prstGeom>
        </p:spPr>
        <p:txBody>
          <a:bodyPr wrap="square">
            <a:spAutoFit/>
          </a:bodyPr>
          <a:lstStyle/>
          <a:p>
            <a:pPr>
              <a:spcAft>
                <a:spcPts val="0"/>
              </a:spcAft>
            </a:pPr>
            <a:r>
              <a:rPr lang="vi-VN" sz="3600" b="1" dirty="0" smtClean="0">
                <a:solidFill>
                  <a:srgbClr val="0000CC"/>
                </a:solidFill>
                <a:latin typeface="Times New Roman"/>
                <a:ea typeface="Times New Roman"/>
              </a:rPr>
              <a:t> -Hoạt động sản xuất nông nghiệp: trồng trọt, chăn nuôi, đánh bắt thủy sản,....</a:t>
            </a:r>
          </a:p>
        </p:txBody>
      </p:sp>
      <p:pic>
        <p:nvPicPr>
          <p:cNvPr id="21" name="Picture 20"/>
          <p:cNvPicPr/>
          <p:nvPr/>
        </p:nvPicPr>
        <p:blipFill rotWithShape="1">
          <a:blip r:embed="rId3"/>
          <a:srcRect l="49073" t="74252" r="37078" b="10626"/>
          <a:stretch/>
        </p:blipFill>
        <p:spPr bwMode="auto">
          <a:xfrm>
            <a:off x="10470357" y="5714999"/>
            <a:ext cx="5059362" cy="30291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93820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a:t>
            </a:r>
            <a:r>
              <a:rPr lang="vi-VN" sz="3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 </a:t>
            </a:r>
            <a:r>
              <a:rPr lang="vi-VN" sz="36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 name="Picture 9"/>
          <p:cNvPicPr/>
          <p:nvPr/>
        </p:nvPicPr>
        <p:blipFill rotWithShape="1">
          <a:blip r:embed="rId3"/>
          <a:srcRect l="38059" t="67237" r="47655" b="20937"/>
          <a:stretch/>
        </p:blipFill>
        <p:spPr bwMode="auto">
          <a:xfrm>
            <a:off x="3261519" y="2286000"/>
            <a:ext cx="10287000" cy="441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6759918"/>
      </p:ext>
    </p:extLst>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smtClean="0">
                <a:solidFill>
                  <a:srgbClr val="0000CC"/>
                </a:solidFill>
                <a:latin typeface="Times New Roman" pitchFamily="18" charset="0"/>
                <a:cs typeface="Times New Roman" pitchFamily="18" charset="0"/>
              </a:rPr>
              <a:t>TRÒ CHƠI: TÂY DU KÍ</a:t>
            </a:r>
            <a:endParaRPr lang="en-GB" sz="3200" b="1">
              <a:solidFill>
                <a:srgbClr val="0000CC"/>
              </a:solidFill>
              <a:latin typeface="Times New Roman" pitchFamily="18" charset="0"/>
              <a:cs typeface="Times New Roman" pitchFamily="18" charset="0"/>
            </a:endParaRP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9901</TotalTime>
  <Words>645</Words>
  <Application>Microsoft Office PowerPoint</Application>
  <PresentationFormat>Custom</PresentationFormat>
  <Paragraphs>52</Paragraphs>
  <Slides>9</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1127</cp:revision>
  <dcterms:created xsi:type="dcterms:W3CDTF">2008-09-09T22:52:10Z</dcterms:created>
  <dcterms:modified xsi:type="dcterms:W3CDTF">2024-05-07T14:36:50Z</dcterms:modified>
</cp:coreProperties>
</file>