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27" r:id="rId2"/>
    <p:sldId id="430" r:id="rId3"/>
    <p:sldId id="432" r:id="rId4"/>
    <p:sldId id="441" r:id="rId5"/>
    <p:sldId id="434" r:id="rId6"/>
    <p:sldId id="433" r:id="rId7"/>
    <p:sldId id="435" r:id="rId8"/>
    <p:sldId id="437" r:id="rId9"/>
    <p:sldId id="439" r:id="rId10"/>
    <p:sldId id="438"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5" d="100"/>
          <a:sy n="55" d="100"/>
        </p:scale>
        <p:origin x="564" y="9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8</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9</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10</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19.jpeg"/><Relationship Id="rId3" Type="http://schemas.openxmlformats.org/officeDocument/2006/relationships/image" Target="../media/image6.jpg"/><Relationship Id="rId7" Type="http://schemas.openxmlformats.org/officeDocument/2006/relationships/image" Target="../media/image15.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notesSlide" Target="../notesSlides/notesSlide3.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17.jpeg"/><Relationship Id="rId5" Type="http://schemas.openxmlformats.org/officeDocument/2006/relationships/image" Target="../media/image14.jpeg"/><Relationship Id="rId15" Type="http://schemas.openxmlformats.org/officeDocument/2006/relationships/image" Target="../media/image21.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16.jpeg"/><Relationship Id="rId1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a:t>
            </a:r>
            <a:r>
              <a:rPr lang="en-US" altLang="en-US" sz="3500" b="1">
                <a:solidFill>
                  <a:srgbClr val="FF0066"/>
                </a:solidFill>
                <a:latin typeface="Times New Roman" pitchFamily="18" charset="0"/>
              </a:rPr>
              <a:t>HỌC </a:t>
            </a:r>
            <a:r>
              <a:rPr lang="en-US" altLang="en-US" sz="3500" b="1">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508919" y="3962400"/>
            <a:ext cx="13563600" cy="160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Tự nhiên và Xã hội lớp 3</a:t>
            </a:r>
          </a:p>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 HOẠT ĐỘNG KẾT NỐI VỚI CỘNG ĐỒNG (T1) </a:t>
            </a: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a:solidFill>
                  <a:srgbClr val="0000CC"/>
                </a:solidFill>
                <a:latin typeface="Times New Roman" pitchFamily="18" charset="0"/>
                <a:cs typeface="Times New Roman" pitchFamily="18" charset="0"/>
              </a:rPr>
              <a:t>TRÒ CHƠI: TÂY DU KÍ</a:t>
            </a: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6677"/>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5: HOẠT ĐỘNG KẾT NỐI VỚI CỘNG ĐỒNG (T1) </a:t>
            </a:r>
          </a:p>
        </p:txBody>
      </p:sp>
      <p:sp>
        <p:nvSpPr>
          <p:cNvPr id="14" name="Rectangle 13"/>
          <p:cNvSpPr/>
          <p:nvPr/>
        </p:nvSpPr>
        <p:spPr>
          <a:xfrm>
            <a:off x="746919" y="2514600"/>
            <a:ext cx="8115128" cy="646331"/>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Em hãy quan các bức tranh và cho biết:</a:t>
            </a:r>
          </a:p>
        </p:txBody>
      </p:sp>
      <p:sp>
        <p:nvSpPr>
          <p:cNvPr id="4" name="Rectangle 3"/>
          <p:cNvSpPr/>
          <p:nvPr/>
        </p:nvSpPr>
        <p:spPr>
          <a:xfrm>
            <a:off x="719708" y="3429000"/>
            <a:ext cx="9018811" cy="646331"/>
          </a:xfrm>
          <a:prstGeom prst="rect">
            <a:avLst/>
          </a:prstGeom>
        </p:spPr>
        <p:txBody>
          <a:bodyPr wrap="square">
            <a:spAutoFit/>
          </a:bodyPr>
          <a:lstStyle/>
          <a:p>
            <a:r>
              <a:rPr lang="nl-NL"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Mọi người trong hình 1 đang làm gì ?</a:t>
            </a:r>
            <a:endParaRPr lang="en-US" sz="3600" b="1">
              <a:solidFill>
                <a:srgbClr val="0000CC"/>
              </a:solidFill>
              <a:latin typeface="Times New Roman" pitchFamily="18" charset="0"/>
              <a:cs typeface="Times New Roman" pitchFamily="18" charset="0"/>
            </a:endParaRPr>
          </a:p>
        </p:txBody>
      </p:sp>
      <p:sp>
        <p:nvSpPr>
          <p:cNvPr id="5" name="Rectangle 4"/>
          <p:cNvSpPr/>
          <p:nvPr/>
        </p:nvSpPr>
        <p:spPr>
          <a:xfrm>
            <a:off x="757636" y="4373423"/>
            <a:ext cx="8104411" cy="1200329"/>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Em đã tham gia hoạt động như vậy chưa ? </a:t>
            </a:r>
            <a:endParaRPr lang="en-US" sz="3600" b="1">
              <a:solidFill>
                <a:srgbClr val="0000CC"/>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746BC8C5-C97E-4CE9-D06B-836711D92F8D}"/>
              </a:ext>
            </a:extLst>
          </p:cNvPr>
          <p:cNvPicPr>
            <a:picLocks noChangeAspect="1"/>
          </p:cNvPicPr>
          <p:nvPr/>
        </p:nvPicPr>
        <p:blipFill>
          <a:blip r:embed="rId3"/>
          <a:stretch>
            <a:fillRect/>
          </a:stretch>
        </p:blipFill>
        <p:spPr>
          <a:xfrm>
            <a:off x="9433719" y="3733799"/>
            <a:ext cx="6123211" cy="4834737"/>
          </a:xfrm>
          <a:prstGeom prst="rect">
            <a:avLst/>
          </a:prstGeom>
        </p:spPr>
      </p:pic>
      <p:sp>
        <p:nvSpPr>
          <p:cNvPr id="17" name="Rectangle 16">
            <a:extLst>
              <a:ext uri="{FF2B5EF4-FFF2-40B4-BE49-F238E27FC236}">
                <a16:creationId xmlns:a16="http://schemas.microsoft.com/office/drawing/2014/main" id="{29768E16-7CAE-100F-D38D-C8B96BD67FEE}"/>
              </a:ext>
            </a:extLst>
          </p:cNvPr>
          <p:cNvSpPr/>
          <p:nvPr/>
        </p:nvSpPr>
        <p:spPr>
          <a:xfrm>
            <a:off x="746919" y="5943600"/>
            <a:ext cx="8104411" cy="1200329"/>
          </a:xfrm>
          <a:prstGeom prst="rect">
            <a:avLst/>
          </a:prstGeom>
        </p:spPr>
        <p:txBody>
          <a:bodyPr wrap="square">
            <a:spAutoFit/>
          </a:bodyPr>
          <a:lstStyle/>
          <a:p>
            <a:pPr algn="just"/>
            <a:r>
              <a:rPr lang="vi-VN" sz="3600" b="1">
                <a:solidFill>
                  <a:srgbClr val="0000CC"/>
                </a:solidFill>
                <a:latin typeface="Times New Roman" pitchFamily="18" charset="0"/>
                <a:cs typeface="Times New Roman" pitchFamily="18" charset="0"/>
              </a:rPr>
              <a:t>+ Em cảm thấy như thế nào khi tham gia các hoạt động như thế?</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Bài 5: HOẠT ĐỘNG KẾT NỐI VỚI CỘNG ĐỒNG (T1) </a:t>
            </a:r>
          </a:p>
        </p:txBody>
      </p:sp>
      <p:sp>
        <p:nvSpPr>
          <p:cNvPr id="14" name="Rectangle 13"/>
          <p:cNvSpPr/>
          <p:nvPr/>
        </p:nvSpPr>
        <p:spPr>
          <a:xfrm>
            <a:off x="746919" y="2090427"/>
            <a:ext cx="13944600" cy="646331"/>
          </a:xfrm>
          <a:prstGeom prst="rect">
            <a:avLst/>
          </a:prstGeom>
        </p:spPr>
        <p:txBody>
          <a:bodyPr wrap="square">
            <a:spAutoFit/>
          </a:bodyPr>
          <a:lstStyle/>
          <a:p>
            <a:pPr lvl="0" algn="just"/>
            <a:r>
              <a:rPr lang="vi-VN" sz="3600" b="1">
                <a:solidFill>
                  <a:srgbClr val="FF0000"/>
                </a:solidFill>
                <a:latin typeface="Times New Roman" pitchFamily="18" charset="0"/>
                <a:cs typeface="Times New Roman" pitchFamily="18" charset="0"/>
              </a:rPr>
              <a:t>Hoạt động 1. Tìm hiểu các hoạt động ủng hộ của trường Minh, Hoa. </a:t>
            </a:r>
            <a:endParaRPr kumimoji="0" lang="en-US"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4" name="Rectangle 3"/>
          <p:cNvSpPr/>
          <p:nvPr/>
        </p:nvSpPr>
        <p:spPr>
          <a:xfrm>
            <a:off x="787098" y="3528186"/>
            <a:ext cx="9018811" cy="1200329"/>
          </a:xfrm>
          <a:prstGeom prst="rect">
            <a:avLst/>
          </a:prstGeom>
        </p:spPr>
        <p:txBody>
          <a:bodyPr wrap="square">
            <a:spAutoFit/>
          </a:bodyPr>
          <a:lstStyle/>
          <a:p>
            <a:pPr lvl="0"/>
            <a:r>
              <a:rPr kumimoji="0" lang="nl-NL" sz="3600" b="1"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 </a:t>
            </a:r>
            <a:r>
              <a:rPr lang="vi-VN" sz="3600" b="1">
                <a:solidFill>
                  <a:srgbClr val="0000CC"/>
                </a:solidFill>
                <a:latin typeface="Times New Roman" pitchFamily="18" charset="0"/>
                <a:cs typeface="Times New Roman" pitchFamily="18" charset="0"/>
              </a:rPr>
              <a:t>Các bạn đã tham gia hoạt động nào với cộng đồng là gì? Hãy mô tả hoạt động đó</a:t>
            </a:r>
            <a:endParaRPr kumimoji="0" lang="en-US" sz="3600" b="1"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5" name="Rectangle 4"/>
          <p:cNvSpPr/>
          <p:nvPr/>
        </p:nvSpPr>
        <p:spPr>
          <a:xfrm>
            <a:off x="787098" y="5439864"/>
            <a:ext cx="8104411" cy="646331"/>
          </a:xfrm>
          <a:prstGeom prst="rect">
            <a:avLst/>
          </a:prstGeom>
        </p:spPr>
        <p:txBody>
          <a:bodyPr wrap="square">
            <a:spAutoFit/>
          </a:bodyPr>
          <a:lstStyle/>
          <a:p>
            <a:pPr lvl="0" algn="just"/>
            <a:r>
              <a:rPr kumimoji="0" lang="nl-NL" sz="3600" b="1"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a:t>
            </a:r>
            <a:r>
              <a:rPr lang="vi-VN" sz="3600" b="1">
                <a:solidFill>
                  <a:srgbClr val="0000CC"/>
                </a:solidFill>
                <a:latin typeface="Times New Roman" pitchFamily="18" charset="0"/>
                <a:cs typeface="Times New Roman" pitchFamily="18" charset="0"/>
              </a:rPr>
              <a:t> Ý nghĩa của các hoạt động đó ?</a:t>
            </a:r>
            <a:endParaRPr kumimoji="0" lang="en-US" sz="3600" b="1"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17" name="Rectangle 16">
            <a:extLst>
              <a:ext uri="{FF2B5EF4-FFF2-40B4-BE49-F238E27FC236}">
                <a16:creationId xmlns:a16="http://schemas.microsoft.com/office/drawing/2014/main" id="{29768E16-7CAE-100F-D38D-C8B96BD67FEE}"/>
              </a:ext>
            </a:extLst>
          </p:cNvPr>
          <p:cNvSpPr/>
          <p:nvPr/>
        </p:nvSpPr>
        <p:spPr>
          <a:xfrm>
            <a:off x="703572" y="6730407"/>
            <a:ext cx="8104411" cy="646331"/>
          </a:xfrm>
          <a:prstGeom prst="rect">
            <a:avLst/>
          </a:prstGeom>
        </p:spPr>
        <p:txBody>
          <a:bodyPr wrap="square">
            <a:spAutoFit/>
          </a:bodyPr>
          <a:lstStyle/>
          <a:p>
            <a:pPr lvl="0" algn="just"/>
            <a:r>
              <a:rPr kumimoji="0" lang="vi-VN" sz="3600" b="1"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 </a:t>
            </a:r>
            <a:r>
              <a:rPr lang="vi-VN" sz="3600" b="1">
                <a:solidFill>
                  <a:srgbClr val="0000CC"/>
                </a:solidFill>
                <a:latin typeface="Times New Roman" pitchFamily="18" charset="0"/>
                <a:cs typeface="Times New Roman" pitchFamily="18" charset="0"/>
              </a:rPr>
              <a:t>Nhận xét sự sự tham gia của các bạn ?</a:t>
            </a:r>
            <a:endParaRPr kumimoji="0" lang="en-US" sz="3600" b="1"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pic>
        <p:nvPicPr>
          <p:cNvPr id="3" name="Picture 2">
            <a:extLst>
              <a:ext uri="{FF2B5EF4-FFF2-40B4-BE49-F238E27FC236}">
                <a16:creationId xmlns:a16="http://schemas.microsoft.com/office/drawing/2014/main" id="{2E60CADD-6E17-FEB2-7378-360136588C67}"/>
              </a:ext>
            </a:extLst>
          </p:cNvPr>
          <p:cNvPicPr>
            <a:picLocks noChangeAspect="1"/>
          </p:cNvPicPr>
          <p:nvPr/>
        </p:nvPicPr>
        <p:blipFill>
          <a:blip r:embed="rId3"/>
          <a:stretch>
            <a:fillRect/>
          </a:stretch>
        </p:blipFill>
        <p:spPr>
          <a:xfrm>
            <a:off x="8976519" y="3429001"/>
            <a:ext cx="6781800" cy="5139536"/>
          </a:xfrm>
          <a:prstGeom prst="rect">
            <a:avLst/>
          </a:prstGeom>
        </p:spPr>
      </p:pic>
    </p:spTree>
    <p:extLst>
      <p:ext uri="{BB962C8B-B14F-4D97-AF65-F5344CB8AC3E}">
        <p14:creationId xmlns:p14="http://schemas.microsoft.com/office/powerpoint/2010/main" val="33087796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5: HOẠT ĐỘNG KẾT NỐI VỚI CỘNG ĐỒNG (T1) </a:t>
            </a:r>
          </a:p>
        </p:txBody>
      </p:sp>
      <p:sp>
        <p:nvSpPr>
          <p:cNvPr id="10" name="Rectangle 9"/>
          <p:cNvSpPr/>
          <p:nvPr/>
        </p:nvSpPr>
        <p:spPr>
          <a:xfrm>
            <a:off x="746919" y="1782783"/>
            <a:ext cx="14630400" cy="1261884"/>
          </a:xfrm>
          <a:prstGeom prst="rect">
            <a:avLst/>
          </a:prstGeom>
        </p:spPr>
        <p:txBody>
          <a:bodyPr wrap="square">
            <a:spAutoFit/>
          </a:bodyPr>
          <a:lstStyle/>
          <a:p>
            <a:r>
              <a:rPr lang="vi-VN" sz="3800" b="1">
                <a:solidFill>
                  <a:srgbClr val="FF0066"/>
                </a:solidFill>
                <a:latin typeface="Times New Roman" pitchFamily="18" charset="0"/>
                <a:cs typeface="Times New Roman" pitchFamily="18" charset="0"/>
              </a:rPr>
              <a:t>Hoạt động 1. Tìm hiểu các hoạt động ủng hộ của trường Minh, Hoa. </a:t>
            </a:r>
          </a:p>
        </p:txBody>
      </p:sp>
      <p:sp>
        <p:nvSpPr>
          <p:cNvPr id="2" name="Rectangle 1"/>
          <p:cNvSpPr/>
          <p:nvPr/>
        </p:nvSpPr>
        <p:spPr>
          <a:xfrm>
            <a:off x="718153" y="2759842"/>
            <a:ext cx="14506766" cy="2308324"/>
          </a:xfrm>
          <a:prstGeom prst="rect">
            <a:avLst/>
          </a:prstGeom>
        </p:spPr>
        <p:txBody>
          <a:bodyPr wrap="square">
            <a:spAutoFit/>
          </a:bodyPr>
          <a:lstStyle/>
          <a:p>
            <a:pPr indent="457200" algn="just"/>
            <a:r>
              <a:rPr lang="vi-VN" sz="3600" b="1" i="1">
                <a:solidFill>
                  <a:srgbClr val="0000CC"/>
                </a:solidFill>
                <a:latin typeface="Times New Roman" pitchFamily="18" charset="0"/>
                <a:cs typeface="Times New Roman" pitchFamily="18" charset="0"/>
              </a:rPr>
              <a:t>Những hoạt động này là những hoạt động kết nối với cộng đồng.</a:t>
            </a:r>
            <a:endParaRPr lang="en-US" sz="3600" b="1" i="1">
              <a:solidFill>
                <a:srgbClr val="0000CC"/>
              </a:solidFill>
              <a:latin typeface="Times New Roman" pitchFamily="18" charset="0"/>
              <a:cs typeface="Times New Roman" pitchFamily="18" charset="0"/>
            </a:endParaRPr>
          </a:p>
          <a:p>
            <a:pPr indent="457200" algn="just"/>
            <a:r>
              <a:rPr lang="vi-VN" sz="3600" b="1" i="1">
                <a:solidFill>
                  <a:srgbClr val="0000CC"/>
                </a:solidFill>
                <a:latin typeface="Times New Roman" pitchFamily="18" charset="0"/>
                <a:cs typeface="Times New Roman" pitchFamily="18" charset="0"/>
              </a:rPr>
              <a:t> Những hoạt đồng này thể hiên sự quan tâm, đùm bọc, yêu thương đồng bào bằng việc giúp đỡ, chia sẻ một phần của mình với những người có hoàn cảnh khó kh</a:t>
            </a:r>
            <a:r>
              <a:rPr lang="en-US" sz="3600" b="1" i="1">
                <a:solidFill>
                  <a:srgbClr val="0000CC"/>
                </a:solidFill>
                <a:latin typeface="Times New Roman" pitchFamily="18" charset="0"/>
                <a:cs typeface="Times New Roman" pitchFamily="18" charset="0"/>
              </a:rPr>
              <a:t>ă</a:t>
            </a:r>
            <a:r>
              <a:rPr lang="vi-VN" sz="3600" b="1" i="1">
                <a:solidFill>
                  <a:srgbClr val="0000CC"/>
                </a:solidFill>
                <a:latin typeface="Times New Roman" pitchFamily="18" charset="0"/>
                <a:cs typeface="Times New Roman" pitchFamily="18" charset="0"/>
              </a:rPr>
              <a:t>n hơn.</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5: HOẠT ĐỘNG KẾT NỐI VỚI CỘNG ĐỒNG (T1) </a:t>
            </a:r>
          </a:p>
        </p:txBody>
      </p:sp>
      <p:sp>
        <p:nvSpPr>
          <p:cNvPr id="10" name="Rectangle 9"/>
          <p:cNvSpPr/>
          <p:nvPr/>
        </p:nvSpPr>
        <p:spPr>
          <a:xfrm>
            <a:off x="746917" y="1782783"/>
            <a:ext cx="14325601"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Một số bức tranh  tham gia hoạt động kết nối cộng đồng </a:t>
            </a:r>
          </a:p>
        </p:txBody>
      </p:sp>
      <p:pic>
        <p:nvPicPr>
          <p:cNvPr id="2" name="Picture 1">
            <a:extLst>
              <a:ext uri="{FF2B5EF4-FFF2-40B4-BE49-F238E27FC236}">
                <a16:creationId xmlns:a16="http://schemas.microsoft.com/office/drawing/2014/main" id="{23DF7E14-E523-AB9A-5B8D-F52D6194A092}"/>
              </a:ext>
            </a:extLst>
          </p:cNvPr>
          <p:cNvPicPr>
            <a:picLocks noChangeAspect="1"/>
          </p:cNvPicPr>
          <p:nvPr/>
        </p:nvPicPr>
        <p:blipFill>
          <a:blip r:embed="rId3"/>
          <a:stretch>
            <a:fillRect/>
          </a:stretch>
        </p:blipFill>
        <p:spPr>
          <a:xfrm>
            <a:off x="365919" y="3505200"/>
            <a:ext cx="5943599" cy="4343399"/>
          </a:xfrm>
          <a:prstGeom prst="rect">
            <a:avLst/>
          </a:prstGeom>
        </p:spPr>
      </p:pic>
      <p:pic>
        <p:nvPicPr>
          <p:cNvPr id="3" name="Picture 2">
            <a:extLst>
              <a:ext uri="{FF2B5EF4-FFF2-40B4-BE49-F238E27FC236}">
                <a16:creationId xmlns:a16="http://schemas.microsoft.com/office/drawing/2014/main" id="{828E19F5-3003-DD53-656B-FAED79320B08}"/>
              </a:ext>
            </a:extLst>
          </p:cNvPr>
          <p:cNvPicPr>
            <a:picLocks noChangeAspect="1"/>
          </p:cNvPicPr>
          <p:nvPr/>
        </p:nvPicPr>
        <p:blipFill>
          <a:blip r:embed="rId4"/>
          <a:stretch>
            <a:fillRect/>
          </a:stretch>
        </p:blipFill>
        <p:spPr>
          <a:xfrm>
            <a:off x="6690520" y="2564433"/>
            <a:ext cx="8763000" cy="3237512"/>
          </a:xfrm>
          <a:prstGeom prst="rect">
            <a:avLst/>
          </a:prstGeom>
        </p:spPr>
      </p:pic>
      <p:pic>
        <p:nvPicPr>
          <p:cNvPr id="4" name="Picture 3">
            <a:extLst>
              <a:ext uri="{FF2B5EF4-FFF2-40B4-BE49-F238E27FC236}">
                <a16:creationId xmlns:a16="http://schemas.microsoft.com/office/drawing/2014/main" id="{25922DD4-3643-1CB0-6F6D-51F4B418A78C}"/>
              </a:ext>
            </a:extLst>
          </p:cNvPr>
          <p:cNvPicPr>
            <a:picLocks noChangeAspect="1"/>
          </p:cNvPicPr>
          <p:nvPr/>
        </p:nvPicPr>
        <p:blipFill>
          <a:blip r:embed="rId5"/>
          <a:stretch>
            <a:fillRect/>
          </a:stretch>
        </p:blipFill>
        <p:spPr>
          <a:xfrm>
            <a:off x="6690519" y="5906488"/>
            <a:ext cx="8534400" cy="3237512"/>
          </a:xfrm>
          <a:prstGeom prst="rect">
            <a:avLst/>
          </a:prstGeom>
        </p:spPr>
      </p:pic>
    </p:spTree>
    <p:extLst>
      <p:ext uri="{BB962C8B-B14F-4D97-AF65-F5344CB8AC3E}">
        <p14:creationId xmlns:p14="http://schemas.microsoft.com/office/powerpoint/2010/main" val="635518802"/>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5: HOẠT ĐỘNG KẾT NỐI VỚI CỘNG ĐỒNG (T1) </a:t>
            </a:r>
          </a:p>
        </p:txBody>
      </p:sp>
      <p:sp>
        <p:nvSpPr>
          <p:cNvPr id="10" name="Rectangle 9"/>
          <p:cNvSpPr/>
          <p:nvPr/>
        </p:nvSpPr>
        <p:spPr>
          <a:xfrm>
            <a:off x="746917" y="1782783"/>
            <a:ext cx="14325601" cy="677108"/>
          </a:xfrm>
          <a:prstGeom prst="rect">
            <a:avLst/>
          </a:prstGeom>
        </p:spPr>
        <p:txBody>
          <a:bodyPr wrap="square">
            <a:spAutoFit/>
          </a:bodyPr>
          <a:lstStyle/>
          <a:p>
            <a:r>
              <a:rPr lang="vi-VN" sz="3800" b="1">
                <a:solidFill>
                  <a:srgbClr val="FF0066"/>
                </a:solidFill>
                <a:latin typeface="Times New Roman" pitchFamily="18" charset="0"/>
                <a:cs typeface="Times New Roman" pitchFamily="18" charset="0"/>
              </a:rPr>
              <a:t>Hoạt động 2. Tìm hiểu các hoạt động của trường học</a:t>
            </a:r>
            <a:endParaRPr lang="en-US" sz="3800" b="1">
              <a:solidFill>
                <a:srgbClr val="FF0066"/>
              </a:solidFill>
              <a:latin typeface="Times New Roman" pitchFamily="18" charset="0"/>
              <a:cs typeface="Times New Roman" pitchFamily="18" charset="0"/>
            </a:endParaRPr>
          </a:p>
        </p:txBody>
      </p:sp>
      <p:sp>
        <p:nvSpPr>
          <p:cNvPr id="3" name="Rectangle 2"/>
          <p:cNvSpPr/>
          <p:nvPr/>
        </p:nvSpPr>
        <p:spPr>
          <a:xfrm>
            <a:off x="766758" y="3243096"/>
            <a:ext cx="8889472" cy="646331"/>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 </a:t>
            </a:r>
            <a:r>
              <a:rPr lang="pt-BR" sz="3600" b="1">
                <a:solidFill>
                  <a:srgbClr val="0000CC"/>
                </a:solidFill>
                <a:latin typeface="Times New Roman" pitchFamily="18" charset="0"/>
                <a:cs typeface="Times New Roman" pitchFamily="18" charset="0"/>
              </a:rPr>
              <a:t>Em thấy gì trong bức tranh ? </a:t>
            </a:r>
            <a:endParaRPr lang="nl-NL" sz="3600" b="1">
              <a:solidFill>
                <a:srgbClr val="0000CC"/>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3B5B3023-B3F3-4DC5-2C7C-534910BED20D}"/>
              </a:ext>
            </a:extLst>
          </p:cNvPr>
          <p:cNvPicPr>
            <a:picLocks noChangeAspect="1"/>
          </p:cNvPicPr>
          <p:nvPr/>
        </p:nvPicPr>
        <p:blipFill>
          <a:blip r:embed="rId3"/>
          <a:stretch>
            <a:fillRect/>
          </a:stretch>
        </p:blipFill>
        <p:spPr>
          <a:xfrm>
            <a:off x="8163789" y="3243096"/>
            <a:ext cx="7467599" cy="5325441"/>
          </a:xfrm>
          <a:prstGeom prst="rect">
            <a:avLst/>
          </a:prstGeom>
        </p:spPr>
      </p:pic>
      <p:sp>
        <p:nvSpPr>
          <p:cNvPr id="15" name="Rectangle 14">
            <a:extLst>
              <a:ext uri="{FF2B5EF4-FFF2-40B4-BE49-F238E27FC236}">
                <a16:creationId xmlns:a16="http://schemas.microsoft.com/office/drawing/2014/main" id="{D1CFD580-F4F0-8F14-9F96-6EEBFADBC40F}"/>
              </a:ext>
            </a:extLst>
          </p:cNvPr>
          <p:cNvSpPr/>
          <p:nvPr/>
        </p:nvSpPr>
        <p:spPr>
          <a:xfrm>
            <a:off x="746917" y="4672632"/>
            <a:ext cx="7162802" cy="1200329"/>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Em hãy nhận xét sự tham gia của các bạn như thế nào ? </a:t>
            </a:r>
            <a:endParaRPr lang="en-US" sz="3600" b="1">
              <a:solidFill>
                <a:srgbClr val="0000CC"/>
              </a:solidFill>
              <a:latin typeface="Times New Roman" pitchFamily="18" charset="0"/>
              <a:cs typeface="Times New Roman" pitchFamily="18" charset="0"/>
            </a:endParaRPr>
          </a:p>
        </p:txBody>
      </p:sp>
      <p:sp>
        <p:nvSpPr>
          <p:cNvPr id="19" name="Rectangle 18">
            <a:extLst>
              <a:ext uri="{FF2B5EF4-FFF2-40B4-BE49-F238E27FC236}">
                <a16:creationId xmlns:a16="http://schemas.microsoft.com/office/drawing/2014/main" id="{B6DF8BFF-AFBB-7AEA-B34E-D2E49DA5C1A1}"/>
              </a:ext>
            </a:extLst>
          </p:cNvPr>
          <p:cNvSpPr/>
          <p:nvPr/>
        </p:nvSpPr>
        <p:spPr>
          <a:xfrm>
            <a:off x="849047" y="6248400"/>
            <a:ext cx="7060672" cy="1200329"/>
          </a:xfrm>
          <a:prstGeom prst="rect">
            <a:avLst/>
          </a:prstGeom>
        </p:spPr>
        <p:txBody>
          <a:bodyPr wrap="square">
            <a:spAutoFit/>
          </a:bodyPr>
          <a:lstStyle/>
          <a:p>
            <a:pPr algn="just"/>
            <a:r>
              <a:rPr lang="nl-NL" sz="3600" b="1">
                <a:solidFill>
                  <a:srgbClr val="0000CC"/>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Những hành động tham gia cộng động sẽ có ý nghĩa gì ? </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4603285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5: HOẠT ĐỘNG KẾT NỐI VỚI CỘNG ĐỒNG (T1) </a:t>
            </a:r>
          </a:p>
        </p:txBody>
      </p:sp>
      <p:sp>
        <p:nvSpPr>
          <p:cNvPr id="10" name="Rectangle 9"/>
          <p:cNvSpPr/>
          <p:nvPr/>
        </p:nvSpPr>
        <p:spPr>
          <a:xfrm>
            <a:off x="1585118" y="2154484"/>
            <a:ext cx="12001501" cy="1261884"/>
          </a:xfrm>
          <a:prstGeom prst="rect">
            <a:avLst/>
          </a:prstGeom>
        </p:spPr>
        <p:txBody>
          <a:bodyPr wrap="square">
            <a:spAutoFit/>
          </a:bodyPr>
          <a:lstStyle/>
          <a:p>
            <a:pPr algn="just"/>
            <a:r>
              <a:rPr lang="en-US" sz="3800" b="1">
                <a:solidFill>
                  <a:srgbClr val="FF0066"/>
                </a:solidFill>
                <a:latin typeface="Times New Roman" pitchFamily="18" charset="0"/>
                <a:cs typeface="Times New Roman" pitchFamily="18" charset="0"/>
              </a:rPr>
              <a:t>       </a:t>
            </a:r>
            <a:r>
              <a:rPr lang="vi-VN" sz="3800" b="1">
                <a:solidFill>
                  <a:srgbClr val="FF0066"/>
                </a:solidFill>
                <a:latin typeface="Times New Roman" pitchFamily="18" charset="0"/>
                <a:cs typeface="Times New Roman" pitchFamily="18" charset="0"/>
              </a:rPr>
              <a:t>Hoạt động 3. Kể tên các và ý nghĩa của hoạt động kết nối với xã hội của trường học. </a:t>
            </a:r>
            <a:endParaRPr lang="en-US" sz="3800" b="1">
              <a:solidFill>
                <a:srgbClr val="FF0066"/>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5983E9FB-7824-D4AA-CF48-153803D3A6EB}"/>
              </a:ext>
            </a:extLst>
          </p:cNvPr>
          <p:cNvSpPr/>
          <p:nvPr/>
        </p:nvSpPr>
        <p:spPr>
          <a:xfrm>
            <a:off x="1585118" y="3897594"/>
            <a:ext cx="12001501" cy="1261884"/>
          </a:xfrm>
          <a:prstGeom prst="rect">
            <a:avLst/>
          </a:prstGeom>
        </p:spPr>
        <p:txBody>
          <a:bodyPr wrap="square">
            <a:spAutoFit/>
          </a:bodyPr>
          <a:lstStyle/>
          <a:p>
            <a:pPr algn="just"/>
            <a:r>
              <a:rPr lang="en-US" sz="3800" b="1">
                <a:solidFill>
                  <a:srgbClr val="0000CC"/>
                </a:solidFill>
                <a:latin typeface="Times New Roman" pitchFamily="18" charset="0"/>
                <a:cs typeface="Times New Roman" pitchFamily="18" charset="0"/>
              </a:rPr>
              <a:t>       </a:t>
            </a:r>
            <a:r>
              <a:rPr lang="vi-VN" sz="3800" b="1">
                <a:solidFill>
                  <a:srgbClr val="0000CC"/>
                </a:solidFill>
                <a:latin typeface="Times New Roman" pitchFamily="18" charset="0"/>
                <a:cs typeface="Times New Roman" pitchFamily="18" charset="0"/>
              </a:rPr>
              <a:t>Kể tên những hoạt động kết nối với cộng đồng của trường em ?</a:t>
            </a:r>
            <a:endParaRPr lang="en-US" sz="3800" b="1">
              <a:solidFill>
                <a:srgbClr val="0000CC"/>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B406331D-6156-D8BA-33DF-391118CC2CC3}"/>
              </a:ext>
            </a:extLst>
          </p:cNvPr>
          <p:cNvSpPr/>
          <p:nvPr/>
        </p:nvSpPr>
        <p:spPr>
          <a:xfrm>
            <a:off x="1585118" y="5640704"/>
            <a:ext cx="12001501" cy="1261884"/>
          </a:xfrm>
          <a:prstGeom prst="rect">
            <a:avLst/>
          </a:prstGeom>
        </p:spPr>
        <p:txBody>
          <a:bodyPr wrap="square">
            <a:spAutoFit/>
          </a:bodyPr>
          <a:lstStyle/>
          <a:p>
            <a:pPr algn="just"/>
            <a:r>
              <a:rPr lang="en-US" sz="3800" b="1">
                <a:solidFill>
                  <a:srgbClr val="0000CC"/>
                </a:solidFill>
                <a:latin typeface="Times New Roman" pitchFamily="18" charset="0"/>
                <a:cs typeface="Times New Roman" pitchFamily="18" charset="0"/>
              </a:rPr>
              <a:t>      </a:t>
            </a:r>
            <a:r>
              <a:rPr lang="vi-VN" sz="3800" b="1">
                <a:solidFill>
                  <a:srgbClr val="0000CC"/>
                </a:solidFill>
                <a:latin typeface="Times New Roman" pitchFamily="18" charset="0"/>
                <a:cs typeface="Times New Roman" pitchFamily="18" charset="0"/>
              </a:rPr>
              <a:t> Em đã tham gia hoạt động nào ? Em thích hoạt động nào nhất ? Vì sao ?</a:t>
            </a:r>
            <a:endParaRPr lang="en-US" sz="38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8939963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5: HOẠT ĐỘNG KẾT NỐI VỚI CỘNG ĐỒNG (T1) </a:t>
            </a:r>
          </a:p>
        </p:txBody>
      </p:sp>
    </p:spTree>
    <p:extLst>
      <p:ext uri="{BB962C8B-B14F-4D97-AF65-F5344CB8AC3E}">
        <p14:creationId xmlns:p14="http://schemas.microsoft.com/office/powerpoint/2010/main" val="11433639"/>
      </p:ext>
    </p:extLst>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9679</TotalTime>
  <Words>553</Words>
  <Application>Microsoft Office PowerPoint</Application>
  <PresentationFormat>Custom</PresentationFormat>
  <Paragraphs>55</Paragraphs>
  <Slides>11</Slides>
  <Notes>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1094</cp:revision>
  <dcterms:created xsi:type="dcterms:W3CDTF">2008-09-09T22:52:10Z</dcterms:created>
  <dcterms:modified xsi:type="dcterms:W3CDTF">2024-05-07T14:16:15Z</dcterms:modified>
</cp:coreProperties>
</file>