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7" r:id="rId2"/>
    <p:sldId id="430" r:id="rId3"/>
    <p:sldId id="439" r:id="rId4"/>
    <p:sldId id="440" r:id="rId5"/>
    <p:sldId id="438" r:id="rId6"/>
    <p:sldId id="441" r:id="rId7"/>
    <p:sldId id="444" r:id="rId8"/>
    <p:sldId id="443"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5" d="100"/>
          <a:sy n="55" d="100"/>
        </p:scale>
        <p:origin x="564"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2.pptx" TargetMode="External"/><Relationship Id="rId13"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9.jpeg"/><Relationship Id="rId12"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khoi%20dong/Cau%203.pptx" TargetMode="External"/><Relationship Id="rId11" Type="http://schemas.openxmlformats.org/officeDocument/2006/relationships/image" Target="../media/image11.jpeg"/><Relationship Id="rId5" Type="http://schemas.openxmlformats.org/officeDocument/2006/relationships/image" Target="../media/image8.jpg"/><Relationship Id="rId15" Type="http://schemas.openxmlformats.org/officeDocument/2006/relationships/image" Target="../media/image15.jpeg"/><Relationship Id="rId10" Type="http://schemas.openxmlformats.org/officeDocument/2006/relationships/hyperlink" Target="khoi%20dong/Cau%204.pptx" TargetMode="External"/><Relationship Id="rId4" Type="http://schemas.openxmlformats.org/officeDocument/2006/relationships/hyperlink" Target="khoi%20dong/Cau%201.pptx" TargetMode="External"/><Relationship Id="rId9" Type="http://schemas.openxmlformats.org/officeDocument/2006/relationships/image" Target="../media/image10.jpe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HỌ HÀNG VÀ NHỮNG NGÀY KỈ NIỆM CỦA GIA ĐÌNH (T2)</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r>
              <a:rPr lang="en-US" altLang="en-US" sz="2800" b="1" i="1" smtClean="0">
                <a:solidFill>
                  <a:srgbClr val="0000CC"/>
                </a:solidFill>
                <a:latin typeface="Times New Roman" pitchFamily="18" charset="0"/>
              </a:rPr>
              <a:t>:……………………………………</a:t>
            </a:r>
            <a:endParaRPr lang="en-US" altLang="en-US" sz="2800" b="1" i="1">
              <a:solidFill>
                <a:srgbClr val="0000CC"/>
              </a:solidFill>
              <a:latin typeface="Times New Roman" pitchFamily="18" charset="0"/>
            </a:endParaRP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95"/>
          <p:cNvSpPr>
            <a:spLocks noChangeArrowheads="1"/>
          </p:cNvSpPr>
          <p:nvPr/>
        </p:nvSpPr>
        <p:spPr bwMode="auto">
          <a:xfrm>
            <a:off x="4284155" y="1219200"/>
            <a:ext cx="7721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a:t>
            </a:r>
            <a:r>
              <a:rPr lang="en-GB" sz="3600" b="1" smtClean="0">
                <a:solidFill>
                  <a:srgbClr val="0000CC"/>
                </a:solidFill>
                <a:latin typeface="Times New Roman" pitchFamily="18" charset="0"/>
                <a:cs typeface="Times New Roman" pitchFamily="18" charset="0"/>
              </a:rPr>
              <a:t>CHƠI: CHĂM SÓC VẬT NUÔI</a:t>
            </a:r>
            <a:endParaRPr lang="en-GB" sz="3600" b="1">
              <a:solidFill>
                <a:srgbClr val="0000CC"/>
              </a:solidFill>
              <a:latin typeface="Times New Roman" pitchFamily="18" charset="0"/>
              <a:cs typeface="Times New Roman" pitchFamily="18" charset="0"/>
            </a:endParaRPr>
          </a:p>
        </p:txBody>
      </p:sp>
      <p:sp>
        <p:nvSpPr>
          <p:cNvPr id="3" name="Text Box 38" descr="Water droplets"/>
          <p:cNvSpPr txBox="1">
            <a:spLocks noChangeArrowheads="1"/>
          </p:cNvSpPr>
          <p:nvPr/>
        </p:nvSpPr>
        <p:spPr bwMode="auto">
          <a:xfrm>
            <a:off x="10904748" y="7783875"/>
            <a:ext cx="3011186" cy="891449"/>
          </a:xfrm>
          <a:prstGeom prst="rect">
            <a:avLst/>
          </a:prstGeom>
          <a:blipFill dpi="0" rotWithShape="1">
            <a:blip r:embed="rId3"/>
            <a:srcRect/>
            <a:tile tx="0" ty="0" sx="100000" sy="100000" flip="none" algn="tl"/>
          </a:blipFill>
          <a:ln w="9525">
            <a:solidFill>
              <a:srgbClr val="0000FF"/>
            </a:solidFill>
            <a:miter lim="800000"/>
            <a:headEnd/>
            <a:tailEnd/>
          </a:ln>
          <a:effectLs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pic>
        <p:nvPicPr>
          <p:cNvPr id="4" name="Picture 3">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10505"/>
          <a:stretch/>
        </p:blipFill>
        <p:spPr>
          <a:xfrm>
            <a:off x="1204119" y="2895600"/>
            <a:ext cx="3276600" cy="2053681"/>
          </a:xfrm>
          <a:prstGeom prst="rect">
            <a:avLst/>
          </a:prstGeom>
        </p:spPr>
      </p:pic>
      <p:cxnSp>
        <p:nvCxnSpPr>
          <p:cNvPr id="5" name="Straight Arrow Connector 4"/>
          <p:cNvCxnSpPr/>
          <p:nvPr/>
        </p:nvCxnSpPr>
        <p:spPr>
          <a:xfrm flipV="1">
            <a:off x="10119519" y="7102112"/>
            <a:ext cx="1276508" cy="1127488"/>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6" name="Rectangle 5"/>
          <p:cNvSpPr/>
          <p:nvPr/>
        </p:nvSpPr>
        <p:spPr>
          <a:xfrm>
            <a:off x="10043319" y="4677531"/>
            <a:ext cx="4495800" cy="2409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13184677" y="7086600"/>
            <a:ext cx="1354442" cy="1143000"/>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8" name="Picture 2" descr="Tranh Tô Màu Con Chó Sói Đang Hú, 105+ Tranh Tô Màu Con Chó Đẹp Và Siêu Dễ  Thương">
            <a:hlinkClick r:id="rId6" action="ppaction://hlinkpres?slideindex=1&amp;slidetitle="/>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327" t="7177"/>
          <a:stretch/>
        </p:blipFill>
        <p:spPr bwMode="auto">
          <a:xfrm>
            <a:off x="1204119" y="5617856"/>
            <a:ext cx="3259597" cy="2060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à - Nằm mơ thấy gà là điềm báo cho chuyện gì sẽ đến với bạn?">
            <a:hlinkClick r:id="rId8" action="ppaction://hlinkpres?slideindex=1&amp;slidetitle="/>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8576" b="7810"/>
          <a:stretch/>
        </p:blipFill>
        <p:spPr bwMode="auto">
          <a:xfrm>
            <a:off x="5547519" y="2881539"/>
            <a:ext cx="3297279" cy="2067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2 xã xuất hiện bệnh Viêm da nổi cục trên trâu bò">
            <a:hlinkClick r:id="rId10" action="ppaction://hlinkpres?slideindex=1&amp;slidetitl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7519" y="5595776"/>
            <a:ext cx="3256539" cy="210644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0271919" y="2672740"/>
            <a:ext cx="4038600" cy="4009583"/>
            <a:chOff x="10271919" y="2672740"/>
            <a:chExt cx="4038600" cy="4009583"/>
          </a:xfrm>
        </p:grpSpPr>
        <p:grpSp>
          <p:nvGrpSpPr>
            <p:cNvPr id="12" name="Group 11"/>
            <p:cNvGrpSpPr/>
            <p:nvPr/>
          </p:nvGrpSpPr>
          <p:grpSpPr>
            <a:xfrm>
              <a:off x="10271919" y="2672740"/>
              <a:ext cx="4038600" cy="4009583"/>
              <a:chOff x="7528719" y="1297170"/>
              <a:chExt cx="4088536" cy="4019550"/>
            </a:xfrm>
          </p:grpSpPr>
          <p:grpSp>
            <p:nvGrpSpPr>
              <p:cNvPr id="16" name="Group 15"/>
              <p:cNvGrpSpPr>
                <a:grpSpLocks/>
              </p:cNvGrpSpPr>
              <p:nvPr/>
            </p:nvGrpSpPr>
            <p:grpSpPr bwMode="auto">
              <a:xfrm>
                <a:off x="7528719" y="1297170"/>
                <a:ext cx="4088536" cy="4019550"/>
                <a:chOff x="2000250" y="2819400"/>
                <a:chExt cx="4019550" cy="4019550"/>
              </a:xfrm>
              <a:blipFill>
                <a:blip r:embed="rId12"/>
                <a:stretch>
                  <a:fillRect/>
                </a:stretch>
              </a:blipFill>
            </p:grpSpPr>
            <p:sp>
              <p:nvSpPr>
                <p:cNvPr id="18"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9" name="Oval 18"/>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0" name="Straight Connector 19"/>
                <p:cNvCxnSpPr>
                  <a:stCxn id="19" idx="2"/>
                  <a:endCxn id="19"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a:stCxn id="19" idx="0"/>
                  <a:endCxn id="19"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0505"/>
              <a:stretch/>
            </p:blipFill>
            <p:spPr>
              <a:xfrm rot="2387037">
                <a:off x="9890607" y="1950642"/>
                <a:ext cx="1460197" cy="920234"/>
              </a:xfrm>
              <a:prstGeom prst="rect">
                <a:avLst/>
              </a:prstGeom>
            </p:spPr>
          </p:pic>
        </p:grpSp>
        <p:pic>
          <p:nvPicPr>
            <p:cNvPr id="13" name="Picture 2" descr="Tranh Tô Màu Con Chó Sói Đang Hú, 105+ Tranh Tô Màu Con Chó Đẹp Và Siêu Dễ  Thươ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327" t="7177"/>
            <a:stretch/>
          </p:blipFill>
          <p:spPr bwMode="auto">
            <a:xfrm rot="18686313">
              <a:off x="10626923" y="3274770"/>
              <a:ext cx="1558578" cy="9851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à - Nằm mơ thấy gà là điềm báo cho chuyện gì sẽ đến với bạn?"/>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8576" b="7810"/>
            <a:stretch/>
          </p:blipFill>
          <p:spPr bwMode="auto">
            <a:xfrm rot="13761978">
              <a:off x="10616397" y="5148265"/>
              <a:ext cx="1497646" cy="9391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2 xã xuất hiện bệnh Viêm da nổi cục trên trâu bò"/>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8061409">
              <a:off x="12442645" y="5128398"/>
              <a:ext cx="1484063" cy="95994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2" name="Straight Arrow Connector 21"/>
          <p:cNvCxnSpPr/>
          <p:nvPr/>
        </p:nvCxnSpPr>
        <p:spPr>
          <a:xfrm flipV="1">
            <a:off x="12316187" y="3414104"/>
            <a:ext cx="0" cy="1268413"/>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23" name="Group 22"/>
          <p:cNvGrpSpPr/>
          <p:nvPr/>
        </p:nvGrpSpPr>
        <p:grpSpPr>
          <a:xfrm>
            <a:off x="5211494" y="103853"/>
            <a:ext cx="5878532" cy="994830"/>
            <a:chOff x="5063633" y="164812"/>
            <a:chExt cx="5779343" cy="994830"/>
          </a:xfrm>
        </p:grpSpPr>
        <p:grpSp>
          <p:nvGrpSpPr>
            <p:cNvPr id="24" name="Group 23"/>
            <p:cNvGrpSpPr/>
            <p:nvPr/>
          </p:nvGrpSpPr>
          <p:grpSpPr>
            <a:xfrm>
              <a:off x="5063633" y="164812"/>
              <a:ext cx="5779343" cy="994830"/>
              <a:chOff x="5063633" y="164812"/>
              <a:chExt cx="5779343" cy="994830"/>
            </a:xfrm>
          </p:grpSpPr>
          <p:sp>
            <p:nvSpPr>
              <p:cNvPr id="26" name="TextBox 25"/>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27" name="TextBox 26"/>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3400000">
                                      <p:cBhvr>
                                        <p:cTn id="12" dur="2000" fill="hold"/>
                                        <p:tgtEl>
                                          <p:spTgt spid="11"/>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7600000">
                                      <p:cBhvr>
                                        <p:cTn id="16" dur="2000" fill="hold"/>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34200000">
                                      <p:cBhvr>
                                        <p:cTn id="20" dur="2000" fill="hold"/>
                                        <p:tgtEl>
                                          <p:spTgt spid="1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37800000">
                                      <p:cBhvr>
                                        <p:cTn id="24" dur="2000" fill="hold"/>
                                        <p:tgtEl>
                                          <p:spTgt spid="11"/>
                                        </p:tgtEl>
                                        <p:attrNameLst>
                                          <p:attrName>r</p:attrName>
                                        </p:attrNameLst>
                                      </p:cBhvr>
                                    </p:animRo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(T2)</a:t>
            </a:r>
          </a:p>
        </p:txBody>
      </p:sp>
      <p:sp>
        <p:nvSpPr>
          <p:cNvPr id="10" name="Rectangle 9"/>
          <p:cNvSpPr/>
          <p:nvPr/>
        </p:nvSpPr>
        <p:spPr>
          <a:xfrm>
            <a:off x="746917" y="1782783"/>
            <a:ext cx="14554201" cy="1261884"/>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2. Em hãy kể tên một số thành viên trong họ hành bên nội, bên ngoại của em.</a:t>
            </a:r>
            <a:endParaRPr lang="en-US" sz="3800" b="1">
              <a:solidFill>
                <a:srgbClr val="FF0066"/>
              </a:solidFill>
              <a:latin typeface="Times New Roman" pitchFamily="18" charset="0"/>
              <a:cs typeface="Times New Roman" pitchFamily="18" charset="0"/>
            </a:endParaRPr>
          </a:p>
        </p:txBody>
      </p:sp>
      <p:sp>
        <p:nvSpPr>
          <p:cNvPr id="2" name="Cloud 1"/>
          <p:cNvSpPr/>
          <p:nvPr/>
        </p:nvSpPr>
        <p:spPr>
          <a:xfrm>
            <a:off x="8496574" y="2895600"/>
            <a:ext cx="7315200" cy="3429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rPr>
              <a:t>Chúng ta cùng trao đổi nhóm 2 các em nhé!</a:t>
            </a:r>
            <a:endParaRPr lang="en-US" sz="3200" b="1">
              <a:solidFill>
                <a:srgbClr val="FF0000"/>
              </a:solidFill>
            </a:endParaRPr>
          </a:p>
        </p:txBody>
      </p:sp>
      <p:sp>
        <p:nvSpPr>
          <p:cNvPr id="17" name="Rectangle 16"/>
          <p:cNvSpPr/>
          <p:nvPr/>
        </p:nvSpPr>
        <p:spPr>
          <a:xfrm>
            <a:off x="907094" y="3200400"/>
            <a:ext cx="7086602" cy="1261884"/>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Một số thành viên bên nội: ông bà nội, bác, chú. Cô,… </a:t>
            </a:r>
            <a:endParaRPr lang="en-US" sz="3800" b="1">
              <a:solidFill>
                <a:srgbClr val="0000CC"/>
              </a:solidFill>
              <a:latin typeface="Times New Roman" pitchFamily="18" charset="0"/>
              <a:cs typeface="Times New Roman" pitchFamily="18" charset="0"/>
            </a:endParaRPr>
          </a:p>
        </p:txBody>
      </p:sp>
      <p:sp>
        <p:nvSpPr>
          <p:cNvPr id="22" name="Rectangle 21"/>
          <p:cNvSpPr/>
          <p:nvPr/>
        </p:nvSpPr>
        <p:spPr>
          <a:xfrm>
            <a:off x="846134" y="4785360"/>
            <a:ext cx="7086602" cy="1846659"/>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Một số thành viên bên nội: ông bà ngoại, bá (chị của mẹ), dì, em của mẹ), cậu,…</a:t>
            </a:r>
            <a:endParaRPr lang="en-US" sz="3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65964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(T2)</a:t>
            </a:r>
          </a:p>
        </p:txBody>
      </p:sp>
      <p:sp>
        <p:nvSpPr>
          <p:cNvPr id="10" name="Rectangle 9"/>
          <p:cNvSpPr/>
          <p:nvPr/>
        </p:nvSpPr>
        <p:spPr>
          <a:xfrm>
            <a:off x="746917" y="1782783"/>
            <a:ext cx="14554201" cy="1261884"/>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2. Em hãy kể tên một số thành viên trong họ hành bên nội, bên ngoại của em.</a:t>
            </a:r>
            <a:endParaRPr lang="en-US" sz="3800" b="1">
              <a:solidFill>
                <a:srgbClr val="FF0066"/>
              </a:solidFill>
              <a:latin typeface="Times New Roman" pitchFamily="18" charset="0"/>
              <a:cs typeface="Times New Roman" pitchFamily="18" charset="0"/>
            </a:endParaRPr>
          </a:p>
        </p:txBody>
      </p:sp>
      <p:sp>
        <p:nvSpPr>
          <p:cNvPr id="4" name="Cloud 3"/>
          <p:cNvSpPr/>
          <p:nvPr/>
        </p:nvSpPr>
        <p:spPr>
          <a:xfrm>
            <a:off x="899319" y="2819400"/>
            <a:ext cx="14630400" cy="5486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i="1">
                <a:solidFill>
                  <a:srgbClr val="FF0000"/>
                </a:solidFill>
                <a:latin typeface="Times New Roman" pitchFamily="18" charset="0"/>
                <a:cs typeface="Times New Roman" pitchFamily="18" charset="0"/>
              </a:rPr>
              <a:t>Trong đất nước chúng ta việc xưng hô trong gia đình dòng họ tuỳ thuộc vào mỗi vùng miền. Có nơi gọi bố mẹ bằng ba - má, có nơi lại gọi là cha – mẹ; có nơi gọi là thầy-u,... vì vậy chúng ta xưng hộ theo địa phương của mình sao cho phù hợp và lễ phép</a:t>
            </a:r>
            <a:r>
              <a:rPr lang="nl-NL" sz="4000" b="1" i="1" smtClean="0">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65748320"/>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(T2)</a:t>
            </a:r>
          </a:p>
        </p:txBody>
      </p:sp>
      <p:sp>
        <p:nvSpPr>
          <p:cNvPr id="10" name="Rectangle 9"/>
          <p:cNvSpPr/>
          <p:nvPr/>
        </p:nvSpPr>
        <p:spPr>
          <a:xfrm>
            <a:off x="746917" y="1782783"/>
            <a:ext cx="14554201" cy="677108"/>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3. Em thường làm gì để thể hiện tình cảm của mình với họ hàng?</a:t>
            </a:r>
            <a:endParaRPr lang="en-US" sz="3800" b="1">
              <a:solidFill>
                <a:srgbClr val="FF0066"/>
              </a:solidFill>
              <a:latin typeface="Times New Roman" pitchFamily="18" charset="0"/>
              <a:cs typeface="Times New Roman" pitchFamily="18" charset="0"/>
            </a:endParaRPr>
          </a:p>
        </p:txBody>
      </p:sp>
      <p:sp>
        <p:nvSpPr>
          <p:cNvPr id="17" name="Rectangle 16"/>
          <p:cNvSpPr/>
          <p:nvPr/>
        </p:nvSpPr>
        <p:spPr>
          <a:xfrm>
            <a:off x="746919" y="2533471"/>
            <a:ext cx="14835985"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 Em hãy quan sát tranh và cho biết các bạn đang làm gì để thể hiện tình cảm với người thân, họ hàng?</a:t>
            </a:r>
            <a:endParaRPr lang="en-US" sz="3600" b="1">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55" t="33754" r="56614" b="30667"/>
          <a:stretch/>
        </p:blipFill>
        <p:spPr bwMode="auto">
          <a:xfrm>
            <a:off x="457472" y="3779520"/>
            <a:ext cx="8039102" cy="48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130" t="23999" r="6620" b="30384"/>
          <a:stretch/>
        </p:blipFill>
        <p:spPr bwMode="auto">
          <a:xfrm>
            <a:off x="8462714" y="3962400"/>
            <a:ext cx="7505426" cy="471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430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(T2)</a:t>
            </a:r>
          </a:p>
        </p:txBody>
      </p:sp>
      <p:sp>
        <p:nvSpPr>
          <p:cNvPr id="10" name="Rectangle 9"/>
          <p:cNvSpPr/>
          <p:nvPr/>
        </p:nvSpPr>
        <p:spPr>
          <a:xfrm>
            <a:off x="746917" y="1782783"/>
            <a:ext cx="14554201" cy="677108"/>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3. Em thường làm gì để thể hiện tình cảm của mình với họ hàng?</a:t>
            </a:r>
            <a:endParaRPr lang="en-US" sz="3800" b="1">
              <a:solidFill>
                <a:srgbClr val="FF0066"/>
              </a:solidFill>
              <a:latin typeface="Times New Roman" pitchFamily="18" charset="0"/>
              <a:cs typeface="Times New Roman" pitchFamily="18" charset="0"/>
            </a:endParaRPr>
          </a:p>
        </p:txBody>
      </p:sp>
      <p:sp>
        <p:nvSpPr>
          <p:cNvPr id="22" name="Rectangle 21"/>
          <p:cNvSpPr/>
          <p:nvPr/>
        </p:nvSpPr>
        <p:spPr>
          <a:xfrm>
            <a:off x="975519" y="3124200"/>
            <a:ext cx="9570563" cy="5078313"/>
          </a:xfrm>
          <a:prstGeom prst="rect">
            <a:avLst/>
          </a:prstGeom>
        </p:spPr>
        <p:txBody>
          <a:bodyPr wrap="square">
            <a:spAutoFit/>
          </a:bodyPr>
          <a:lstStyle/>
          <a:p>
            <a:pPr indent="914400" algn="just"/>
            <a:r>
              <a:rPr lang="nl-NL" sz="3600" b="1" smtClean="0">
                <a:solidFill>
                  <a:srgbClr val="0000CC"/>
                </a:solidFill>
                <a:latin typeface="Times New Roman" pitchFamily="18" charset="0"/>
                <a:cs typeface="Times New Roman" pitchFamily="18" charset="0"/>
              </a:rPr>
              <a:t>+ Những </a:t>
            </a:r>
            <a:r>
              <a:rPr lang="nl-NL" sz="3600" b="1">
                <a:solidFill>
                  <a:srgbClr val="0000CC"/>
                </a:solidFill>
                <a:latin typeface="Times New Roman" pitchFamily="18" charset="0"/>
                <a:cs typeface="Times New Roman" pitchFamily="18" charset="0"/>
              </a:rPr>
              <a:t>người trong hình có mối quan hệ họ hàng với nhau, được thê hiện qua cách xưng hô. Họ gặp nhau vào dịp sinh nhật của một thành viên trong họ hàng và tết Nguyên Đán.</a:t>
            </a:r>
            <a:endParaRPr lang="en-US" sz="3600" b="1">
              <a:solidFill>
                <a:srgbClr val="0000CC"/>
              </a:solidFill>
              <a:latin typeface="Times New Roman" pitchFamily="18" charset="0"/>
              <a:cs typeface="Times New Roman" pitchFamily="18" charset="0"/>
            </a:endParaRPr>
          </a:p>
          <a:p>
            <a:pPr indent="914400" algn="just"/>
            <a:r>
              <a:rPr lang="nl-NL" sz="3600" b="1">
                <a:solidFill>
                  <a:srgbClr val="0000CC"/>
                </a:solidFill>
                <a:latin typeface="Times New Roman" pitchFamily="18" charset="0"/>
                <a:cs typeface="Times New Roman" pitchFamily="18" charset="0"/>
              </a:rPr>
              <a:t>+ Những người trong hình thể hiện tình cảm gắn bó với nhau, thông qua hành động đến thăm và chúc tết nhau nhân dịp đón năm mới; tặng quà nhân dịp dinh nhật; sự vui vẻ của mỗi người khi gặp họ hàng nhà mình.</a:t>
            </a:r>
            <a:endParaRPr lang="en-US" sz="3600" b="1">
              <a:solidFill>
                <a:srgbClr val="0000CC"/>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55" t="33754" r="56614" b="30667"/>
          <a:stretch/>
        </p:blipFill>
        <p:spPr bwMode="auto">
          <a:xfrm>
            <a:off x="10710725" y="2561964"/>
            <a:ext cx="5219702" cy="277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130" t="23999" r="6620" b="30384"/>
          <a:stretch/>
        </p:blipFill>
        <p:spPr bwMode="auto">
          <a:xfrm>
            <a:off x="10778230" y="5353280"/>
            <a:ext cx="5189910" cy="325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3122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(T2)</a:t>
            </a:r>
          </a:p>
        </p:txBody>
      </p:sp>
      <p:sp>
        <p:nvSpPr>
          <p:cNvPr id="10" name="Rectangle 9"/>
          <p:cNvSpPr/>
          <p:nvPr/>
        </p:nvSpPr>
        <p:spPr>
          <a:xfrm>
            <a:off x="746917" y="1782783"/>
            <a:ext cx="14554201" cy="677108"/>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3. Em thường làm gì để thể hiện tình cảm của mình với họ hàng?</a:t>
            </a:r>
            <a:endParaRPr lang="en-US" sz="3800" b="1">
              <a:solidFill>
                <a:srgbClr val="FF0066"/>
              </a:solidFill>
              <a:latin typeface="Times New Roman" pitchFamily="18" charset="0"/>
              <a:cs typeface="Times New Roman" pitchFamily="18" charset="0"/>
            </a:endParaRPr>
          </a:p>
        </p:txBody>
      </p:sp>
      <p:sp>
        <p:nvSpPr>
          <p:cNvPr id="2" name="Cloud 1"/>
          <p:cNvSpPr/>
          <p:nvPr/>
        </p:nvSpPr>
        <p:spPr>
          <a:xfrm>
            <a:off x="1318417" y="3048000"/>
            <a:ext cx="13411200" cy="5029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Trong cuộc sống để có mối quan hệ tốt, tình cảm, gần gũi và thân thiện với người thân, họ hàng. Em cần thể hiện tình cảm gắn bó, lễ phép, thương yêu và quý trọng họ.</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0369276"/>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Bài 1: HỌ HÀNG VÀ NHỮNG NGÀY KỈ NIỆM CỦA GIA ĐÌNH (T2)</a:t>
            </a:r>
          </a:p>
        </p:txBody>
      </p:sp>
      <p:sp>
        <p:nvSpPr>
          <p:cNvPr id="10" name="Rectangle 9"/>
          <p:cNvSpPr/>
          <p:nvPr/>
        </p:nvSpPr>
        <p:spPr>
          <a:xfrm>
            <a:off x="1356517" y="1782783"/>
            <a:ext cx="3124202" cy="677108"/>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4. Vận dụng</a:t>
            </a:r>
            <a:endParaRPr lang="en-US" sz="3800" b="1">
              <a:solidFill>
                <a:srgbClr val="FF0066"/>
              </a:solidFill>
              <a:latin typeface="Times New Roman" pitchFamily="18" charset="0"/>
              <a:cs typeface="Times New Roman" pitchFamily="18" charset="0"/>
            </a:endParaRPr>
          </a:p>
        </p:txBody>
      </p:sp>
      <p:sp>
        <p:nvSpPr>
          <p:cNvPr id="17" name="Rectangle 16"/>
          <p:cNvSpPr/>
          <p:nvPr/>
        </p:nvSpPr>
        <p:spPr>
          <a:xfrm>
            <a:off x="594519" y="3200400"/>
            <a:ext cx="4953000" cy="3416320"/>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 Viết cách xưng hô hoặc dán ảnh các thành viên trong gia đình thuộc họ hàng bên nội, bên ngoại của em theo sơ đồ gợi ý dưới đây:</a:t>
            </a:r>
            <a:endParaRPr lang="en-US" sz="3600" b="1">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264" t="30274" r="7953" b="28222"/>
          <a:stretch/>
        </p:blipFill>
        <p:spPr bwMode="auto">
          <a:xfrm>
            <a:off x="5852319" y="2209158"/>
            <a:ext cx="10271875" cy="602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9520386" y="2362200"/>
            <a:ext cx="1600279" cy="566858"/>
            <a:chOff x="-2072481" y="292034"/>
            <a:chExt cx="1600279" cy="566858"/>
          </a:xfrm>
        </p:grpSpPr>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6514" t="31439" r="42306" b="64658"/>
            <a:stretch/>
          </p:blipFill>
          <p:spPr bwMode="auto">
            <a:xfrm>
              <a:off x="-2072481" y="292034"/>
              <a:ext cx="1600279" cy="56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13401" y="350372"/>
              <a:ext cx="1058303" cy="461665"/>
            </a:xfrm>
            <a:prstGeom prst="rect">
              <a:avLst/>
            </a:prstGeom>
            <a:noFill/>
          </p:spPr>
          <p:txBody>
            <a:bodyPr wrap="none" rtlCol="0">
              <a:spAutoFit/>
            </a:bodyPr>
            <a:lstStyle/>
            <a:p>
              <a:r>
                <a:rPr lang="en-US" sz="2400" smtClean="0"/>
                <a:t>Bà nội</a:t>
              </a:r>
              <a:endParaRPr lang="en-US" sz="2400"/>
            </a:p>
          </p:txBody>
        </p:sp>
      </p:grpSp>
      <p:grpSp>
        <p:nvGrpSpPr>
          <p:cNvPr id="16" name="Group 15"/>
          <p:cNvGrpSpPr/>
          <p:nvPr/>
        </p:nvGrpSpPr>
        <p:grpSpPr>
          <a:xfrm>
            <a:off x="11795919" y="2405298"/>
            <a:ext cx="1606530" cy="566858"/>
            <a:chOff x="-2148681" y="322514"/>
            <a:chExt cx="1606530" cy="566858"/>
          </a:xfrm>
        </p:grpSpPr>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6514" t="31439" r="42306" b="64658"/>
            <a:stretch/>
          </p:blipFill>
          <p:spPr bwMode="auto">
            <a:xfrm>
              <a:off x="-2133440" y="322514"/>
              <a:ext cx="1530330" cy="56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148681" y="380852"/>
              <a:ext cx="1606530" cy="461665"/>
            </a:xfrm>
            <a:prstGeom prst="rect">
              <a:avLst/>
            </a:prstGeom>
            <a:noFill/>
          </p:spPr>
          <p:txBody>
            <a:bodyPr wrap="none" rtlCol="0">
              <a:spAutoFit/>
            </a:bodyPr>
            <a:lstStyle/>
            <a:p>
              <a:r>
                <a:rPr lang="en-US" sz="2400" smtClean="0"/>
                <a:t>Ông ngoại</a:t>
              </a:r>
              <a:endParaRPr lang="en-US" sz="2400"/>
            </a:p>
          </p:txBody>
        </p:sp>
      </p:grpSp>
      <p:grpSp>
        <p:nvGrpSpPr>
          <p:cNvPr id="5" name="Group 4"/>
          <p:cNvGrpSpPr/>
          <p:nvPr/>
        </p:nvGrpSpPr>
        <p:grpSpPr>
          <a:xfrm>
            <a:off x="14356239" y="4879735"/>
            <a:ext cx="1005403" cy="518160"/>
            <a:chOff x="-2125304" y="2908422"/>
            <a:chExt cx="1005403" cy="518160"/>
          </a:xfrm>
        </p:grpSpPr>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120" t="48894" r="46025" b="47538"/>
            <a:stretch/>
          </p:blipFill>
          <p:spPr bwMode="auto">
            <a:xfrm>
              <a:off x="-2072481" y="2908422"/>
              <a:ext cx="92210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25304" y="2986261"/>
              <a:ext cx="1005403" cy="369332"/>
            </a:xfrm>
            <a:prstGeom prst="rect">
              <a:avLst/>
            </a:prstGeom>
            <a:noFill/>
          </p:spPr>
          <p:txBody>
            <a:bodyPr wrap="none" rtlCol="0">
              <a:spAutoFit/>
            </a:bodyPr>
            <a:lstStyle/>
            <a:p>
              <a:r>
                <a:rPr lang="en-US" smtClean="0"/>
                <a:t>Dì (cậu)</a:t>
              </a:r>
              <a:endParaRPr lang="en-US"/>
            </a:p>
          </p:txBody>
        </p:sp>
      </p:grpSp>
      <p:grpSp>
        <p:nvGrpSpPr>
          <p:cNvPr id="23" name="Group 22"/>
          <p:cNvGrpSpPr/>
          <p:nvPr/>
        </p:nvGrpSpPr>
        <p:grpSpPr>
          <a:xfrm>
            <a:off x="7598725" y="4890902"/>
            <a:ext cx="1018227" cy="518160"/>
            <a:chOff x="-2125304" y="2908422"/>
            <a:chExt cx="1018227" cy="518160"/>
          </a:xfrm>
        </p:grpSpPr>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120" t="48894" r="46025" b="47538"/>
            <a:stretch/>
          </p:blipFill>
          <p:spPr bwMode="auto">
            <a:xfrm>
              <a:off x="-2072481" y="2908422"/>
              <a:ext cx="92210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125304" y="2986261"/>
              <a:ext cx="1018227" cy="369332"/>
            </a:xfrm>
            <a:prstGeom prst="rect">
              <a:avLst/>
            </a:prstGeom>
            <a:noFill/>
          </p:spPr>
          <p:txBody>
            <a:bodyPr wrap="none" rtlCol="0">
              <a:spAutoFit/>
            </a:bodyPr>
            <a:lstStyle/>
            <a:p>
              <a:r>
                <a:rPr lang="en-US" smtClean="0"/>
                <a:t>bác (cô)</a:t>
              </a:r>
              <a:endParaRPr lang="en-US"/>
            </a:p>
          </p:txBody>
        </p:sp>
      </p:grpSp>
      <p:grpSp>
        <p:nvGrpSpPr>
          <p:cNvPr id="32" name="Group 31"/>
          <p:cNvGrpSpPr/>
          <p:nvPr/>
        </p:nvGrpSpPr>
        <p:grpSpPr>
          <a:xfrm>
            <a:off x="5928677" y="4800600"/>
            <a:ext cx="1027845" cy="724170"/>
            <a:chOff x="-2125304" y="2908422"/>
            <a:chExt cx="1027845" cy="724170"/>
          </a:xfrm>
        </p:grpSpPr>
        <p:pic>
          <p:nvPicPr>
            <p:cNvPr id="3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120" t="48894" r="46025" b="47538"/>
            <a:stretch/>
          </p:blipFill>
          <p:spPr bwMode="auto">
            <a:xfrm>
              <a:off x="-2072481" y="2908422"/>
              <a:ext cx="92210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125304" y="2986261"/>
              <a:ext cx="1027845" cy="646331"/>
            </a:xfrm>
            <a:prstGeom prst="rect">
              <a:avLst/>
            </a:prstGeom>
            <a:noFill/>
          </p:spPr>
          <p:txBody>
            <a:bodyPr wrap="none" rtlCol="0">
              <a:spAutoFit/>
            </a:bodyPr>
            <a:lstStyle/>
            <a:p>
              <a:r>
                <a:rPr lang="en-US" smtClean="0"/>
                <a:t>Bác gái</a:t>
              </a:r>
            </a:p>
            <a:p>
              <a:pPr algn="ctr"/>
              <a:r>
                <a:rPr lang="en-US" smtClean="0"/>
                <a:t>(dượng)</a:t>
              </a:r>
              <a:endParaRPr lang="en-US"/>
            </a:p>
          </p:txBody>
        </p:sp>
      </p:grpSp>
      <p:grpSp>
        <p:nvGrpSpPr>
          <p:cNvPr id="7" name="Group 6"/>
          <p:cNvGrpSpPr/>
          <p:nvPr/>
        </p:nvGrpSpPr>
        <p:grpSpPr>
          <a:xfrm>
            <a:off x="6017005" y="7391141"/>
            <a:ext cx="939676" cy="533400"/>
            <a:chOff x="2576954" y="7970261"/>
            <a:chExt cx="939676" cy="533400"/>
          </a:xfrm>
        </p:grpSpPr>
        <p:pic>
          <p:nvPicPr>
            <p:cNvPr id="3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295" t="66161" r="45674" b="30166"/>
            <a:stretch/>
          </p:blipFill>
          <p:spPr bwMode="auto">
            <a:xfrm>
              <a:off x="2625407" y="7970261"/>
              <a:ext cx="89122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76954" y="8052295"/>
              <a:ext cx="915635" cy="369332"/>
            </a:xfrm>
            <a:prstGeom prst="rect">
              <a:avLst/>
            </a:prstGeom>
            <a:noFill/>
          </p:spPr>
          <p:txBody>
            <a:bodyPr wrap="none" rtlCol="0">
              <a:spAutoFit/>
            </a:bodyPr>
            <a:lstStyle/>
            <a:p>
              <a:r>
                <a:rPr lang="en-US" smtClean="0"/>
                <a:t>Anh họ</a:t>
              </a:r>
              <a:endParaRPr lang="en-US"/>
            </a:p>
          </p:txBody>
        </p:sp>
      </p:grpSp>
      <p:grpSp>
        <p:nvGrpSpPr>
          <p:cNvPr id="37" name="Group 36"/>
          <p:cNvGrpSpPr/>
          <p:nvPr/>
        </p:nvGrpSpPr>
        <p:grpSpPr>
          <a:xfrm>
            <a:off x="7617858" y="7360402"/>
            <a:ext cx="893956" cy="533400"/>
            <a:chOff x="2622674" y="7970261"/>
            <a:chExt cx="893956" cy="533400"/>
          </a:xfrm>
        </p:grpSpPr>
        <p:pic>
          <p:nvPicPr>
            <p:cNvPr id="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295" t="66161" r="45674" b="30166"/>
            <a:stretch/>
          </p:blipFill>
          <p:spPr bwMode="auto">
            <a:xfrm>
              <a:off x="2625407" y="7970261"/>
              <a:ext cx="89122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2622674" y="8082775"/>
              <a:ext cx="851515" cy="369332"/>
            </a:xfrm>
            <a:prstGeom prst="rect">
              <a:avLst/>
            </a:prstGeom>
            <a:noFill/>
          </p:spPr>
          <p:txBody>
            <a:bodyPr wrap="none" rtlCol="0">
              <a:spAutoFit/>
            </a:bodyPr>
            <a:lstStyle/>
            <a:p>
              <a:r>
                <a:rPr lang="en-US" smtClean="0"/>
                <a:t>Chị họ</a:t>
              </a:r>
              <a:endParaRPr lang="en-US"/>
            </a:p>
          </p:txBody>
        </p:sp>
      </p:grpSp>
      <p:grpSp>
        <p:nvGrpSpPr>
          <p:cNvPr id="40" name="Group 39"/>
          <p:cNvGrpSpPr/>
          <p:nvPr/>
        </p:nvGrpSpPr>
        <p:grpSpPr>
          <a:xfrm>
            <a:off x="11791852" y="7315200"/>
            <a:ext cx="893956" cy="646331"/>
            <a:chOff x="2622674" y="7926845"/>
            <a:chExt cx="893956" cy="646331"/>
          </a:xfrm>
        </p:grpSpPr>
        <p:pic>
          <p:nvPicPr>
            <p:cNvPr id="4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295" t="66161" r="45674" b="30166"/>
            <a:stretch/>
          </p:blipFill>
          <p:spPr bwMode="auto">
            <a:xfrm>
              <a:off x="2625407" y="7970261"/>
              <a:ext cx="89122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2622674" y="7926845"/>
              <a:ext cx="864339" cy="646331"/>
            </a:xfrm>
            <a:prstGeom prst="rect">
              <a:avLst/>
            </a:prstGeom>
            <a:noFill/>
          </p:spPr>
          <p:txBody>
            <a:bodyPr wrap="none" rtlCol="0">
              <a:spAutoFit/>
            </a:bodyPr>
            <a:lstStyle/>
            <a:p>
              <a:pPr algn="ctr"/>
              <a:r>
                <a:rPr lang="en-US" smtClean="0"/>
                <a:t>Anh </a:t>
              </a:r>
            </a:p>
            <a:p>
              <a:pPr algn="ctr"/>
              <a:r>
                <a:rPr lang="en-US" smtClean="0"/>
                <a:t>(chị…)</a:t>
              </a:r>
              <a:endParaRPr lang="en-US"/>
            </a:p>
          </p:txBody>
        </p:sp>
      </p:grpSp>
    </p:spTree>
    <p:extLst>
      <p:ext uri="{BB962C8B-B14F-4D97-AF65-F5344CB8AC3E}">
        <p14:creationId xmlns:p14="http://schemas.microsoft.com/office/powerpoint/2010/main" val="748013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9718</TotalTime>
  <Words>696</Words>
  <Application>Microsoft Office PowerPoint</Application>
  <PresentationFormat>Custom</PresentationFormat>
  <Paragraphs>63</Paragraphs>
  <Slides>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1138</cp:revision>
  <dcterms:created xsi:type="dcterms:W3CDTF">2008-09-09T22:52:10Z</dcterms:created>
  <dcterms:modified xsi:type="dcterms:W3CDTF">2024-05-07T14:12:48Z</dcterms:modified>
</cp:coreProperties>
</file>