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39" r:id="rId3"/>
    <p:sldId id="427" r:id="rId4"/>
    <p:sldId id="428" r:id="rId5"/>
    <p:sldId id="426" r:id="rId6"/>
    <p:sldId id="450" r:id="rId7"/>
    <p:sldId id="451" r:id="rId8"/>
    <p:sldId id="454" r:id="rId9"/>
    <p:sldId id="452" r:id="rId10"/>
    <p:sldId id="433" r:id="rId11"/>
    <p:sldId id="440" r:id="rId12"/>
    <p:sldId id="456"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00"/>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145856" y="3870025"/>
            <a:ext cx="122797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23: HAI BÀ TRƯNG(T1,2)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75863" y="1217780"/>
            <a:ext cx="60960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HAI BÀ TRƯNG</a:t>
            </a:r>
          </a:p>
        </p:txBody>
      </p:sp>
      <p:grpSp>
        <p:nvGrpSpPr>
          <p:cNvPr id="5" name="Group 4"/>
          <p:cNvGrpSpPr/>
          <p:nvPr/>
        </p:nvGrpSpPr>
        <p:grpSpPr>
          <a:xfrm>
            <a:off x="1406914" y="1752600"/>
            <a:ext cx="3454805" cy="646331"/>
            <a:chOff x="1508918" y="1888664"/>
            <a:chExt cx="3144261" cy="1083059"/>
          </a:xfrm>
        </p:grpSpPr>
        <p:sp>
          <p:nvSpPr>
            <p:cNvPr id="10" name="Rectangle 9"/>
            <p:cNvSpPr/>
            <p:nvPr/>
          </p:nvSpPr>
          <p:spPr>
            <a:xfrm>
              <a:off x="1508918" y="1888664"/>
              <a:ext cx="314426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nghe</a:t>
              </a:r>
              <a:r>
                <a:rPr lang="en-US" sz="3600" b="1"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362200"/>
            <a:ext cx="1336080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Nêu</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sự</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việc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trong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từng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Giải bài 23 Hai Bà Trưng"/>
          <p:cNvPicPr>
            <a:picLocks noChangeAspect="1" noChangeArrowheads="1"/>
          </p:cNvPicPr>
          <p:nvPr/>
        </p:nvPicPr>
        <p:blipFill rotWithShape="1">
          <a:blip r:embed="rId2">
            <a:extLst>
              <a:ext uri="{28A0092B-C50C-407E-A947-70E740481C1C}">
                <a14:useLocalDpi xmlns:a14="http://schemas.microsoft.com/office/drawing/2010/main" val="0"/>
              </a:ext>
            </a:extLst>
          </a:blip>
          <a:srcRect t="6760"/>
          <a:stretch/>
        </p:blipFill>
        <p:spPr bwMode="auto">
          <a:xfrm>
            <a:off x="1577283" y="3008531"/>
            <a:ext cx="13419036" cy="590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6705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HAI BÀ TRƯNG</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555239" y="4851406"/>
            <a:ext cx="2773079" cy="923330"/>
          </a:xfrm>
          <a:prstGeom prst="rect">
            <a:avLst/>
          </a:prstGeom>
        </p:spPr>
        <p:txBody>
          <a:bodyPr wrap="square">
            <a:spAutoFit/>
          </a:bodyPr>
          <a:lstStyle/>
          <a:p>
            <a:pPr algn="just"/>
            <a:r>
              <a:rPr lang="en-US" sz="5400" b="1" i="1" smtClean="0">
                <a:solidFill>
                  <a:srgbClr val="0000CC"/>
                </a:solidFill>
                <a:latin typeface="Times New Roman" pitchFamily="18" charset="0"/>
                <a:cs typeface="Times New Roman" pitchFamily="18" charset="0"/>
              </a:rPr>
              <a:t>Nghe kể</a:t>
            </a:r>
            <a:endParaRPr lang="en-US" sz="54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TIẾNG-VIỆT-LỚP-3_-KỂ-CHUYỆN-HAI-BÀ-TRƯNG-SÁCH-KẾT-NỐI-TRI-THỨC-VỚI-CUỘC-SỐ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609445" y="2353196"/>
            <a:ext cx="11248755" cy="6333604"/>
          </a:xfrm>
          <a:prstGeom prst="rect">
            <a:avLst/>
          </a:prstGeom>
        </p:spPr>
      </p:pic>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6705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HAI BÀ TRƯNG</a:t>
            </a:r>
          </a:p>
        </p:txBody>
      </p:sp>
      <p:grpSp>
        <p:nvGrpSpPr>
          <p:cNvPr id="5" name="Group 4"/>
          <p:cNvGrpSpPr/>
          <p:nvPr/>
        </p:nvGrpSpPr>
        <p:grpSpPr>
          <a:xfrm>
            <a:off x="1406914" y="1736737"/>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71051" y="2416314"/>
            <a:ext cx="14122805"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Kể</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nội</a:t>
            </a:r>
            <a:r>
              <a:rPr lang="en-US" sz="4000" b="1" i="1" dirty="0" smtClean="0">
                <a:solidFill>
                  <a:srgbClr val="0000CC"/>
                </a:solidFill>
                <a:latin typeface="Times New Roman" pitchFamily="18" charset="0"/>
                <a:cs typeface="Times New Roman" pitchFamily="18" charset="0"/>
              </a:rPr>
              <a:t> dung </a:t>
            </a:r>
            <a:r>
              <a:rPr lang="en-US" sz="4000" b="1" i="1" dirty="0" err="1" smtClean="0">
                <a:solidFill>
                  <a:srgbClr val="0000CC"/>
                </a:solidFill>
                <a:latin typeface="Times New Roman" pitchFamily="18" charset="0"/>
                <a:cs typeface="Times New Roman" pitchFamily="18" charset="0"/>
              </a:rPr>
              <a:t>từng</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đoạn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câu</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chuyện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theo</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tranh</a:t>
            </a:r>
            <a:endParaRPr lang="en-US" sz="40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 descr="Giải bài 23 Hai Bà Trưng"/>
          <p:cNvPicPr>
            <a:picLocks noChangeAspect="1" noChangeArrowheads="1"/>
          </p:cNvPicPr>
          <p:nvPr/>
        </p:nvPicPr>
        <p:blipFill rotWithShape="1">
          <a:blip r:embed="rId2">
            <a:extLst>
              <a:ext uri="{28A0092B-C50C-407E-A947-70E740481C1C}">
                <a14:useLocalDpi xmlns:a14="http://schemas.microsoft.com/office/drawing/2010/main" val="0"/>
              </a:ext>
            </a:extLst>
          </a:blip>
          <a:srcRect t="6760"/>
          <a:stretch/>
        </p:blipFill>
        <p:spPr bwMode="auto">
          <a:xfrm>
            <a:off x="1577283" y="3008531"/>
            <a:ext cx="13419036" cy="590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231535"/>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ải bài 23 Hai Bà Trư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9" y="457200"/>
            <a:ext cx="14706600" cy="838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480719" y="1321131"/>
            <a:ext cx="6477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ngắt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đúng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chú</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diễn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lời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thoại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ngữ</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điệu</a:t>
            </a:r>
            <a:r>
              <a:rPr lang="en-US" sz="3800" b="1" dirty="0">
                <a:solidFill>
                  <a:srgbClr val="0000CC"/>
                </a:solidFill>
                <a:latin typeface="Times New Roman" pitchFamily="18" charset="0"/>
                <a:cs typeface="Times New Roman" pitchFamily="18" charset="0"/>
              </a:rPr>
              <a:t> </a:t>
            </a:r>
            <a:r>
              <a:rPr lang="en-US" sz="3800" b="1">
                <a:solidFill>
                  <a:srgbClr val="0000CC"/>
                </a:solidFill>
                <a:latin typeface="Times New Roman" pitchFamily="18" charset="0"/>
                <a:cs typeface="Times New Roman" pitchFamily="18" charset="0"/>
              </a:rPr>
              <a:t>phù </a:t>
            </a:r>
            <a:r>
              <a:rPr lang="en-US" sz="3800" b="1" dirty="0" err="1">
                <a:solidFill>
                  <a:srgbClr val="0000CC"/>
                </a:solidFill>
                <a:latin typeface="Times New Roman" pitchFamily="18" charset="0"/>
                <a:cs typeface="Times New Roman" pitchFamily="18" charset="0"/>
              </a:rPr>
              <a:t>hợp</a:t>
            </a:r>
            <a:r>
              <a:rPr lang="en-US" sz="3800" b="1" dirty="0">
                <a:solidFill>
                  <a:srgbClr val="0000CC"/>
                </a:solidFill>
                <a:latin typeface="Times New Roman" pitchFamily="18" charset="0"/>
                <a:cs typeface="Times New Roman" pitchFamily="18" charset="0"/>
              </a:rPr>
              <a:t>.</a:t>
            </a:r>
          </a:p>
        </p:txBody>
      </p:sp>
      <p:sp>
        <p:nvSpPr>
          <p:cNvPr id="3" name="Rectangle 2"/>
          <p:cNvSpPr/>
          <p:nvPr/>
        </p:nvSpPr>
        <p:spPr>
          <a:xfrm>
            <a:off x="1493838" y="5399452"/>
            <a:ext cx="13578681" cy="3016210"/>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quân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xâm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lược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giết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chết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Thi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Sách</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kinh</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hồn</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4: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đường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hành</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quân</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5: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0"/>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483177" y="2340222"/>
            <a:ext cx="2309019"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t</a:t>
            </a:r>
            <a:r>
              <a:rPr lang="en-US" sz="3600" b="1" i="1" dirty="0" err="1" smtClean="0">
                <a:solidFill>
                  <a:srgbClr val="0000CC"/>
                </a:solidFill>
                <a:latin typeface="Times New Roman" pitchFamily="18" charset="0"/>
                <a:cs typeface="Times New Roman" pitchFamily="18" charset="0"/>
              </a:rPr>
              <a:t>h</a:t>
            </a:r>
            <a:r>
              <a:rPr lang="en-US" sz="3600" b="1" i="1" dirty="0" err="1" smtClean="0">
                <a:solidFill>
                  <a:srgbClr val="FF0000"/>
                </a:solidFill>
                <a:latin typeface="Times New Roman" pitchFamily="18" charset="0"/>
                <a:cs typeface="Times New Roman" pitchFamily="18" charset="0"/>
              </a:rPr>
              <a:t>uở</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ưa</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0" name="Rectangle 9"/>
          <p:cNvSpPr/>
          <p:nvPr/>
        </p:nvSpPr>
        <p:spPr>
          <a:xfrm>
            <a:off x="1406914" y="1600200"/>
            <a:ext cx="6781801" cy="646331"/>
          </a:xfrm>
          <a:prstGeom prst="rect">
            <a:avLst/>
          </a:prstGeom>
        </p:spPr>
        <p:txBody>
          <a:bodyPr wrap="square">
            <a:spAutoFit/>
          </a:bodyPr>
          <a:lstStyle/>
          <a:p>
            <a:r>
              <a:rPr lang="en-US" sz="3600" b="1" u="sng" smtClean="0">
                <a:solidFill>
                  <a:srgbClr val="FF0000"/>
                </a:solidFill>
                <a:latin typeface="Times New Roman" pitchFamily="18" charset="0"/>
                <a:cs typeface="Times New Roman" pitchFamily="18" charset="0"/>
              </a:rPr>
              <a:t>3. Luyện đọc và tìm hiểu bài.</a:t>
            </a:r>
            <a:endParaRPr lang="en-US" sz="3600" b="1" u="sng">
              <a:solidFill>
                <a:srgbClr val="FF0000"/>
              </a:solidFill>
              <a:latin typeface="Times New Roman" pitchFamily="18" charset="0"/>
              <a:cs typeface="Times New Roman" pitchFamily="18" charset="0"/>
            </a:endParaRPr>
          </a:p>
        </p:txBody>
      </p:sp>
      <p:sp>
        <p:nvSpPr>
          <p:cNvPr id="3" name="Rectangle 2"/>
          <p:cNvSpPr/>
          <p:nvPr/>
        </p:nvSpPr>
        <p:spPr>
          <a:xfrm>
            <a:off x="1164566" y="3009016"/>
            <a:ext cx="14048298" cy="1200329"/>
          </a:xfrm>
          <a:prstGeom prst="rect">
            <a:avLst/>
          </a:prstGeom>
        </p:spPr>
        <p:txBody>
          <a:bodyPr wrap="square">
            <a:spAutoFit/>
          </a:bodyPr>
          <a:lstStyle/>
          <a:p>
            <a:pPr algn="just"/>
            <a:r>
              <a:rPr lang="en-US" sz="3600" b="1" dirty="0" smtClean="0">
                <a:solidFill>
                  <a:srgbClr val="0000CC"/>
                </a:solidFill>
                <a:latin typeface="Times New Roman" panose="02020603050405020304"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smtClean="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566319" y="2334074"/>
            <a:ext cx="2839697"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a:t>
            </a:r>
            <a:r>
              <a:rPr lang="en-US" sz="3600" b="1" i="1" dirty="0" err="1" smtClean="0">
                <a:solidFill>
                  <a:srgbClr val="0000CC"/>
                </a:solidFill>
                <a:latin typeface="Times New Roman" pitchFamily="18" charset="0"/>
                <a:cs typeface="Times New Roman" pitchFamily="18" charset="0"/>
              </a:rPr>
              <a:t>g</a:t>
            </a:r>
            <a:r>
              <a:rPr lang="en-US" sz="3600" b="1" i="1" dirty="0" err="1" smtClean="0">
                <a:solidFill>
                  <a:srgbClr val="FF0000"/>
                </a:solidFill>
                <a:latin typeface="Times New Roman" pitchFamily="18" charset="0"/>
                <a:cs typeface="Times New Roman" pitchFamily="18" charset="0"/>
              </a:rPr>
              <a:t>oại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âm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5852319" y="2326481"/>
            <a:ext cx="2262982"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smtClean="0">
                <a:solidFill>
                  <a:srgbClr val="0000FF"/>
                </a:solidFill>
                <a:latin typeface="Times New Roman" pitchFamily="18" charset="0"/>
                <a:cs typeface="Times New Roman" pitchFamily="18" charset="0"/>
              </a:rPr>
              <a:t>úm</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lại</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7604919" y="2336313"/>
            <a:ext cx="268055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ng</a:t>
            </a:r>
            <a:r>
              <a:rPr lang="en-US" sz="3600" b="1" i="1" dirty="0" err="1" smtClean="0">
                <a:solidFill>
                  <a:srgbClr val="FF0000"/>
                </a:solidFill>
                <a:latin typeface="Times New Roman" pitchFamily="18" charset="0"/>
                <a:cs typeface="Times New Roman" pitchFamily="18" charset="0"/>
              </a:rPr>
              <a:t>út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a:t>
            </a:r>
            <a:r>
              <a:rPr lang="en-US" sz="3600" b="1" i="1" dirty="0" err="1" smtClean="0">
                <a:solidFill>
                  <a:srgbClr val="0000CC"/>
                </a:solidFill>
                <a:latin typeface="Times New Roman" pitchFamily="18" charset="0"/>
                <a:cs typeface="Times New Roman" pitchFamily="18" charset="0"/>
              </a:rPr>
              <a:t>ời</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4617133" y="1117345"/>
            <a:ext cx="656918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25" name="Rectangle 24"/>
          <p:cNvSpPr/>
          <p:nvPr/>
        </p:nvSpPr>
        <p:spPr>
          <a:xfrm>
            <a:off x="9509919" y="2334074"/>
            <a:ext cx="2133600"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v</a:t>
            </a:r>
            <a:r>
              <a:rPr lang="en-US" sz="3600" b="1" i="1" dirty="0" err="1" smtClean="0">
                <a:solidFill>
                  <a:srgbClr val="FF0000"/>
                </a:solidFill>
                <a:latin typeface="Times New Roman" pitchFamily="18" charset="0"/>
                <a:cs typeface="Times New Roman" pitchFamily="18" charset="0"/>
              </a:rPr>
              <a:t>õ</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nghệ</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9" name="Rectangle 18"/>
          <p:cNvSpPr/>
          <p:nvPr/>
        </p:nvSpPr>
        <p:spPr>
          <a:xfrm>
            <a:off x="11262519" y="2334074"/>
            <a:ext cx="2393858"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t</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ẩy</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quân</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13322472" y="2541041"/>
            <a:ext cx="2399219" cy="646331"/>
          </a:xfrm>
          <a:prstGeom prst="rect">
            <a:avLst/>
          </a:prstGeom>
        </p:spPr>
        <p:txBody>
          <a:bodyPr wrap="square">
            <a:spAutoFit/>
          </a:bodyPr>
          <a:lstStyle/>
          <a:p>
            <a:pPr algn="just"/>
            <a:r>
              <a:rPr lang="en-US" sz="3600" b="1" i="1" err="1">
                <a:solidFill>
                  <a:srgbClr val="0000CC"/>
                </a:solidFill>
                <a:latin typeface="Times New Roman" pitchFamily="18" charset="0"/>
                <a:cs typeface="Times New Roman" pitchFamily="18" charset="0"/>
              </a:rPr>
              <a:t>g</a:t>
            </a:r>
            <a:r>
              <a:rPr lang="en-US" sz="3600" b="1" i="1" err="1" smtClean="0">
                <a:solidFill>
                  <a:srgbClr val="0000CC"/>
                </a:solidFill>
                <a:latin typeface="Times New Roman" pitchFamily="18" charset="0"/>
                <a:cs typeface="Times New Roman" pitchFamily="18" charset="0"/>
              </a:rPr>
              <a:t>i</a:t>
            </a:r>
            <a:r>
              <a:rPr lang="en-US" sz="3600" b="1" i="1" err="1" smtClean="0">
                <a:solidFill>
                  <a:srgbClr val="FF0000"/>
                </a:solidFill>
                <a:latin typeface="Times New Roman" pitchFamily="18" charset="0"/>
                <a:cs typeface="Times New Roman" pitchFamily="18" charset="0"/>
              </a:rPr>
              <a:t>áp</a:t>
            </a:r>
            <a:r>
              <a:rPr lang="en-US" sz="3600" b="1" i="1" smtClean="0">
                <a:solidFill>
                  <a:srgbClr val="0000CC"/>
                </a:solidFill>
                <a:latin typeface="Times New Roman" pitchFamily="18" charset="0"/>
                <a:cs typeface="Times New Roman" pitchFamily="18" charset="0"/>
              </a:rPr>
              <a:t> ph</a:t>
            </a:r>
            <a:r>
              <a:rPr lang="en-US" sz="3600" b="1" i="1" smtClean="0">
                <a:solidFill>
                  <a:srgbClr val="FF0000"/>
                </a:solidFill>
                <a:latin typeface="Times New Roman" pitchFamily="18" charset="0"/>
                <a:cs typeface="Times New Roman" pitchFamily="18" charset="0"/>
              </a:rPr>
              <a:t>ục</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6" name="Rectangle 25"/>
          <p:cNvSpPr/>
          <p:nvPr/>
        </p:nvSpPr>
        <p:spPr>
          <a:xfrm>
            <a:off x="1025915" y="4267200"/>
            <a:ext cx="3390900" cy="646331"/>
          </a:xfrm>
          <a:prstGeom prst="rect">
            <a:avLst/>
          </a:prstGeom>
        </p:spPr>
        <p:txBody>
          <a:bodyPr wrap="square">
            <a:spAutoFit/>
          </a:bodyPr>
          <a:lstStyle/>
          <a:p>
            <a:pPr algn="just"/>
            <a:r>
              <a:rPr lang="en-US" sz="3600" b="1" u="sng" smtClean="0">
                <a:solidFill>
                  <a:srgbClr val="FF0000"/>
                </a:solidFill>
                <a:latin typeface="Times New Roman" pitchFamily="18" charset="0"/>
                <a:cs typeface="Times New Roman" pitchFamily="18" charset="0"/>
              </a:rPr>
              <a:t>Giải nghĩa từ</a:t>
            </a:r>
            <a:endParaRPr lang="en-US" sz="3600" b="1" u="sng" dirty="0">
              <a:solidFill>
                <a:srgbClr val="FF0000"/>
              </a:solidFill>
              <a:latin typeface="Times New Roman" pitchFamily="18" charset="0"/>
              <a:cs typeface="Times New Roman" pitchFamily="18" charset="0"/>
            </a:endParaRPr>
          </a:p>
        </p:txBody>
      </p:sp>
      <p:sp>
        <p:nvSpPr>
          <p:cNvPr id="27" name="Rectangle 26"/>
          <p:cNvSpPr/>
          <p:nvPr/>
        </p:nvSpPr>
        <p:spPr>
          <a:xfrm>
            <a:off x="1051718" y="4876800"/>
            <a:ext cx="14732405"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Nhà hán: </a:t>
            </a:r>
            <a:r>
              <a:rPr lang="en-US" sz="3600" b="1" smtClean="0">
                <a:solidFill>
                  <a:srgbClr val="0000CC"/>
                </a:solidFill>
                <a:latin typeface="Times New Roman" pitchFamily="18" charset="0"/>
                <a:cs typeface="Times New Roman" pitchFamily="18" charset="0"/>
              </a:rPr>
              <a:t>Triều đại ở Trung Quốc, cách đay 2000 năm.</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8" name="Rectangle 27"/>
          <p:cNvSpPr/>
          <p:nvPr/>
        </p:nvSpPr>
        <p:spPr>
          <a:xfrm>
            <a:off x="1025913" y="5435600"/>
            <a:ext cx="14732405"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Đô hộ: </a:t>
            </a:r>
            <a:r>
              <a:rPr lang="en-US" sz="3600" b="1" smtClean="0">
                <a:solidFill>
                  <a:srgbClr val="0000CC"/>
                </a:solidFill>
                <a:latin typeface="Times New Roman" pitchFamily="18" charset="0"/>
                <a:cs typeface="Times New Roman" pitchFamily="18" charset="0"/>
              </a:rPr>
              <a:t>Thống trị nước khác.</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9" name="Rectangle 28"/>
          <p:cNvSpPr/>
          <p:nvPr/>
        </p:nvSpPr>
        <p:spPr>
          <a:xfrm>
            <a:off x="1025913" y="6032500"/>
            <a:ext cx="14732405"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Luy lâu: </a:t>
            </a:r>
            <a:r>
              <a:rPr lang="en-US" sz="3600" b="1" smtClean="0">
                <a:solidFill>
                  <a:srgbClr val="0000CC"/>
                </a:solidFill>
                <a:latin typeface="Times New Roman" pitchFamily="18" charset="0"/>
                <a:cs typeface="Times New Roman" pitchFamily="18" charset="0"/>
              </a:rPr>
              <a:t>Vùng đất thuộc huyện thuận thành, tỉnh Bắc Ninh ngày nay.</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0" name="Rectangle 29"/>
          <p:cNvSpPr/>
          <p:nvPr/>
        </p:nvSpPr>
        <p:spPr>
          <a:xfrm>
            <a:off x="998132" y="6678831"/>
            <a:ext cx="14732405"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Trẩy quân: </a:t>
            </a:r>
            <a:r>
              <a:rPr lang="en-US" sz="3600" b="1" smtClean="0">
                <a:solidFill>
                  <a:srgbClr val="0000CC"/>
                </a:solidFill>
                <a:latin typeface="Times New Roman" pitchFamily="18" charset="0"/>
                <a:cs typeface="Times New Roman" pitchFamily="18" charset="0"/>
              </a:rPr>
              <a:t>Đoàn quân lên đường.</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1" name="Rectangle 30"/>
          <p:cNvSpPr/>
          <p:nvPr/>
        </p:nvSpPr>
        <p:spPr>
          <a:xfrm>
            <a:off x="989286" y="7325162"/>
            <a:ext cx="14732405"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Giáp phục: </a:t>
            </a:r>
            <a:r>
              <a:rPr lang="en-US" sz="3600" b="1" smtClean="0">
                <a:solidFill>
                  <a:srgbClr val="0000CC"/>
                </a:solidFill>
                <a:latin typeface="Times New Roman" pitchFamily="18" charset="0"/>
                <a:cs typeface="Times New Roman" pitchFamily="18" charset="0"/>
              </a:rPr>
              <a:t>Đồ bằng da (oặc bằng kim loại) mặc khi ra trận để che đỡ, bảo vệ, che đơc thân thể..</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2" name="Rectangle 31"/>
          <p:cNvSpPr/>
          <p:nvPr/>
        </p:nvSpPr>
        <p:spPr>
          <a:xfrm>
            <a:off x="989286" y="8408769"/>
            <a:ext cx="14732405"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Lưu danh: </a:t>
            </a:r>
            <a:r>
              <a:rPr lang="en-US" sz="3600" b="1" smtClean="0">
                <a:solidFill>
                  <a:srgbClr val="0000CC"/>
                </a:solidFill>
                <a:latin typeface="Times New Roman" pitchFamily="18" charset="0"/>
                <a:cs typeface="Times New Roman" pitchFamily="18" charset="0"/>
              </a:rPr>
              <a:t>Để lại tên tuổi và tiếng tốt.</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fade">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fade">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fade">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
                                            <p:txEl>
                                              <p:pRg st="0" end="0"/>
                                            </p:txEl>
                                          </p:spTgt>
                                        </p:tgtEl>
                                        <p:attrNameLst>
                                          <p:attrName>style.visibility</p:attrName>
                                        </p:attrNameLst>
                                      </p:cBhvr>
                                      <p:to>
                                        <p:strVal val="visible"/>
                                      </p:to>
                                    </p:set>
                                    <p:animEffect transition="in" filter="fade">
                                      <p:cBhvr>
                                        <p:cTn id="72" dur="500"/>
                                        <p:tgtEl>
                                          <p:spTgt spid="3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2">
                                            <p:txEl>
                                              <p:pRg st="0" end="0"/>
                                            </p:txEl>
                                          </p:spTgt>
                                        </p:tgtEl>
                                        <p:attrNameLst>
                                          <p:attrName>style.visibility</p:attrName>
                                        </p:attrNameLst>
                                      </p:cBhvr>
                                      <p:to>
                                        <p:strVal val="visible"/>
                                      </p:to>
                                    </p:set>
                                    <p:animEffect transition="in" filter="fade">
                                      <p:cBhvr>
                                        <p:cTn id="7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Tìm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chi </a:t>
            </a:r>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thấy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tội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giặc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ngoại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xâm</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79578" y="4207497"/>
            <a:ext cx="10210801" cy="3170099"/>
          </a:xfrm>
          <a:prstGeom prst="rect">
            <a:avLst/>
          </a:prstGeom>
        </p:spPr>
        <p:txBody>
          <a:bodyPr wrap="square">
            <a:spAutoFit/>
          </a:bodyPr>
          <a:lstStyle/>
          <a:p>
            <a:pPr algn="just"/>
            <a:r>
              <a:rPr lang="nl-NL" sz="4000" b="1" dirty="0">
                <a:solidFill>
                  <a:srgbClr val="0000CC"/>
                </a:solidFill>
                <a:latin typeface="Times New Roman" panose="02020603050405020304" pitchFamily="18" charset="0"/>
                <a:cs typeface="Times New Roman" panose="02020603050405020304" pitchFamily="18" charset="0"/>
              </a:rPr>
              <a:t>Thẳng tay chém giết dân lành, cướp hết ruộng nương màu mỡ, bắt dân ta lên rừng săn thú lạ, xuống biển mò ngọc trai, khiến bao người bị thiệt mạng vì hổ báo, cá sấu, thuồng luồng, </a:t>
            </a:r>
            <a:r>
              <a:rPr lang="nl-NL" sz="4000" b="1" dirty="0" smtClean="0">
                <a:solidFill>
                  <a:srgbClr val="0000CC"/>
                </a:solidFill>
                <a:latin typeface="Times New Roman" panose="02020603050405020304" pitchFamily="18" charset="0"/>
                <a:cs typeface="Times New Roman" panose="02020603050405020304" pitchFamily="18" charset="0"/>
              </a:rPr>
              <a:t>...</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smtClean="0">
                <a:solidFill>
                  <a:srgbClr val="0000CC"/>
                </a:solidFill>
                <a:latin typeface="Times New Roman" panose="02020603050405020304"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smtClean="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huở</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xưa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a:t>
            </a:r>
            <a:r>
              <a:rPr lang="en-US" sz="4000" b="1" i="1" dirty="0" err="1" smtClean="0">
                <a:solidFill>
                  <a:srgbClr val="0000CC"/>
                </a:solidFill>
                <a:latin typeface="Times New Roman" pitchFamily="18" charset="0"/>
                <a:cs typeface="Times New Roman" pitchFamily="18" charset="0"/>
              </a:rPr>
              <a:t>goại</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xâm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a:t>
            </a:r>
            <a:r>
              <a:rPr lang="en-US" sz="4000" b="1" i="1" dirty="0" err="1" smtClean="0">
                <a:solidFill>
                  <a:srgbClr val="0000FF"/>
                </a:solidFill>
                <a:latin typeface="Times New Roman" pitchFamily="18" charset="0"/>
                <a:cs typeface="Times New Roman" pitchFamily="18" charset="0"/>
              </a:rPr>
              <a:t>úm</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ngút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trời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võ</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nghệ</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rẩy</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quân</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a:t>
            </a:r>
            <a:r>
              <a:rPr lang="en-US" sz="4000" b="1" i="1" dirty="0" err="1" smtClean="0">
                <a:solidFill>
                  <a:srgbClr val="0000CC"/>
                </a:solidFill>
                <a:latin typeface="Times New Roman" pitchFamily="18" charset="0"/>
                <a:cs typeface="Times New Roman" pitchFamily="18" charset="0"/>
              </a:rPr>
              <a:t>iáp</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phục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a:t>
            </a:r>
            <a:r>
              <a:rPr lang="en-US" sz="3600" b="1" dirty="0" err="1" smtClean="0">
                <a:solidFill>
                  <a:srgbClr val="FF0000"/>
                </a:solidFill>
                <a:latin typeface="Times New Roman" pitchFamily="18" charset="0"/>
                <a:cs typeface="Times New Roman" pitchFamily="18" charset="0"/>
              </a:rPr>
              <a:t>Hãy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thiệu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Hai </a:t>
            </a:r>
            <a:r>
              <a:rPr lang="en-US" sz="3600" b="1" dirty="0" err="1" smtClean="0">
                <a:solidFill>
                  <a:srgbClr val="FF0000"/>
                </a:solidFill>
                <a:latin typeface="Times New Roman" pitchFamily="18" charset="0"/>
                <a:cs typeface="Times New Roman" pitchFamily="18" charset="0"/>
              </a:rPr>
              <a:t>Bà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11167" y="3421244"/>
            <a:ext cx="10210801" cy="1938992"/>
          </a:xfrm>
          <a:prstGeom prst="rect">
            <a:avLst/>
          </a:prstGeom>
        </p:spPr>
        <p:txBody>
          <a:bodyPr wrap="square">
            <a:spAutoFit/>
          </a:bodyPr>
          <a:lstStyle/>
          <a:p>
            <a:pPr algn="just"/>
            <a:r>
              <a:rPr lang="nl-NL"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Hai </a:t>
            </a:r>
            <a:r>
              <a:rPr lang="en-US" sz="4000" b="1" dirty="0" err="1">
                <a:solidFill>
                  <a:srgbClr val="0000CC"/>
                </a:solidFill>
                <a:latin typeface="Times New Roman" panose="02020603050405020304" pitchFamily="18" charset="0"/>
                <a:cs typeface="Times New Roman" panose="02020603050405020304" pitchFamily="18" charset="0"/>
              </a:rPr>
              <a:t>Bà</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Trưng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quê</a:t>
            </a:r>
            <a:r>
              <a:rPr lang="en-US" sz="4000" b="1" dirty="0">
                <a:solidFill>
                  <a:srgbClr val="0000CC"/>
                </a:solidFill>
                <a:latin typeface="Times New Roman" panose="02020603050405020304" pitchFamily="18" charset="0"/>
                <a:cs typeface="Times New Roman" panose="02020603050405020304" pitchFamily="18" charset="0"/>
              </a:rPr>
              <a:t> ở </a:t>
            </a:r>
            <a:r>
              <a:rPr lang="en-US" sz="4000" b="1" dirty="0" err="1">
                <a:solidFill>
                  <a:srgbClr val="0000CC"/>
                </a:solidFill>
                <a:latin typeface="Times New Roman" panose="02020603050405020304" pitchFamily="18" charset="0"/>
                <a:cs typeface="Times New Roman" panose="02020603050405020304" pitchFamily="18" charset="0"/>
              </a:rPr>
              <a:t>huyện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Mê</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giỏi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võ</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nghệ</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và</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chí</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hướng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giành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r>
              <a:rPr lang="en-US" sz="4000" b="1" dirty="0">
                <a:solidFill>
                  <a:srgbClr val="0000CC"/>
                </a:solidFill>
                <a:latin typeface="Times New Roman" panose="02020603050405020304" pitchFamily="18" charset="0"/>
                <a:cs typeface="Times New Roman" panose="02020603050405020304" pitchFamily="18" charset="0"/>
              </a:rPr>
              <a:t> non </a:t>
            </a:r>
            <a:r>
              <a:rPr lang="en-US" sz="4000" b="1" dirty="0" err="1">
                <a:solidFill>
                  <a:srgbClr val="0000CC"/>
                </a:solidFill>
                <a:latin typeface="Times New Roman" panose="02020603050405020304" pitchFamily="18" charset="0"/>
                <a:cs typeface="Times New Roman" panose="02020603050405020304" pitchFamily="18" charset="0"/>
              </a:rPr>
              <a:t>sông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đất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nước</a:t>
            </a:r>
            <a:r>
              <a:rPr lang="nl-NL" sz="4000" b="1" dirty="0" smtClean="0">
                <a:solidFill>
                  <a:srgbClr val="0000CC"/>
                </a:solidFill>
                <a:latin typeface="Times New Roman" panose="02020603050405020304" pitchFamily="18" charset="0"/>
                <a:cs typeface="Times New Roman" panose="02020603050405020304" pitchFamily="18" charset="0"/>
              </a:rPr>
              <a:t>.</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smtClean="0">
                <a:solidFill>
                  <a:srgbClr val="0000CC"/>
                </a:solidFill>
                <a:latin typeface="Times New Roman" panose="02020603050405020304"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smtClean="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huở</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xưa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a:t>
            </a:r>
            <a:r>
              <a:rPr lang="en-US" sz="4000" b="1" i="1" dirty="0" err="1" smtClean="0">
                <a:solidFill>
                  <a:srgbClr val="0000CC"/>
                </a:solidFill>
                <a:latin typeface="Times New Roman" pitchFamily="18" charset="0"/>
                <a:cs typeface="Times New Roman" pitchFamily="18" charset="0"/>
              </a:rPr>
              <a:t>goại</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xâm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a:t>
            </a:r>
            <a:r>
              <a:rPr lang="en-US" sz="4000" b="1" i="1" dirty="0" err="1" smtClean="0">
                <a:solidFill>
                  <a:srgbClr val="0000FF"/>
                </a:solidFill>
                <a:latin typeface="Times New Roman" pitchFamily="18" charset="0"/>
                <a:cs typeface="Times New Roman" pitchFamily="18" charset="0"/>
              </a:rPr>
              <a:t>úm</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ngút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trời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võ</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nghệ</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rẩy</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quân</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a:t>
            </a:r>
            <a:r>
              <a:rPr lang="en-US" sz="4000" b="1" i="1" dirty="0" err="1" smtClean="0">
                <a:solidFill>
                  <a:srgbClr val="0000CC"/>
                </a:solidFill>
                <a:latin typeface="Times New Roman" pitchFamily="18" charset="0"/>
                <a:cs typeface="Times New Roman" pitchFamily="18" charset="0"/>
              </a:rPr>
              <a:t>iáp</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phục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3" name="Rectangle 32"/>
          <p:cNvSpPr/>
          <p:nvPr/>
        </p:nvSpPr>
        <p:spPr>
          <a:xfrm>
            <a:off x="5629419" y="5410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Theo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sao</a:t>
            </a:r>
            <a:r>
              <a:rPr lang="en-US" sz="3600" b="1" dirty="0" smtClean="0">
                <a:solidFill>
                  <a:srgbClr val="FF0000"/>
                </a:solidFill>
                <a:latin typeface="Times New Roman" pitchFamily="18" charset="0"/>
                <a:cs typeface="Times New Roman" pitchFamily="18" charset="0"/>
              </a:rPr>
              <a:t> Hai </a:t>
            </a:r>
            <a:r>
              <a:rPr lang="en-US" sz="3600" b="1" dirty="0" err="1" smtClean="0">
                <a:solidFill>
                  <a:srgbClr val="FF0000"/>
                </a:solidFill>
                <a:latin typeface="Times New Roman" pitchFamily="18" charset="0"/>
                <a:cs typeface="Times New Roman" pitchFamily="18" charset="0"/>
              </a:rPr>
              <a:t>Bà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phất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cờ</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khởi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a:t>
            </a:r>
            <a:r>
              <a:rPr lang="en-US" sz="3600" b="1" dirty="0">
                <a:solidFill>
                  <a:srgbClr val="FF0000"/>
                </a:solidFill>
                <a:latin typeface="Times New Roman" pitchFamily="18" charset="0"/>
                <a:cs typeface="Times New Roman" pitchFamily="18" charset="0"/>
              </a:rPr>
              <a:t>?</a:t>
            </a:r>
          </a:p>
        </p:txBody>
      </p:sp>
      <p:sp>
        <p:nvSpPr>
          <p:cNvPr id="34" name="Rectangle 33"/>
          <p:cNvSpPr/>
          <p:nvPr/>
        </p:nvSpPr>
        <p:spPr>
          <a:xfrm>
            <a:off x="5629419" y="6764238"/>
            <a:ext cx="10210801" cy="1938992"/>
          </a:xfrm>
          <a:prstGeom prst="rect">
            <a:avLst/>
          </a:prstGeom>
        </p:spPr>
        <p:txBody>
          <a:bodyPr wrap="square">
            <a:spAutoFit/>
          </a:bodyPr>
          <a:lstStyle/>
          <a:p>
            <a:pPr algn="just"/>
            <a:r>
              <a:rPr lang="nl-NL"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Hai </a:t>
            </a:r>
            <a:r>
              <a:rPr lang="en-US" sz="4000" b="1" dirty="0" err="1">
                <a:solidFill>
                  <a:srgbClr val="0000CC"/>
                </a:solidFill>
                <a:latin typeface="Times New Roman" panose="02020603050405020304" pitchFamily="18" charset="0"/>
                <a:cs typeface="Times New Roman" panose="02020603050405020304" pitchFamily="18" charset="0"/>
              </a:rPr>
              <a:t>Bà</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Trưng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phất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cờ</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khởi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nghĩa</a:t>
            </a:r>
            <a:r>
              <a:rPr lang="nl-NL" sz="4000" b="1" dirty="0">
                <a:solidFill>
                  <a:srgbClr val="0000CC"/>
                </a:solidFill>
                <a:latin typeface="Times New Roman" panose="02020603050405020304" pitchFamily="18" charset="0"/>
                <a:cs typeface="Times New Roman" panose="02020603050405020304" pitchFamily="18" charset="0"/>
              </a:rPr>
              <a:t> vì hai bà căm thù bọn giặc hung ác, muốn </a:t>
            </a:r>
            <a:r>
              <a:rPr lang="en-US" sz="4000" b="1" dirty="0" err="1">
                <a:solidFill>
                  <a:srgbClr val="0000CC"/>
                </a:solidFill>
                <a:latin typeface="Times New Roman" panose="02020603050405020304" pitchFamily="18" charset="0"/>
                <a:cs typeface="Times New Roman" panose="02020603050405020304" pitchFamily="18" charset="0"/>
              </a:rPr>
              <a:t>giành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r>
              <a:rPr lang="en-US" sz="4000" b="1" dirty="0">
                <a:solidFill>
                  <a:srgbClr val="0000CC"/>
                </a:solidFill>
                <a:latin typeface="Times New Roman" panose="02020603050405020304" pitchFamily="18" charset="0"/>
                <a:cs typeface="Times New Roman" panose="02020603050405020304" pitchFamily="18" charset="0"/>
              </a:rPr>
              <a:t> non song, </a:t>
            </a:r>
            <a:r>
              <a:rPr lang="en-US" sz="4000" b="1" dirty="0" err="1">
                <a:solidFill>
                  <a:srgbClr val="0000CC"/>
                </a:solidFill>
                <a:latin typeface="Times New Roman" panose="02020603050405020304" pitchFamily="18" charset="0"/>
                <a:cs typeface="Times New Roman" panose="02020603050405020304" pitchFamily="18" charset="0"/>
              </a:rPr>
              <a:t>cứu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dân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chúng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khỏi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ách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nô</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lệ</a:t>
            </a:r>
            <a:r>
              <a:rPr lang="en-US" sz="4000" b="1" dirty="0">
                <a:solidFill>
                  <a:srgbClr val="0000CC"/>
                </a:solidFill>
                <a:latin typeface="Times New Roman" panose="02020603050405020304" pitchFamily="18" charset="0"/>
                <a:cs typeface="Times New Roman" panose="02020603050405020304" pitchFamily="18" charset="0"/>
              </a:rPr>
              <a:t>, …</a:t>
            </a:r>
            <a:r>
              <a:rPr lang="nl-NL" sz="4000" b="1" dirty="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4574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938992"/>
          </a:xfrm>
          <a:prstGeom prst="rect">
            <a:avLst/>
          </a:prstGeom>
        </p:spPr>
        <p:txBody>
          <a:bodyPr wrap="square">
            <a:spAutoFit/>
          </a:bodyPr>
          <a:lstStyle/>
          <a:p>
            <a:pPr algn="just"/>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Câu</a:t>
            </a:r>
            <a:r>
              <a:rPr lang="en-US" sz="4000" b="1" dirty="0" smtClean="0">
                <a:solidFill>
                  <a:srgbClr val="FF0000"/>
                </a:solidFill>
                <a:latin typeface="Times New Roman" pitchFamily="18" charset="0"/>
                <a:cs typeface="Times New Roman" pitchFamily="18" charset="0"/>
              </a:rPr>
              <a:t> 4: </a:t>
            </a:r>
            <a:r>
              <a:rPr lang="en-US" sz="4000" b="1" dirty="0" err="1" smtClean="0">
                <a:solidFill>
                  <a:srgbClr val="FF0000"/>
                </a:solidFill>
                <a:latin typeface="Times New Roman" pitchFamily="18" charset="0"/>
                <a:cs typeface="Times New Roman" pitchFamily="18" charset="0"/>
              </a:rPr>
              <a:t>Hình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ảnh</a:t>
            </a:r>
            <a:r>
              <a:rPr lang="en-US" sz="4000" b="1" dirty="0" smtClean="0">
                <a:solidFill>
                  <a:srgbClr val="FF0000"/>
                </a:solidFill>
                <a:latin typeface="Times New Roman" pitchFamily="18" charset="0"/>
                <a:cs typeface="Times New Roman" pitchFamily="18" charset="0"/>
              </a:rPr>
              <a:t> Hai </a:t>
            </a:r>
            <a:r>
              <a:rPr lang="en-US" sz="4000" b="1" dirty="0" err="1" smtClean="0">
                <a:solidFill>
                  <a:srgbClr val="FF0000"/>
                </a:solidFill>
                <a:latin typeface="Times New Roman" pitchFamily="18" charset="0"/>
                <a:cs typeface="Times New Roman" pitchFamily="18" charset="0"/>
              </a:rPr>
              <a:t>Bà</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Trưng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và</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đoàn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quân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ra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trận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được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miêu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tả</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hào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hùng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như</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thế</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nào</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12" name="Rectangle 11"/>
          <p:cNvSpPr/>
          <p:nvPr/>
        </p:nvSpPr>
        <p:spPr>
          <a:xfrm>
            <a:off x="5655335" y="4913412"/>
            <a:ext cx="10210801" cy="2862322"/>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ảnh</a:t>
            </a:r>
            <a:r>
              <a:rPr lang="en-US" sz="3600" b="1" dirty="0">
                <a:solidFill>
                  <a:srgbClr val="0000CC"/>
                </a:solidFill>
                <a:latin typeface="Times New Roman" panose="02020603050405020304" pitchFamily="18" charset="0"/>
                <a:cs typeface="Times New Roman" panose="02020603050405020304" pitchFamily="18" charset="0"/>
              </a:rPr>
              <a:t> Hai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trận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miêu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tướng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cưỡi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voi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mạnh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nỏ</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rìu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búa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cuồn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cuộn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bóng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voi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tiếng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dội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suốt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đường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quân</a:t>
            </a:r>
            <a:r>
              <a:rPr lang="en-US" sz="3600" b="1" dirty="0" smtClean="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smtClean="0">
                <a:solidFill>
                  <a:srgbClr val="0000CC"/>
                </a:solidFill>
                <a:latin typeface="Times New Roman" panose="02020603050405020304"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smtClean="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huở</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xưa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a:t>
            </a:r>
            <a:r>
              <a:rPr lang="en-US" sz="4000" b="1" i="1" dirty="0" err="1" smtClean="0">
                <a:solidFill>
                  <a:srgbClr val="0000CC"/>
                </a:solidFill>
                <a:latin typeface="Times New Roman" pitchFamily="18" charset="0"/>
                <a:cs typeface="Times New Roman" pitchFamily="18" charset="0"/>
              </a:rPr>
              <a:t>goại</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xâm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a:t>
            </a:r>
            <a:r>
              <a:rPr lang="en-US" sz="4000" b="1" i="1" dirty="0" err="1" smtClean="0">
                <a:solidFill>
                  <a:srgbClr val="0000FF"/>
                </a:solidFill>
                <a:latin typeface="Times New Roman" pitchFamily="18" charset="0"/>
                <a:cs typeface="Times New Roman" pitchFamily="18" charset="0"/>
              </a:rPr>
              <a:t>úm</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ngút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trời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võ</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nghệ</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rẩy</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quân</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a:t>
            </a:r>
            <a:r>
              <a:rPr lang="en-US" sz="4000" b="1" i="1" dirty="0" err="1" smtClean="0">
                <a:solidFill>
                  <a:srgbClr val="0000CC"/>
                </a:solidFill>
                <a:latin typeface="Times New Roman" pitchFamily="18" charset="0"/>
                <a:cs typeface="Times New Roman" pitchFamily="18" charset="0"/>
              </a:rPr>
              <a:t>iáp</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phục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6216449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29419" y="3093344"/>
            <a:ext cx="10233818" cy="1938992"/>
          </a:xfrm>
          <a:prstGeom prst="rect">
            <a:avLst/>
          </a:prstGeom>
        </p:spPr>
        <p:txBody>
          <a:bodyPr wrap="square">
            <a:spAutoFit/>
          </a:bodyPr>
          <a:lstStyle/>
          <a:p>
            <a:pPr algn="just"/>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Câu</a:t>
            </a:r>
            <a:r>
              <a:rPr lang="en-US" sz="4000" b="1" dirty="0" smtClean="0">
                <a:solidFill>
                  <a:srgbClr val="FF0000"/>
                </a:solidFill>
                <a:latin typeface="Times New Roman" pitchFamily="18" charset="0"/>
                <a:cs typeface="Times New Roman" pitchFamily="18" charset="0"/>
              </a:rPr>
              <a:t> 5: </a:t>
            </a:r>
            <a:r>
              <a:rPr lang="en-US" sz="4000" b="1" dirty="0" err="1" smtClean="0">
                <a:solidFill>
                  <a:srgbClr val="FF0000"/>
                </a:solidFill>
                <a:latin typeface="Times New Roman" pitchFamily="18" charset="0"/>
                <a:cs typeface="Times New Roman" pitchFamily="18" charset="0"/>
              </a:rPr>
              <a:t>Nêu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cảm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nghĩ</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của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em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về</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hai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vị</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anh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hùng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đầu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tiên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được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lưu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danh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trong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lịch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sử</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nước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nhà</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12" name="Rectangle 11"/>
          <p:cNvSpPr/>
          <p:nvPr/>
        </p:nvSpPr>
        <p:spPr>
          <a:xfrm>
            <a:off x="5629419" y="5233708"/>
            <a:ext cx="10210801" cy="1938992"/>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 Tự hào về hai vị anh hùng/ Cảm phục hai người nữ anh hùng.</a:t>
            </a:r>
            <a:endParaRPr lang="en-US" sz="4000" b="1" dirty="0">
              <a:solidFill>
                <a:srgbClr val="0000CC"/>
              </a:solidFill>
              <a:latin typeface="Times New Roman" panose="02020603050405020304" pitchFamily="18" charset="0"/>
              <a:cs typeface="Times New Roman" panose="02020603050405020304" pitchFamily="18" charset="0"/>
            </a:endParaRPr>
          </a:p>
          <a:p>
            <a:r>
              <a:rPr lang="nl-NL" sz="4000" b="1" dirty="0">
                <a:solidFill>
                  <a:srgbClr val="0000CC"/>
                </a:solidFill>
                <a:latin typeface="Times New Roman" panose="02020603050405020304" pitchFamily="18" charset="0"/>
                <a:cs typeface="Times New Roman" panose="02020603050405020304" pitchFamily="18" charset="0"/>
              </a:rPr>
              <a:t>- HS nêu theo hiểu biết của mình</a:t>
            </a:r>
            <a:r>
              <a:rPr lang="nl-NL" sz="4000" b="1" dirty="0" smtClean="0">
                <a:solidFill>
                  <a:srgbClr val="0000CC"/>
                </a:solidFill>
                <a:latin typeface="Times New Roman" panose="02020603050405020304" pitchFamily="18" charset="0"/>
                <a:cs typeface="Times New Roman" panose="02020603050405020304" pitchFamily="18" charset="0"/>
              </a:rPr>
              <a:t>.</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smtClean="0">
                <a:solidFill>
                  <a:srgbClr val="0000CC"/>
                </a:solidFill>
                <a:latin typeface="Times New Roman" panose="02020603050405020304"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smtClean="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huở</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xưa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a:t>
            </a:r>
            <a:r>
              <a:rPr lang="en-US" sz="4000" b="1" i="1" dirty="0" err="1" smtClean="0">
                <a:solidFill>
                  <a:srgbClr val="0000CC"/>
                </a:solidFill>
                <a:latin typeface="Times New Roman" pitchFamily="18" charset="0"/>
                <a:cs typeface="Times New Roman" pitchFamily="18" charset="0"/>
              </a:rPr>
              <a:t>goại</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xâm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a:t>
            </a:r>
            <a:r>
              <a:rPr lang="en-US" sz="4000" b="1" i="1" dirty="0" err="1" smtClean="0">
                <a:solidFill>
                  <a:srgbClr val="0000FF"/>
                </a:solidFill>
                <a:latin typeface="Times New Roman" pitchFamily="18" charset="0"/>
                <a:cs typeface="Times New Roman" pitchFamily="18" charset="0"/>
              </a:rPr>
              <a:t>úm</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ngút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trời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võ</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nghệ</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rẩy</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quân</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a:t>
            </a:r>
            <a:r>
              <a:rPr lang="en-US" sz="4000" b="1" i="1" dirty="0" err="1" smtClean="0">
                <a:solidFill>
                  <a:srgbClr val="0000CC"/>
                </a:solidFill>
                <a:latin typeface="Times New Roman" pitchFamily="18" charset="0"/>
                <a:cs typeface="Times New Roman" pitchFamily="18" charset="0"/>
              </a:rPr>
              <a:t>iáp</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phục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3402396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smtClean="0">
                <a:solidFill>
                  <a:srgbClr val="0000CC"/>
                </a:solidFill>
                <a:latin typeface="Times New Roman" panose="02020603050405020304"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smtClean="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huở</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xưa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a:t>
            </a:r>
            <a:r>
              <a:rPr lang="en-US" sz="4000" b="1" i="1" dirty="0" err="1" smtClean="0">
                <a:solidFill>
                  <a:srgbClr val="0000CC"/>
                </a:solidFill>
                <a:latin typeface="Times New Roman" pitchFamily="18" charset="0"/>
                <a:cs typeface="Times New Roman" pitchFamily="18" charset="0"/>
              </a:rPr>
              <a:t>goại</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xâm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a:t>
            </a:r>
            <a:r>
              <a:rPr lang="en-US" sz="4000" b="1" i="1" dirty="0" err="1" smtClean="0">
                <a:solidFill>
                  <a:srgbClr val="0000FF"/>
                </a:solidFill>
                <a:latin typeface="Times New Roman" pitchFamily="18" charset="0"/>
                <a:cs typeface="Times New Roman" pitchFamily="18" charset="0"/>
              </a:rPr>
              <a:t>úm</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ngút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trời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võ</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nghệ</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rẩy</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quân</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a:t>
            </a:r>
            <a:r>
              <a:rPr lang="en-US" sz="4000" b="1" i="1" dirty="0" err="1" smtClean="0">
                <a:solidFill>
                  <a:srgbClr val="0000CC"/>
                </a:solidFill>
                <a:latin typeface="Times New Roman" pitchFamily="18" charset="0"/>
                <a:cs typeface="Times New Roman" pitchFamily="18" charset="0"/>
              </a:rPr>
              <a:t>iáp</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phục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3" name="Text Box 2"/>
          <p:cNvSpPr txBox="1">
            <a:spLocks noChangeArrowheads="1"/>
          </p:cNvSpPr>
          <p:nvPr/>
        </p:nvSpPr>
        <p:spPr bwMode="auto">
          <a:xfrm>
            <a:off x="8005622" y="3092898"/>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4" name="Group 33"/>
          <p:cNvGrpSpPr/>
          <p:nvPr/>
        </p:nvGrpSpPr>
        <p:grpSpPr>
          <a:xfrm>
            <a:off x="5887791" y="4301190"/>
            <a:ext cx="9525001" cy="3192291"/>
            <a:chOff x="6004720" y="3563423"/>
            <a:chExt cx="9525001" cy="4503736"/>
          </a:xfrm>
        </p:grpSpPr>
        <p:pic>
          <p:nvPicPr>
            <p:cNvPr id="36"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6702916" y="4346198"/>
              <a:ext cx="8137525" cy="1938992"/>
            </a:xfrm>
            <a:prstGeom prst="rect">
              <a:avLst/>
            </a:prstGeom>
          </p:spPr>
          <p:txBody>
            <a:bodyPr>
              <a:spAutoFit/>
            </a:bodyPr>
            <a:lstStyle/>
            <a:p>
              <a:pPr algn="just"/>
              <a:r>
                <a:rPr lang="nl-NL" sz="4000" b="1" i="1" dirty="0">
                  <a:solidFill>
                    <a:srgbClr val="FF0000"/>
                  </a:solidFill>
                  <a:latin typeface="Times New Roman" panose="02020603050405020304" pitchFamily="18" charset="0"/>
                  <a:cs typeface="Times New Roman" panose="02020603050405020304" pitchFamily="18" charset="0"/>
                </a:rPr>
                <a:t>Ca ngợi lòng yêu nước, tinh thần bất khuất chống giặc xâm lược của Hai Bà Trưng và nhân dân ta</a:t>
              </a:r>
              <a:r>
                <a:rPr lang="nl-NL" sz="4000" b="1" i="1"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727930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9575</TotalTime>
  <Words>1014</Words>
  <Application>Microsoft Office PowerPoint</Application>
  <PresentationFormat>Custom</PresentationFormat>
  <Paragraphs>133</Paragraphs>
  <Slides>13</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1066</cp:revision>
  <dcterms:created xsi:type="dcterms:W3CDTF">2008-09-09T22:52:10Z</dcterms:created>
  <dcterms:modified xsi:type="dcterms:W3CDTF">2024-05-05T09:03:31Z</dcterms:modified>
</cp:coreProperties>
</file>