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5" r:id="rId2"/>
  </p:sldMasterIdLst>
  <p:notesMasterIdLst>
    <p:notesMasterId r:id="rId29"/>
  </p:notesMasterIdLst>
  <p:handoutMasterIdLst>
    <p:handoutMasterId r:id="rId30"/>
  </p:handoutMasterIdLst>
  <p:sldIdLst>
    <p:sldId id="395" r:id="rId3"/>
    <p:sldId id="396" r:id="rId4"/>
    <p:sldId id="397" r:id="rId5"/>
    <p:sldId id="398" r:id="rId6"/>
    <p:sldId id="399" r:id="rId7"/>
    <p:sldId id="401" r:id="rId8"/>
    <p:sldId id="400" r:id="rId9"/>
    <p:sldId id="402" r:id="rId10"/>
    <p:sldId id="403" r:id="rId11"/>
    <p:sldId id="404" r:id="rId12"/>
    <p:sldId id="405" r:id="rId13"/>
    <p:sldId id="406" r:id="rId14"/>
    <p:sldId id="408" r:id="rId15"/>
    <p:sldId id="407" r:id="rId16"/>
    <p:sldId id="414" r:id="rId17"/>
    <p:sldId id="410" r:id="rId18"/>
    <p:sldId id="411" r:id="rId19"/>
    <p:sldId id="412" r:id="rId20"/>
    <p:sldId id="409" r:id="rId21"/>
    <p:sldId id="415" r:id="rId22"/>
    <p:sldId id="416" r:id="rId23"/>
    <p:sldId id="417" r:id="rId24"/>
    <p:sldId id="418" r:id="rId25"/>
    <p:sldId id="419" r:id="rId26"/>
    <p:sldId id="280" r:id="rId27"/>
    <p:sldId id="385" r:id="rId28"/>
  </p:sldIdLst>
  <p:sldSz cx="9144000" cy="5143500" type="screen16x9"/>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C3730"/>
    <a:srgbClr val="DBE648"/>
    <a:srgbClr val="00B050"/>
    <a:srgbClr val="31ADB9"/>
    <a:srgbClr val="FF9900"/>
    <a:srgbClr val="29304A"/>
    <a:srgbClr val="227780"/>
    <a:srgbClr val="8D130D"/>
    <a:srgbClr val="C07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94660"/>
  </p:normalViewPr>
  <p:slideViewPr>
    <p:cSldViewPr>
      <p:cViewPr varScale="1">
        <p:scale>
          <a:sx n="92" d="100"/>
          <a:sy n="92" d="100"/>
        </p:scale>
        <p:origin x="540" y="7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t>2024/5/5</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t>‹#›</a:t>
            </a:fld>
            <a:endParaRPr lang="zh-CN" altLang="en-US"/>
          </a:p>
        </p:txBody>
      </p:sp>
    </p:spTree>
    <p:extLst>
      <p:ext uri="{BB962C8B-B14F-4D97-AF65-F5344CB8AC3E}">
        <p14:creationId xmlns:p14="http://schemas.microsoft.com/office/powerpoint/2010/main" val="2772344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t>2024/5/5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t>‹#›</a:t>
            </a:fld>
            <a:endParaRPr lang="zh-CN" altLang="en-US"/>
          </a:p>
        </p:txBody>
      </p:sp>
    </p:spTree>
    <p:extLst>
      <p:ext uri="{BB962C8B-B14F-4D97-AF65-F5344CB8AC3E}">
        <p14:creationId xmlns:p14="http://schemas.microsoft.com/office/powerpoint/2010/main" val="49806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1173D-D4D9-4278-B7C8-0CC0E77DC35D}"/>
              </a:ext>
            </a:extLst>
          </p:cNvPr>
          <p:cNvPicPr>
            <a:picLocks noChangeAspect="1"/>
          </p:cNvPicPr>
          <p:nvPr userDrawn="1"/>
        </p:nvPicPr>
        <p:blipFill>
          <a:blip r:embed="rId2"/>
          <a:stretch>
            <a:fillRect/>
          </a:stretch>
        </p:blipFill>
        <p:spPr>
          <a:xfrm>
            <a:off x="964707" y="0"/>
            <a:ext cx="8179293" cy="4600853"/>
          </a:xfrm>
          <a:prstGeom prst="rect">
            <a:avLst/>
          </a:prstGeom>
        </p:spPr>
      </p:pic>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83134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742" b="1"/>
            </a:lvl1pPr>
          </a:lstStyle>
          <a:p>
            <a:r>
              <a:rPr lang="en-US" smtClean="0"/>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809"/>
            </a:lvl1pPr>
            <a:lvl2pPr>
              <a:defRPr sz="2472"/>
            </a:lvl2pPr>
            <a:lvl3pPr>
              <a:defRPr sz="2135"/>
            </a:lvl3pPr>
            <a:lvl4pPr>
              <a:defRPr sz="1742"/>
            </a:lvl4pPr>
            <a:lvl5pPr>
              <a:defRPr sz="1742"/>
            </a:lvl5pPr>
            <a:lvl6pPr>
              <a:defRPr sz="1742"/>
            </a:lvl6pPr>
            <a:lvl7pPr>
              <a:defRPr sz="1742"/>
            </a:lvl7pPr>
            <a:lvl8pPr>
              <a:defRPr sz="1742"/>
            </a:lvl8pPr>
            <a:lvl9pPr>
              <a:defRPr sz="174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0C99C05A-73D7-488D-87AE-9FA1D515BA90}"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2047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42"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809"/>
            </a:lvl1pPr>
            <a:lvl2pPr marL="403622" indent="0">
              <a:buNone/>
              <a:defRPr sz="2472"/>
            </a:lvl2pPr>
            <a:lvl3pPr marL="807244" indent="0">
              <a:buNone/>
              <a:defRPr sz="2135"/>
            </a:lvl3pPr>
            <a:lvl4pPr marL="1210866" indent="0">
              <a:buNone/>
              <a:defRPr sz="1742"/>
            </a:lvl4pPr>
            <a:lvl5pPr marL="1614487" indent="0">
              <a:buNone/>
              <a:defRPr sz="1742"/>
            </a:lvl5pPr>
            <a:lvl6pPr marL="2018109" indent="0">
              <a:buNone/>
              <a:defRPr sz="1742"/>
            </a:lvl6pPr>
            <a:lvl7pPr marL="2421731" indent="0">
              <a:buNone/>
              <a:defRPr sz="1742"/>
            </a:lvl7pPr>
            <a:lvl8pPr marL="2825353" indent="0">
              <a:buNone/>
              <a:defRPr sz="1742"/>
            </a:lvl8pPr>
            <a:lvl9pPr marL="3228975" indent="0">
              <a:buNone/>
              <a:defRPr sz="1742"/>
            </a:lvl9pPr>
          </a:lstStyle>
          <a:p>
            <a:pPr lvl="0"/>
            <a:endParaRPr lang="vi-VN" noProof="0" smtClean="0"/>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2090DF4-68DF-4AAF-98F9-EB3836BAB8B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15585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29D28DD1-89CB-4A9B-8160-1008CEEB8C29}"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31698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74A9502-423E-4957-ACD4-EFEAFA456813}"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99949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2906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1" y="2914650"/>
            <a:ext cx="6400800" cy="1314450"/>
          </a:xfrm>
        </p:spPr>
        <p:txBody>
          <a:bodyPr/>
          <a:lstStyle>
            <a:lvl1pPr marL="0" indent="0" algn="ctr">
              <a:buNone/>
              <a:defRPr/>
            </a:lvl1pPr>
            <a:lvl2pPr marL="403622" indent="0" algn="ctr">
              <a:buNone/>
              <a:defRPr/>
            </a:lvl2pPr>
            <a:lvl3pPr marL="807244" indent="0" algn="ctr">
              <a:buNone/>
              <a:defRPr/>
            </a:lvl3pPr>
            <a:lvl4pPr marL="1210866" indent="0" algn="ctr">
              <a:buNone/>
              <a:defRPr/>
            </a:lvl4pPr>
            <a:lvl5pPr marL="1614487" indent="0" algn="ctr">
              <a:buNone/>
              <a:defRPr/>
            </a:lvl5pPr>
            <a:lvl6pPr marL="2018109" indent="0" algn="ctr">
              <a:buNone/>
              <a:defRPr/>
            </a:lvl6pPr>
            <a:lvl7pPr marL="2421731" indent="0" algn="ctr">
              <a:buNone/>
              <a:defRPr/>
            </a:lvl7pPr>
            <a:lvl8pPr marL="2825353" indent="0" algn="ctr">
              <a:buNone/>
              <a:defRPr/>
            </a:lvl8pPr>
            <a:lvl9pPr marL="3228975"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EB01423-D198-4896-B996-AF6CD71AA325}"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57796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100BA3F-51CF-473C-BBC7-9F80CB3FD932}"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8637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539"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742"/>
            </a:lvl1pPr>
            <a:lvl2pPr marL="403622" indent="0">
              <a:buNone/>
              <a:defRPr sz="1573"/>
            </a:lvl2pPr>
            <a:lvl3pPr marL="807244" indent="0">
              <a:buNone/>
              <a:defRPr sz="1405"/>
            </a:lvl3pPr>
            <a:lvl4pPr marL="1210866" indent="0">
              <a:buNone/>
              <a:defRPr sz="1236"/>
            </a:lvl4pPr>
            <a:lvl5pPr marL="1614487" indent="0">
              <a:buNone/>
              <a:defRPr sz="1236"/>
            </a:lvl5pPr>
            <a:lvl6pPr marL="2018109" indent="0">
              <a:buNone/>
              <a:defRPr sz="1236"/>
            </a:lvl6pPr>
            <a:lvl7pPr marL="2421731" indent="0">
              <a:buNone/>
              <a:defRPr sz="1236"/>
            </a:lvl7pPr>
            <a:lvl8pPr marL="2825353" indent="0">
              <a:buNone/>
              <a:defRPr sz="1236"/>
            </a:lvl8pPr>
            <a:lvl9pPr marL="3228975" indent="0">
              <a:buNone/>
              <a:defRPr sz="1236"/>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E5E9DFC9-E0D6-4E70-95EC-EE956DA6257B}"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67807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EEE0E17-1536-48C6-87E3-A861F0C00F0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87630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4"/>
            <a:ext cx="4040188"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4"/>
            <a:ext cx="4041775"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8830A47B-B3AA-4408-B89E-78641CC5715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214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8D8FA65-B14B-4883-88C7-F7A3A55E9A2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63818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C38BE4F5-A3A4-4A0F-A638-D990D725B4C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194556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15128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27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0"/>
            <a:ext cx="8229600" cy="33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4683621"/>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236"/>
            </a:lvl1pPr>
          </a:lstStyle>
          <a:p>
            <a:pPr defTabSz="513710" fontAlgn="base">
              <a:spcBef>
                <a:spcPct val="0"/>
              </a:spcBef>
              <a:spcAft>
                <a:spcPct val="0"/>
              </a:spcAft>
              <a:defRPr/>
            </a:pPr>
            <a:fld id="{F4264759-E7CE-4A8C-955C-20DA2A50E45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5496710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rtl="0" eaLnBrk="0" fontAlgn="base" hangingPunct="0">
        <a:spcBef>
          <a:spcPct val="0"/>
        </a:spcBef>
        <a:spcAft>
          <a:spcPct val="0"/>
        </a:spcAft>
        <a:defRPr sz="3876">
          <a:solidFill>
            <a:schemeClr val="tx2"/>
          </a:solidFill>
          <a:latin typeface="+mj-lt"/>
          <a:ea typeface="+mj-ea"/>
          <a:cs typeface="+mj-cs"/>
        </a:defRPr>
      </a:lvl1pPr>
      <a:lvl2pPr algn="ctr" rtl="0" eaLnBrk="0" fontAlgn="base" hangingPunct="0">
        <a:spcBef>
          <a:spcPct val="0"/>
        </a:spcBef>
        <a:spcAft>
          <a:spcPct val="0"/>
        </a:spcAft>
        <a:defRPr sz="3876">
          <a:solidFill>
            <a:schemeClr val="tx2"/>
          </a:solidFill>
          <a:latin typeface="Arial" charset="0"/>
        </a:defRPr>
      </a:lvl2pPr>
      <a:lvl3pPr algn="ctr" rtl="0" eaLnBrk="0" fontAlgn="base" hangingPunct="0">
        <a:spcBef>
          <a:spcPct val="0"/>
        </a:spcBef>
        <a:spcAft>
          <a:spcPct val="0"/>
        </a:spcAft>
        <a:defRPr sz="3876">
          <a:solidFill>
            <a:schemeClr val="tx2"/>
          </a:solidFill>
          <a:latin typeface="Arial" charset="0"/>
        </a:defRPr>
      </a:lvl3pPr>
      <a:lvl4pPr algn="ctr" rtl="0" eaLnBrk="0" fontAlgn="base" hangingPunct="0">
        <a:spcBef>
          <a:spcPct val="0"/>
        </a:spcBef>
        <a:spcAft>
          <a:spcPct val="0"/>
        </a:spcAft>
        <a:defRPr sz="3876">
          <a:solidFill>
            <a:schemeClr val="tx2"/>
          </a:solidFill>
          <a:latin typeface="Arial" charset="0"/>
        </a:defRPr>
      </a:lvl4pPr>
      <a:lvl5pPr algn="ctr" rtl="0" eaLnBrk="0" fontAlgn="base" hangingPunct="0">
        <a:spcBef>
          <a:spcPct val="0"/>
        </a:spcBef>
        <a:spcAft>
          <a:spcPct val="0"/>
        </a:spcAft>
        <a:defRPr sz="3876">
          <a:solidFill>
            <a:schemeClr val="tx2"/>
          </a:solidFill>
          <a:latin typeface="Arial" charset="0"/>
        </a:defRPr>
      </a:lvl5pPr>
      <a:lvl6pPr marL="403622" algn="ctr" rtl="0" fontAlgn="base">
        <a:spcBef>
          <a:spcPct val="0"/>
        </a:spcBef>
        <a:spcAft>
          <a:spcPct val="0"/>
        </a:spcAft>
        <a:defRPr sz="3876">
          <a:solidFill>
            <a:schemeClr val="tx2"/>
          </a:solidFill>
          <a:latin typeface="Arial" charset="0"/>
        </a:defRPr>
      </a:lvl6pPr>
      <a:lvl7pPr marL="807244" algn="ctr" rtl="0" fontAlgn="base">
        <a:spcBef>
          <a:spcPct val="0"/>
        </a:spcBef>
        <a:spcAft>
          <a:spcPct val="0"/>
        </a:spcAft>
        <a:defRPr sz="3876">
          <a:solidFill>
            <a:schemeClr val="tx2"/>
          </a:solidFill>
          <a:latin typeface="Arial" charset="0"/>
        </a:defRPr>
      </a:lvl7pPr>
      <a:lvl8pPr marL="1210866" algn="ctr" rtl="0" fontAlgn="base">
        <a:spcBef>
          <a:spcPct val="0"/>
        </a:spcBef>
        <a:spcAft>
          <a:spcPct val="0"/>
        </a:spcAft>
        <a:defRPr sz="3876">
          <a:solidFill>
            <a:schemeClr val="tx2"/>
          </a:solidFill>
          <a:latin typeface="Arial" charset="0"/>
        </a:defRPr>
      </a:lvl8pPr>
      <a:lvl9pPr marL="1614487" algn="ctr" rtl="0" fontAlgn="base">
        <a:spcBef>
          <a:spcPct val="0"/>
        </a:spcBef>
        <a:spcAft>
          <a:spcPct val="0"/>
        </a:spcAft>
        <a:defRPr sz="3876">
          <a:solidFill>
            <a:schemeClr val="tx2"/>
          </a:solidFill>
          <a:latin typeface="Arial" charset="0"/>
        </a:defRPr>
      </a:lvl9pPr>
    </p:titleStyle>
    <p:bodyStyle>
      <a:lvl1pPr marL="302340" indent="-302340" algn="l" rtl="0" eaLnBrk="0" fontAlgn="base" hangingPunct="0">
        <a:spcBef>
          <a:spcPct val="20000"/>
        </a:spcBef>
        <a:spcAft>
          <a:spcPct val="0"/>
        </a:spcAft>
        <a:buChar char="•"/>
        <a:defRPr sz="2809">
          <a:solidFill>
            <a:schemeClr val="tx1"/>
          </a:solidFill>
          <a:latin typeface="+mn-lt"/>
          <a:ea typeface="+mn-ea"/>
          <a:cs typeface="+mn-cs"/>
        </a:defRPr>
      </a:lvl1pPr>
      <a:lvl2pPr marL="655516" indent="-251504" algn="l" rtl="0" eaLnBrk="0" fontAlgn="base" hangingPunct="0">
        <a:spcBef>
          <a:spcPct val="20000"/>
        </a:spcBef>
        <a:spcAft>
          <a:spcPct val="0"/>
        </a:spcAft>
        <a:buChar char="–"/>
        <a:defRPr sz="2472">
          <a:solidFill>
            <a:schemeClr val="tx1"/>
          </a:solidFill>
          <a:latin typeface="+mn-lt"/>
        </a:defRPr>
      </a:lvl2pPr>
      <a:lvl3pPr marL="1008691" indent="-201560" algn="l" rtl="0" eaLnBrk="0" fontAlgn="base" hangingPunct="0">
        <a:spcBef>
          <a:spcPct val="20000"/>
        </a:spcBef>
        <a:spcAft>
          <a:spcPct val="0"/>
        </a:spcAft>
        <a:buChar char="•"/>
        <a:defRPr sz="2135">
          <a:solidFill>
            <a:schemeClr val="tx1"/>
          </a:solidFill>
          <a:latin typeface="+mn-lt"/>
        </a:defRPr>
      </a:lvl3pPr>
      <a:lvl4pPr marL="1411811" indent="-201560" algn="l" rtl="0" eaLnBrk="0" fontAlgn="base" hangingPunct="0">
        <a:spcBef>
          <a:spcPct val="20000"/>
        </a:spcBef>
        <a:spcAft>
          <a:spcPct val="0"/>
        </a:spcAft>
        <a:buChar char="–"/>
        <a:defRPr sz="1742">
          <a:solidFill>
            <a:schemeClr val="tx1"/>
          </a:solidFill>
          <a:latin typeface="+mn-lt"/>
        </a:defRPr>
      </a:lvl4pPr>
      <a:lvl5pPr marL="1815822" indent="-201560" algn="l" rtl="0" eaLnBrk="0" fontAlgn="base" hangingPunct="0">
        <a:spcBef>
          <a:spcPct val="20000"/>
        </a:spcBef>
        <a:spcAft>
          <a:spcPct val="0"/>
        </a:spcAft>
        <a:buChar char="»"/>
        <a:defRPr sz="1742">
          <a:solidFill>
            <a:schemeClr val="tx1"/>
          </a:solidFill>
          <a:latin typeface="+mn-lt"/>
        </a:defRPr>
      </a:lvl5pPr>
      <a:lvl6pPr marL="2219920" indent="-201811" algn="l" rtl="0" fontAlgn="base">
        <a:spcBef>
          <a:spcPct val="20000"/>
        </a:spcBef>
        <a:spcAft>
          <a:spcPct val="0"/>
        </a:spcAft>
        <a:buChar char="»"/>
        <a:defRPr sz="1742">
          <a:solidFill>
            <a:schemeClr val="tx1"/>
          </a:solidFill>
          <a:latin typeface="+mn-lt"/>
        </a:defRPr>
      </a:lvl6pPr>
      <a:lvl7pPr marL="2623543" indent="-201811" algn="l" rtl="0" fontAlgn="base">
        <a:spcBef>
          <a:spcPct val="20000"/>
        </a:spcBef>
        <a:spcAft>
          <a:spcPct val="0"/>
        </a:spcAft>
        <a:buChar char="»"/>
        <a:defRPr sz="1742">
          <a:solidFill>
            <a:schemeClr val="tx1"/>
          </a:solidFill>
          <a:latin typeface="+mn-lt"/>
        </a:defRPr>
      </a:lvl7pPr>
      <a:lvl8pPr marL="3027164" indent="-201811" algn="l" rtl="0" fontAlgn="base">
        <a:spcBef>
          <a:spcPct val="20000"/>
        </a:spcBef>
        <a:spcAft>
          <a:spcPct val="0"/>
        </a:spcAft>
        <a:buChar char="»"/>
        <a:defRPr sz="1742">
          <a:solidFill>
            <a:schemeClr val="tx1"/>
          </a:solidFill>
          <a:latin typeface="+mn-lt"/>
        </a:defRPr>
      </a:lvl8pPr>
      <a:lvl9pPr marL="3430786" indent="-201811" algn="l" rtl="0" fontAlgn="base">
        <a:spcBef>
          <a:spcPct val="20000"/>
        </a:spcBef>
        <a:spcAft>
          <a:spcPct val="0"/>
        </a:spcAft>
        <a:buChar char="»"/>
        <a:defRPr sz="1742">
          <a:solidFill>
            <a:schemeClr val="tx1"/>
          </a:solidFill>
          <a:latin typeface="+mn-lt"/>
        </a:defRPr>
      </a:lvl9pPr>
    </p:bodyStyle>
    <p:otherStyle>
      <a:defPPr>
        <a:defRPr lang="vi-VN"/>
      </a:defPPr>
      <a:lvl1pPr marL="0" algn="l" defTabSz="807244" rtl="0" eaLnBrk="1" latinLnBrk="0" hangingPunct="1">
        <a:defRPr sz="1573" kern="1200">
          <a:solidFill>
            <a:schemeClr val="tx1"/>
          </a:solidFill>
          <a:latin typeface="+mn-lt"/>
          <a:ea typeface="+mn-ea"/>
          <a:cs typeface="+mn-cs"/>
        </a:defRPr>
      </a:lvl1pPr>
      <a:lvl2pPr marL="403622" algn="l" defTabSz="807244" rtl="0" eaLnBrk="1" latinLnBrk="0" hangingPunct="1">
        <a:defRPr sz="1573" kern="1200">
          <a:solidFill>
            <a:schemeClr val="tx1"/>
          </a:solidFill>
          <a:latin typeface="+mn-lt"/>
          <a:ea typeface="+mn-ea"/>
          <a:cs typeface="+mn-cs"/>
        </a:defRPr>
      </a:lvl2pPr>
      <a:lvl3pPr marL="807244" algn="l" defTabSz="807244" rtl="0" eaLnBrk="1" latinLnBrk="0" hangingPunct="1">
        <a:defRPr sz="1573" kern="1200">
          <a:solidFill>
            <a:schemeClr val="tx1"/>
          </a:solidFill>
          <a:latin typeface="+mn-lt"/>
          <a:ea typeface="+mn-ea"/>
          <a:cs typeface="+mn-cs"/>
        </a:defRPr>
      </a:lvl3pPr>
      <a:lvl4pPr marL="1210866" algn="l" defTabSz="807244" rtl="0" eaLnBrk="1" latinLnBrk="0" hangingPunct="1">
        <a:defRPr sz="1573" kern="1200">
          <a:solidFill>
            <a:schemeClr val="tx1"/>
          </a:solidFill>
          <a:latin typeface="+mn-lt"/>
          <a:ea typeface="+mn-ea"/>
          <a:cs typeface="+mn-cs"/>
        </a:defRPr>
      </a:lvl4pPr>
      <a:lvl5pPr marL="1614487" algn="l" defTabSz="807244" rtl="0" eaLnBrk="1" latinLnBrk="0" hangingPunct="1">
        <a:defRPr sz="1573" kern="1200">
          <a:solidFill>
            <a:schemeClr val="tx1"/>
          </a:solidFill>
          <a:latin typeface="+mn-lt"/>
          <a:ea typeface="+mn-ea"/>
          <a:cs typeface="+mn-cs"/>
        </a:defRPr>
      </a:lvl5pPr>
      <a:lvl6pPr marL="2018109" algn="l" defTabSz="807244" rtl="0" eaLnBrk="1" latinLnBrk="0" hangingPunct="1">
        <a:defRPr sz="1573" kern="1200">
          <a:solidFill>
            <a:schemeClr val="tx1"/>
          </a:solidFill>
          <a:latin typeface="+mn-lt"/>
          <a:ea typeface="+mn-ea"/>
          <a:cs typeface="+mn-cs"/>
        </a:defRPr>
      </a:lvl6pPr>
      <a:lvl7pPr marL="2421731" algn="l" defTabSz="807244" rtl="0" eaLnBrk="1" latinLnBrk="0" hangingPunct="1">
        <a:defRPr sz="1573" kern="1200">
          <a:solidFill>
            <a:schemeClr val="tx1"/>
          </a:solidFill>
          <a:latin typeface="+mn-lt"/>
          <a:ea typeface="+mn-ea"/>
          <a:cs typeface="+mn-cs"/>
        </a:defRPr>
      </a:lvl7pPr>
      <a:lvl8pPr marL="2825353" algn="l" defTabSz="807244" rtl="0" eaLnBrk="1" latinLnBrk="0" hangingPunct="1">
        <a:defRPr sz="1573" kern="1200">
          <a:solidFill>
            <a:schemeClr val="tx1"/>
          </a:solidFill>
          <a:latin typeface="+mn-lt"/>
          <a:ea typeface="+mn-ea"/>
          <a:cs typeface="+mn-cs"/>
        </a:defRPr>
      </a:lvl8pPr>
      <a:lvl9pPr marL="3228975" algn="l" defTabSz="807244" rtl="0" eaLnBrk="1" latinLnBrk="0" hangingPunct="1">
        <a:defRPr sz="15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Layout" Target="../slideLayouts/slideLayout9.xml"/><Relationship Id="rId6" Type="http://schemas.openxmlformats.org/officeDocument/2006/relationships/image" Target="../media/image7.gif"/><Relationship Id="rId5" Type="http://schemas.openxmlformats.org/officeDocument/2006/relationships/image" Target="../media/image6.w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9.xml"/><Relationship Id="rId5" Type="http://schemas.microsoft.com/office/2007/relationships/hdphoto" Target="../media/hdphoto7.wdp"/><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1796143" y="409939"/>
            <a:ext cx="5638800" cy="38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fontAlgn="base">
              <a:spcBef>
                <a:spcPct val="50000"/>
              </a:spcBef>
              <a:spcAft>
                <a:spcPct val="0"/>
              </a:spcAft>
            </a:pPr>
            <a:r>
              <a:rPr lang="en-US" altLang="en-US" sz="1966" b="1" dirty="0">
                <a:solidFill>
                  <a:srgbClr val="FF0066"/>
                </a:solidFill>
                <a:latin typeface="Times New Roman" pitchFamily="18" charset="0"/>
              </a:rPr>
              <a:t>TRƯỜNG TIỂU </a:t>
            </a:r>
            <a:r>
              <a:rPr lang="en-US" altLang="en-US" sz="1966" b="1">
                <a:solidFill>
                  <a:srgbClr val="FF0066"/>
                </a:solidFill>
                <a:latin typeface="Times New Roman" pitchFamily="18" charset="0"/>
              </a:rPr>
              <a:t>HỌC </a:t>
            </a:r>
            <a:r>
              <a:rPr lang="en-US" altLang="en-US" sz="2000" b="1">
                <a:solidFill>
                  <a:srgbClr val="FF0066"/>
                </a:solidFill>
                <a:latin typeface="Times New Roman" pitchFamily="18" charset="0"/>
              </a:rPr>
              <a:t>QUẢNG TIÊN</a:t>
            </a:r>
            <a:endParaRPr lang="en-US" altLang="en-US" sz="1966"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22" y="3061369"/>
            <a:ext cx="1143000" cy="14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563914" y="2443326"/>
            <a:ext cx="6139543" cy="1177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eaLnBrk="1" fontAlgn="base" hangingPunct="1">
              <a:spcBef>
                <a:spcPts val="1011"/>
              </a:spcBef>
              <a:spcAft>
                <a:spcPct val="0"/>
              </a:spcAft>
              <a:defRPr/>
            </a:pP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defTabSz="513710" eaLnBrk="1" fontAlgn="base" hangingPunct="1">
              <a:spcBef>
                <a:spcPts val="1011"/>
              </a:spcBef>
              <a:spcAft>
                <a:spcPct val="0"/>
              </a:spcAft>
              <a:defRPr/>
            </a:pPr>
            <a:r>
              <a:rPr lang="en-US" sz="202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9: LỜI KÊU GỌI TOÀN DÂN TẬP THỂ DỤC (T1,2)</a:t>
            </a:r>
          </a:p>
        </p:txBody>
      </p:sp>
      <p:sp>
        <p:nvSpPr>
          <p:cNvPr id="2059" name="Text Box 17"/>
          <p:cNvSpPr txBox="1">
            <a:spLocks noChangeArrowheads="1"/>
          </p:cNvSpPr>
          <p:nvPr/>
        </p:nvSpPr>
        <p:spPr bwMode="auto">
          <a:xfrm>
            <a:off x="1393371" y="1159081"/>
            <a:ext cx="6444343" cy="111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eaLnBrk="1" fontAlgn="base" hangingPunct="1">
              <a:spcAft>
                <a:spcPct val="0"/>
              </a:spcAft>
              <a:defRPr/>
            </a:pPr>
            <a:r>
              <a:rPr lang="en-US" sz="3371"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513710" eaLnBrk="1" fontAlgn="base" hangingPunct="1">
              <a:spcAft>
                <a:spcPct val="0"/>
              </a:spcAft>
              <a:defRPr/>
            </a:pPr>
            <a:r>
              <a:rPr lang="en-US" sz="3371"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1436914" y="4048631"/>
            <a:ext cx="3356429" cy="49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513710" fontAlgn="base">
              <a:spcBef>
                <a:spcPct val="0"/>
              </a:spcBef>
              <a:spcAft>
                <a:spcPct val="0"/>
              </a:spcAft>
            </a:pPr>
            <a:r>
              <a:rPr lang="en-US" altLang="en-US" sz="1348" b="1" i="1">
                <a:solidFill>
                  <a:srgbClr val="FF0066"/>
                </a:solidFill>
                <a:latin typeface="Times New Roman" pitchFamily="18" charset="0"/>
              </a:rPr>
              <a:t>Giáo viên:</a:t>
            </a:r>
          </a:p>
          <a:p>
            <a:pPr defTabSz="513710" fontAlgn="base">
              <a:spcBef>
                <a:spcPct val="0"/>
              </a:spcBef>
              <a:spcAft>
                <a:spcPct val="0"/>
              </a:spcAft>
            </a:pPr>
            <a:r>
              <a:rPr lang="en-US" altLang="en-US" sz="1348"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6164" y="3503185"/>
            <a:ext cx="3155043" cy="11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625077" y="189490"/>
            <a:ext cx="1169198" cy="149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371990" y="235339"/>
            <a:ext cx="117365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3038022" y="816616"/>
            <a:ext cx="3362778"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7376886" y="556200"/>
            <a:ext cx="828221" cy="108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1432379" y="3353892"/>
            <a:ext cx="795564" cy="57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3715" y="2875048"/>
            <a:ext cx="2435202" cy="1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314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07504" y="339502"/>
            <a:ext cx="3096344"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dài</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179512" y="1419622"/>
            <a:ext cx="8683772" cy="1815882"/>
          </a:xfrm>
          <a:prstGeom prst="rect">
            <a:avLst/>
          </a:prstGeom>
        </p:spPr>
        <p:txBody>
          <a:bodyPr wrap="square">
            <a:spAutoFit/>
          </a:bodyPr>
          <a:lstStyle/>
          <a:p>
            <a:pPr algn="just"/>
            <a:r>
              <a:rPr lang="en-US" sz="2800" dirty="0" smtClean="0">
                <a:solidFill>
                  <a:srgbClr val="000000"/>
                </a:solidFill>
                <a:latin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cs typeface="Times New Roman" panose="02020603050405020304" pitchFamily="18" charset="0"/>
              </a:rPr>
              <a:t>Giữ </a:t>
            </a:r>
            <a:r>
              <a:rPr lang="vi-VN" sz="2800" dirty="0">
                <a:solidFill>
                  <a:srgbClr val="000000"/>
                </a:solidFill>
                <a:latin typeface="Times New Roman" panose="02020603050405020304" pitchFamily="18" charset="0"/>
                <a:cs typeface="Times New Roman" panose="02020603050405020304" pitchFamily="18" charset="0"/>
              </a:rPr>
              <a:t>gìn dân chủ, xây dựng nước nhà, xây dựng đời sống </a:t>
            </a:r>
            <a:r>
              <a:rPr lang="vi-VN" sz="2800" dirty="0" smtClean="0">
                <a:solidFill>
                  <a:srgbClr val="000000"/>
                </a:solidFill>
                <a:latin typeface="Times New Roman" panose="02020603050405020304" pitchFamily="18" charset="0"/>
                <a:cs typeface="Times New Roman" panose="02020603050405020304" pitchFamily="18" charset="0"/>
              </a:rPr>
              <a:t>mới, </a:t>
            </a:r>
            <a:r>
              <a:rPr lang="vi-VN" sz="2800" dirty="0">
                <a:solidFill>
                  <a:srgbClr val="000000"/>
                </a:solidFill>
                <a:latin typeface="Times New Roman" panose="02020603050405020304" pitchFamily="18" charset="0"/>
                <a:cs typeface="Times New Roman" panose="02020603050405020304" pitchFamily="18" charset="0"/>
              </a:rPr>
              <a:t>việc gì cũng cần có sức khỏe mới làm thành công. </a:t>
            </a:r>
            <a:r>
              <a:rPr lang="en-US" sz="2800" dirty="0" smtClean="0">
                <a:solidFill>
                  <a:srgbClr val="000000"/>
                </a:solidFill>
                <a:latin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cs typeface="Times New Roman" panose="02020603050405020304" pitchFamily="18" charset="0"/>
              </a:rPr>
              <a:t>Mỗi </a:t>
            </a:r>
            <a:r>
              <a:rPr lang="vi-VN" sz="2800" dirty="0">
                <a:solidFill>
                  <a:srgbClr val="000000"/>
                </a:solidFill>
                <a:latin typeface="Times New Roman" panose="02020603050405020304" pitchFamily="18" charset="0"/>
                <a:cs typeface="Times New Roman" panose="02020603050405020304" pitchFamily="18" charset="0"/>
              </a:rPr>
              <a:t>một người dân yếu ớt </a:t>
            </a:r>
            <a:r>
              <a:rPr lang="en-US" sz="2800" dirty="0" smtClean="0">
                <a:solidFill>
                  <a:srgbClr val="000000"/>
                </a:solidFill>
                <a:latin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cs typeface="Times New Roman" panose="02020603050405020304" pitchFamily="18" charset="0"/>
              </a:rPr>
              <a:t>tức </a:t>
            </a:r>
            <a:r>
              <a:rPr lang="vi-VN" sz="2800" dirty="0">
                <a:solidFill>
                  <a:srgbClr val="000000"/>
                </a:solidFill>
                <a:latin typeface="Times New Roman" panose="02020603050405020304" pitchFamily="18" charset="0"/>
                <a:cs typeface="Times New Roman" panose="02020603050405020304" pitchFamily="18" charset="0"/>
              </a:rPr>
              <a:t>là cả nước yếu ớt, mỗi một người dân khỏe mạnh </a:t>
            </a:r>
            <a:r>
              <a:rPr lang="en-US" sz="2800" dirty="0" smtClean="0">
                <a:solidFill>
                  <a:srgbClr val="000000"/>
                </a:solidFill>
                <a:latin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cs typeface="Times New Roman" panose="02020603050405020304" pitchFamily="18" charset="0"/>
              </a:rPr>
              <a:t>là </a:t>
            </a:r>
            <a:r>
              <a:rPr lang="vi-VN" sz="2800" dirty="0">
                <a:solidFill>
                  <a:srgbClr val="000000"/>
                </a:solidFill>
                <a:latin typeface="Times New Roman" panose="02020603050405020304" pitchFamily="18" charset="0"/>
                <a:cs typeface="Times New Roman" panose="02020603050405020304" pitchFamily="18" charset="0"/>
              </a:rPr>
              <a:t>cả nước khỏe mạnh.</a:t>
            </a:r>
          </a:p>
        </p:txBody>
      </p:sp>
      <p:cxnSp>
        <p:nvCxnSpPr>
          <p:cNvPr id="4" name="Straight Connector 3">
            <a:extLst>
              <a:ext uri="{FF2B5EF4-FFF2-40B4-BE49-F238E27FC236}">
                <a16:creationId xmlns:a16="http://schemas.microsoft.com/office/drawing/2014/main" id="{670D8E3D-FBEE-18F9-2F59-7EDFBC0EE8D5}"/>
              </a:ext>
            </a:extLst>
          </p:cNvPr>
          <p:cNvCxnSpPr/>
          <p:nvPr/>
        </p:nvCxnSpPr>
        <p:spPr>
          <a:xfrm flipH="1">
            <a:off x="3419872" y="1563638"/>
            <a:ext cx="72008" cy="286188"/>
          </a:xfrm>
          <a:prstGeom prst="line">
            <a:avLst/>
          </a:prstGeom>
          <a:noFill/>
          <a:ln w="38100" cap="flat" cmpd="sng" algn="ctr">
            <a:solidFill>
              <a:srgbClr val="FF0000"/>
            </a:solidFill>
            <a:prstDash val="solid"/>
          </a:ln>
          <a:effectLst/>
        </p:spPr>
      </p:cxnSp>
      <p:cxnSp>
        <p:nvCxnSpPr>
          <p:cNvPr id="5" name="Straight Connector 4">
            <a:extLst>
              <a:ext uri="{FF2B5EF4-FFF2-40B4-BE49-F238E27FC236}">
                <a16:creationId xmlns:a16="http://schemas.microsoft.com/office/drawing/2014/main" id="{670D8E3D-FBEE-18F9-2F59-7EDFBC0EE8D5}"/>
              </a:ext>
            </a:extLst>
          </p:cNvPr>
          <p:cNvCxnSpPr/>
          <p:nvPr/>
        </p:nvCxnSpPr>
        <p:spPr>
          <a:xfrm flipH="1">
            <a:off x="6660232" y="1563638"/>
            <a:ext cx="72008" cy="286188"/>
          </a:xfrm>
          <a:prstGeom prst="line">
            <a:avLst/>
          </a:prstGeom>
          <a:noFill/>
          <a:ln w="38100" cap="flat" cmpd="sng" algn="ctr">
            <a:solidFill>
              <a:srgbClr val="FF0000"/>
            </a:solidFill>
            <a:prstDash val="solid"/>
          </a:ln>
          <a:effectLst/>
        </p:spPr>
      </p:cxnSp>
      <p:cxnSp>
        <p:nvCxnSpPr>
          <p:cNvPr id="6" name="Straight Connector 5">
            <a:extLst>
              <a:ext uri="{FF2B5EF4-FFF2-40B4-BE49-F238E27FC236}">
                <a16:creationId xmlns:a16="http://schemas.microsoft.com/office/drawing/2014/main" id="{670D8E3D-FBEE-18F9-2F59-7EDFBC0EE8D5}"/>
              </a:ext>
            </a:extLst>
          </p:cNvPr>
          <p:cNvCxnSpPr/>
          <p:nvPr/>
        </p:nvCxnSpPr>
        <p:spPr>
          <a:xfrm flipH="1">
            <a:off x="1763688" y="1901761"/>
            <a:ext cx="72008" cy="425802"/>
          </a:xfrm>
          <a:prstGeom prst="line">
            <a:avLst/>
          </a:prstGeom>
          <a:noFill/>
          <a:ln w="3810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670D8E3D-FBEE-18F9-2F59-7EDFBC0EE8D5}"/>
              </a:ext>
            </a:extLst>
          </p:cNvPr>
          <p:cNvCxnSpPr/>
          <p:nvPr/>
        </p:nvCxnSpPr>
        <p:spPr>
          <a:xfrm flipH="1">
            <a:off x="6444208" y="1971568"/>
            <a:ext cx="72008" cy="286188"/>
          </a:xfrm>
          <a:prstGeom prst="line">
            <a:avLst/>
          </a:prstGeom>
          <a:noFill/>
          <a:ln w="3810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670D8E3D-FBEE-18F9-2F59-7EDFBC0EE8D5}"/>
              </a:ext>
            </a:extLst>
          </p:cNvPr>
          <p:cNvCxnSpPr/>
          <p:nvPr/>
        </p:nvCxnSpPr>
        <p:spPr>
          <a:xfrm flipH="1">
            <a:off x="1043608" y="2420935"/>
            <a:ext cx="72008" cy="286188"/>
          </a:xfrm>
          <a:prstGeom prst="line">
            <a:avLst/>
          </a:prstGeom>
          <a:noFill/>
          <a:ln w="3810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670D8E3D-FBEE-18F9-2F59-7EDFBC0EE8D5}"/>
              </a:ext>
            </a:extLst>
          </p:cNvPr>
          <p:cNvCxnSpPr/>
          <p:nvPr/>
        </p:nvCxnSpPr>
        <p:spPr>
          <a:xfrm flipH="1">
            <a:off x="1124640" y="2427734"/>
            <a:ext cx="72008" cy="286188"/>
          </a:xfrm>
          <a:prstGeom prst="line">
            <a:avLst/>
          </a:prstGeom>
          <a:noFill/>
          <a:ln w="38100" cap="flat" cmpd="sng" algn="ctr">
            <a:solidFill>
              <a:srgbClr val="FF0000"/>
            </a:solidFill>
            <a:prstDash val="solid"/>
          </a:ln>
          <a:effectLst/>
        </p:spPr>
      </p:cxnSp>
      <p:cxnSp>
        <p:nvCxnSpPr>
          <p:cNvPr id="11" name="Straight Connector 10">
            <a:extLst>
              <a:ext uri="{FF2B5EF4-FFF2-40B4-BE49-F238E27FC236}">
                <a16:creationId xmlns:a16="http://schemas.microsoft.com/office/drawing/2014/main" id="{670D8E3D-FBEE-18F9-2F59-7EDFBC0EE8D5}"/>
              </a:ext>
            </a:extLst>
          </p:cNvPr>
          <p:cNvCxnSpPr/>
          <p:nvPr/>
        </p:nvCxnSpPr>
        <p:spPr>
          <a:xfrm flipH="1">
            <a:off x="5364088" y="2420935"/>
            <a:ext cx="72008" cy="286188"/>
          </a:xfrm>
          <a:prstGeom prst="line">
            <a:avLst/>
          </a:prstGeom>
          <a:noFill/>
          <a:ln w="38100" cap="flat" cmpd="sng" algn="ctr">
            <a:solidFill>
              <a:srgbClr val="FF0000"/>
            </a:solidFill>
            <a:prstDash val="solid"/>
          </a:ln>
          <a:effectLst/>
        </p:spPr>
      </p:cxnSp>
      <p:grpSp>
        <p:nvGrpSpPr>
          <p:cNvPr id="12" name="Group 11">
            <a:extLst>
              <a:ext uri="{FF2B5EF4-FFF2-40B4-BE49-F238E27FC236}">
                <a16:creationId xmlns:a16="http://schemas.microsoft.com/office/drawing/2014/main" id="{FDC925C4-4AE6-77C2-1417-50128BE8D9CB}"/>
              </a:ext>
            </a:extLst>
          </p:cNvPr>
          <p:cNvGrpSpPr/>
          <p:nvPr/>
        </p:nvGrpSpPr>
        <p:grpSpPr>
          <a:xfrm>
            <a:off x="8028384" y="2713923"/>
            <a:ext cx="216024" cy="361884"/>
            <a:chOff x="4750193" y="5915370"/>
            <a:chExt cx="219339" cy="574220"/>
          </a:xfrm>
        </p:grpSpPr>
        <p:cxnSp>
          <p:nvCxnSpPr>
            <p:cNvPr id="13" name="Straight Connector 12">
              <a:extLst>
                <a:ext uri="{FF2B5EF4-FFF2-40B4-BE49-F238E27FC236}">
                  <a16:creationId xmlns:a16="http://schemas.microsoft.com/office/drawing/2014/main" id="{48CC09A5-4974-0A33-98FB-F0CCA25D206B}"/>
                </a:ext>
              </a:extLst>
            </p:cNvPr>
            <p:cNvCxnSpPr/>
            <p:nvPr/>
          </p:nvCxnSpPr>
          <p:spPr>
            <a:xfrm flipH="1">
              <a:off x="4750193" y="5915370"/>
              <a:ext cx="173620" cy="574220"/>
            </a:xfrm>
            <a:prstGeom prst="line">
              <a:avLst/>
            </a:prstGeom>
            <a:noFill/>
            <a:ln w="38100" cap="flat" cmpd="sng" algn="ctr">
              <a:solidFill>
                <a:srgbClr val="FF0000"/>
              </a:solidFill>
              <a:prstDash val="solid"/>
            </a:ln>
            <a:effectLst/>
          </p:spPr>
        </p:cxnSp>
        <p:cxnSp>
          <p:nvCxnSpPr>
            <p:cNvPr id="14" name="Straight Connector 13">
              <a:extLst>
                <a:ext uri="{FF2B5EF4-FFF2-40B4-BE49-F238E27FC236}">
                  <a16:creationId xmlns:a16="http://schemas.microsoft.com/office/drawing/2014/main" id="{0F1F4F65-95F3-A871-8D8C-3922D249CD37}"/>
                </a:ext>
              </a:extLst>
            </p:cNvPr>
            <p:cNvCxnSpPr/>
            <p:nvPr/>
          </p:nvCxnSpPr>
          <p:spPr>
            <a:xfrm flipH="1">
              <a:off x="4795912" y="5915370"/>
              <a:ext cx="173620" cy="574220"/>
            </a:xfrm>
            <a:prstGeom prst="line">
              <a:avLst/>
            </a:prstGeom>
            <a:noFill/>
            <a:ln w="38100" cap="flat" cmpd="sng" algn="ctr">
              <a:solidFill>
                <a:srgbClr val="FF0000"/>
              </a:solidFill>
              <a:prstDash val="solid"/>
            </a:ln>
            <a:effectLst/>
          </p:spPr>
        </p:cxnSp>
      </p:grpSp>
      <p:cxnSp>
        <p:nvCxnSpPr>
          <p:cNvPr id="15" name="Straight Connector 14">
            <a:extLst>
              <a:ext uri="{FF2B5EF4-FFF2-40B4-BE49-F238E27FC236}">
                <a16:creationId xmlns:a16="http://schemas.microsoft.com/office/drawing/2014/main" id="{670D8E3D-FBEE-18F9-2F59-7EDFBC0EE8D5}"/>
              </a:ext>
            </a:extLst>
          </p:cNvPr>
          <p:cNvCxnSpPr/>
          <p:nvPr/>
        </p:nvCxnSpPr>
        <p:spPr>
          <a:xfrm flipH="1">
            <a:off x="4716016" y="2797730"/>
            <a:ext cx="72008" cy="286188"/>
          </a:xfrm>
          <a:prstGeom prst="line">
            <a:avLst/>
          </a:prstGeom>
          <a:noFill/>
          <a:ln w="38100" cap="flat" cmpd="sng" algn="ctr">
            <a:solidFill>
              <a:srgbClr val="FF0000"/>
            </a:solidFill>
            <a:prstDash val="solid"/>
          </a:ln>
          <a:effectLst/>
        </p:spPr>
      </p:cxnSp>
      <p:cxnSp>
        <p:nvCxnSpPr>
          <p:cNvPr id="16" name="Straight Connector 15">
            <a:extLst>
              <a:ext uri="{FF2B5EF4-FFF2-40B4-BE49-F238E27FC236}">
                <a16:creationId xmlns:a16="http://schemas.microsoft.com/office/drawing/2014/main" id="{670D8E3D-FBEE-18F9-2F59-7EDFBC0EE8D5}"/>
              </a:ext>
            </a:extLst>
          </p:cNvPr>
          <p:cNvCxnSpPr/>
          <p:nvPr/>
        </p:nvCxnSpPr>
        <p:spPr>
          <a:xfrm flipH="1">
            <a:off x="8791276" y="2391657"/>
            <a:ext cx="72008" cy="286188"/>
          </a:xfrm>
          <a:prstGeom prst="line">
            <a:avLst/>
          </a:prstGeom>
          <a:noFill/>
          <a:ln w="38100" cap="flat" cmpd="sng" algn="ctr">
            <a:solidFill>
              <a:srgbClr val="FF0000"/>
            </a:solidFill>
            <a:prstDash val="solid"/>
          </a:ln>
          <a:effectLst/>
        </p:spPr>
      </p:cxnSp>
      <p:sp>
        <p:nvSpPr>
          <p:cNvPr id="17" name="TextBox 16">
            <a:extLst>
              <a:ext uri="{FF2B5EF4-FFF2-40B4-BE49-F238E27FC236}">
                <a16:creationId xmlns:a16="http://schemas.microsoft.com/office/drawing/2014/main" id="{455AB03A-A976-8BE8-5689-BD575F414A8E}"/>
              </a:ext>
            </a:extLst>
          </p:cNvPr>
          <p:cNvSpPr txBox="1"/>
          <p:nvPr/>
        </p:nvSpPr>
        <p:spPr>
          <a:xfrm>
            <a:off x="179512" y="3335675"/>
            <a:ext cx="3096344" cy="523220"/>
          </a:xfrm>
          <a:prstGeom prst="rect">
            <a:avLst/>
          </a:prstGeom>
          <a:noFill/>
          <a:ln>
            <a:noFill/>
          </a:ln>
        </p:spPr>
        <p:txBody>
          <a:bodyPr wrap="square">
            <a:spAutoFit/>
          </a:bodyPr>
          <a:lstStyle/>
          <a:p>
            <a:pPr lvl="1"/>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ectangle 17"/>
          <p:cNvSpPr/>
          <p:nvPr/>
        </p:nvSpPr>
        <p:spPr>
          <a:xfrm>
            <a:off x="395536" y="4052151"/>
            <a:ext cx="1183337" cy="430887"/>
          </a:xfrm>
          <a:prstGeom prst="rect">
            <a:avLst/>
          </a:prstGeom>
          <a:solidFill>
            <a:sysClr val="window" lastClr="FFFFFF"/>
          </a:solidFill>
          <a:ln>
            <a:solidFill>
              <a:srgbClr val="C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Dân</a:t>
            </a:r>
            <a:r>
              <a:rPr kumimoji="0" lang="en-US" sz="18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chủ</a:t>
            </a:r>
            <a:endParaRPr kumimoji="0" lang="en-US" sz="22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1722307" y="4031139"/>
            <a:ext cx="6264696" cy="430887"/>
          </a:xfrm>
          <a:prstGeom prst="rect">
            <a:avLst/>
          </a:prstGeom>
        </p:spPr>
        <p:txBody>
          <a:bodyPr wrap="square">
            <a:spAutoFit/>
          </a:bodyPr>
          <a:lstStyle/>
          <a:p>
            <a:r>
              <a:rPr lang="vi-VN" sz="2200" dirty="0">
                <a:solidFill>
                  <a:srgbClr val="000000"/>
                </a:solidFill>
                <a:latin typeface="Times New Roman" panose="02020603050405020304" pitchFamily="18" charset="0"/>
                <a:cs typeface="Times New Roman" panose="02020603050405020304" pitchFamily="18" charset="0"/>
              </a:rPr>
              <a:t>chế độ xã hội đảm bảo quyền làm chủ của người dân</a:t>
            </a:r>
            <a:r>
              <a:rPr lang="vi-VN" sz="2200" dirty="0" smtClean="0">
                <a:solidFill>
                  <a:srgbClr val="000000"/>
                </a:solidFill>
                <a:latin typeface="Times New Roman" panose="02020603050405020304" pitchFamily="18" charset="0"/>
                <a:cs typeface="Times New Roman" panose="02020603050405020304" pitchFamily="18" charset="0"/>
              </a:rPr>
              <a:t>.</a:t>
            </a: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47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up)">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up)">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up)">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up)">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barn(inVertical)">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arn(inVertical)">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ipe(down)">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19">
                                            <p:txEl>
                                              <p:pRg st="0" end="0"/>
                                            </p:txEl>
                                          </p:spTgt>
                                        </p:tgtEl>
                                        <p:attrNameLst>
                                          <p:attrName>style.visibility</p:attrName>
                                        </p:attrNameLst>
                                      </p:cBhvr>
                                      <p:to>
                                        <p:strVal val="visible"/>
                                      </p:to>
                                    </p:set>
                                    <p:animEffect transition="in" filter="barn(inVertical)">
                                      <p:cBhvr>
                                        <p:cTn id="8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54">
            <a:extLst>
              <a:ext uri="{FF2B5EF4-FFF2-40B4-BE49-F238E27FC236}">
                <a16:creationId xmlns:a16="http://schemas.microsoft.com/office/drawing/2014/main" id="{EDBBAA58-FCB9-FA1B-D6DA-29C7D76105E9}"/>
              </a:ext>
            </a:extLst>
          </p:cNvPr>
          <p:cNvSpPr/>
          <p:nvPr/>
        </p:nvSpPr>
        <p:spPr>
          <a:xfrm>
            <a:off x="107504" y="195486"/>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5" name="Wave 54">
            <a:extLst>
              <a:ext uri="{FF2B5EF4-FFF2-40B4-BE49-F238E27FC236}">
                <a16:creationId xmlns:a16="http://schemas.microsoft.com/office/drawing/2014/main" id="{EDBBAA58-FCB9-FA1B-D6DA-29C7D76105E9}"/>
              </a:ext>
            </a:extLst>
          </p:cNvPr>
          <p:cNvSpPr/>
          <p:nvPr/>
        </p:nvSpPr>
        <p:spPr>
          <a:xfrm>
            <a:off x="107504" y="195486"/>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từ</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khó</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0" name="Rectangle 9"/>
          <p:cNvSpPr/>
          <p:nvPr/>
        </p:nvSpPr>
        <p:spPr>
          <a:xfrm>
            <a:off x="251520" y="1131590"/>
            <a:ext cx="8640960" cy="3046988"/>
          </a:xfrm>
          <a:prstGeom prst="rect">
            <a:avLst/>
          </a:prstGeom>
          <a:solidFill>
            <a:sysClr val="window" lastClr="FFFFFF"/>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3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Vậy nên luyện tập thể dục, bồi bổ sức khỏe là bổn phận của mỗi một người yêu nước. Việc đó không tốn kém, khó khăn gì. Gái trai, già trẻ ai cũng nên làm và ai cũng làm được. Ngày nào cũng tập thì khí huyết lưu thông, tinh thần đầy đủ, như vậy là sức khỏe.</a:t>
            </a:r>
          </a:p>
        </p:txBody>
      </p:sp>
      <p:cxnSp>
        <p:nvCxnSpPr>
          <p:cNvPr id="11" name="Straight Connector 10"/>
          <p:cNvCxnSpPr/>
          <p:nvPr/>
        </p:nvCxnSpPr>
        <p:spPr>
          <a:xfrm>
            <a:off x="5652120" y="1635646"/>
            <a:ext cx="1008112" cy="0"/>
          </a:xfrm>
          <a:prstGeom prst="line">
            <a:avLst/>
          </a:prstGeom>
          <a:noFill/>
          <a:ln w="28575" cap="flat" cmpd="sng" algn="ctr">
            <a:solidFill>
              <a:srgbClr val="C00000"/>
            </a:solidFill>
            <a:prstDash val="solid"/>
          </a:ln>
          <a:effectLst/>
        </p:spPr>
      </p:cxnSp>
      <p:cxnSp>
        <p:nvCxnSpPr>
          <p:cNvPr id="13" name="Straight Connector 12"/>
          <p:cNvCxnSpPr/>
          <p:nvPr/>
        </p:nvCxnSpPr>
        <p:spPr>
          <a:xfrm>
            <a:off x="395536" y="2139702"/>
            <a:ext cx="1512168" cy="0"/>
          </a:xfrm>
          <a:prstGeom prst="line">
            <a:avLst/>
          </a:prstGeom>
          <a:noFill/>
          <a:ln w="28575" cap="flat" cmpd="sng" algn="ctr">
            <a:solidFill>
              <a:srgbClr val="C00000"/>
            </a:solidFill>
            <a:prstDash val="solid"/>
          </a:ln>
          <a:effectLst/>
        </p:spPr>
      </p:cxnSp>
      <p:cxnSp>
        <p:nvCxnSpPr>
          <p:cNvPr id="15" name="Straight Connector 14"/>
          <p:cNvCxnSpPr/>
          <p:nvPr/>
        </p:nvCxnSpPr>
        <p:spPr>
          <a:xfrm>
            <a:off x="1547664" y="3579862"/>
            <a:ext cx="3312368" cy="0"/>
          </a:xfrm>
          <a:prstGeom prst="line">
            <a:avLst/>
          </a:prstGeom>
          <a:noFill/>
          <a:ln w="28575" cap="flat" cmpd="sng" algn="ctr">
            <a:solidFill>
              <a:srgbClr val="C00000"/>
            </a:solidFill>
            <a:prstDash val="solid"/>
          </a:ln>
          <a:effectLst/>
        </p:spPr>
      </p:cxnSp>
    </p:spTree>
    <p:extLst>
      <p:ext uri="{BB962C8B-B14F-4D97-AF65-F5344CB8AC3E}">
        <p14:creationId xmlns:p14="http://schemas.microsoft.com/office/powerpoint/2010/main" val="21162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79512" y="132180"/>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16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16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16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16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16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16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dài</a:t>
            </a:r>
            <a:endParaRPr kumimoji="0" lang="en-US" sz="16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4" name="Rectangle 3"/>
          <p:cNvSpPr/>
          <p:nvPr/>
        </p:nvSpPr>
        <p:spPr>
          <a:xfrm>
            <a:off x="83797" y="1025938"/>
            <a:ext cx="8640960" cy="1077218"/>
          </a:xfrm>
          <a:prstGeom prst="rect">
            <a:avLst/>
          </a:prstGeom>
        </p:spPr>
        <p:txBody>
          <a:bodyPr wrap="square">
            <a:spAutoFit/>
          </a:bodyPr>
          <a:lstStyle/>
          <a:p>
            <a:pPr lvl="0" algn="just"/>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Ngày </a:t>
            </a:r>
            <a:r>
              <a:rPr lang="vi-VN" sz="3200" dirty="0">
                <a:solidFill>
                  <a:srgbClr val="000000"/>
                </a:solidFill>
                <a:latin typeface="Times New Roman" panose="02020603050405020304" pitchFamily="18" charset="0"/>
                <a:cs typeface="Times New Roman" panose="02020603050405020304" pitchFamily="18" charset="0"/>
              </a:rPr>
              <a:t>nào cũng </a:t>
            </a:r>
            <a:r>
              <a:rPr lang="vi-VN" sz="3200" dirty="0" smtClean="0">
                <a:solidFill>
                  <a:srgbClr val="000000"/>
                </a:solidFill>
                <a:latin typeface="Times New Roman" panose="02020603050405020304" pitchFamily="18" charset="0"/>
                <a:cs typeface="Times New Roman" panose="02020603050405020304" pitchFamily="18" charset="0"/>
              </a:rPr>
              <a:t>tập</a:t>
            </a:r>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thì khí huyết lưu thông</a:t>
            </a:r>
            <a:r>
              <a:rPr lang="vi-VN" sz="3200" dirty="0" smtClean="0">
                <a:solidFill>
                  <a:srgbClr val="000000"/>
                </a:solidFill>
                <a:latin typeface="Times New Roman" panose="02020603050405020304" pitchFamily="18" charset="0"/>
                <a:cs typeface="Times New Roman" panose="02020603050405020304" pitchFamily="18" charset="0"/>
              </a:rPr>
              <a:t>,</a:t>
            </a:r>
            <a:r>
              <a:rPr lang="en-US" sz="3200" dirty="0" smtClean="0">
                <a:solidFill>
                  <a:srgbClr val="FF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tinh thần đầy đủ</a:t>
            </a:r>
            <a:r>
              <a:rPr lang="vi-VN" sz="3200" dirty="0" smtClean="0">
                <a:solidFill>
                  <a:srgbClr val="000000"/>
                </a:solidFill>
                <a:latin typeface="Times New Roman" panose="02020603050405020304" pitchFamily="18" charset="0"/>
                <a:cs typeface="Times New Roman" panose="02020603050405020304" pitchFamily="18" charset="0"/>
              </a:rPr>
              <a:t>, </a:t>
            </a:r>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như </a:t>
            </a:r>
            <a:r>
              <a:rPr lang="vi-VN" sz="3200" dirty="0">
                <a:solidFill>
                  <a:srgbClr val="000000"/>
                </a:solidFill>
                <a:latin typeface="Times New Roman" panose="02020603050405020304" pitchFamily="18" charset="0"/>
                <a:cs typeface="Times New Roman" panose="02020603050405020304" pitchFamily="18" charset="0"/>
              </a:rPr>
              <a:t>vậy là sức khỏe</a:t>
            </a:r>
            <a:r>
              <a:rPr lang="vi-VN" sz="3200" dirty="0" smtClean="0">
                <a:solidFill>
                  <a:srgbClr val="00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659223" y="1048434"/>
            <a:ext cx="298480"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7742674" y="1082659"/>
            <a:ext cx="298480"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2104573" y="1513685"/>
            <a:ext cx="298480"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8" name="Rectangle 7"/>
          <p:cNvSpPr/>
          <p:nvPr/>
        </p:nvSpPr>
        <p:spPr>
          <a:xfrm>
            <a:off x="5640605" y="1513685"/>
            <a:ext cx="298480"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9" name="Rectangle 8"/>
          <p:cNvSpPr/>
          <p:nvPr/>
        </p:nvSpPr>
        <p:spPr>
          <a:xfrm>
            <a:off x="5700948" y="1508989"/>
            <a:ext cx="298480"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CA82FF51-30D9-6B0F-7ECB-FC63D44EC3EC}"/>
              </a:ext>
            </a:extLst>
          </p:cNvPr>
          <p:cNvGrpSpPr/>
          <p:nvPr/>
        </p:nvGrpSpPr>
        <p:grpSpPr>
          <a:xfrm>
            <a:off x="34295" y="1116888"/>
            <a:ext cx="515628" cy="516321"/>
            <a:chOff x="8003458" y="943897"/>
            <a:chExt cx="793713" cy="707923"/>
          </a:xfrm>
        </p:grpSpPr>
        <p:sp>
          <p:nvSpPr>
            <p:cNvPr id="11" name="Oval 10">
              <a:extLst>
                <a:ext uri="{FF2B5EF4-FFF2-40B4-BE49-F238E27FC236}">
                  <a16:creationId xmlns:a16="http://schemas.microsoft.com/office/drawing/2014/main" id="{418AEB77-4D09-1053-31C8-6479722DB42D}"/>
                </a:ext>
              </a:extLst>
            </p:cNvPr>
            <p:cNvSpPr/>
            <p:nvPr/>
          </p:nvSpPr>
          <p:spPr>
            <a:xfrm>
              <a:off x="8003458" y="943897"/>
              <a:ext cx="79371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6C42A552-39F2-A178-826F-04F88306F134}"/>
                </a:ext>
              </a:extLst>
            </p:cNvPr>
            <p:cNvSpPr/>
            <p:nvPr/>
          </p:nvSpPr>
          <p:spPr>
            <a:xfrm>
              <a:off x="8079657" y="1020096"/>
              <a:ext cx="610909"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Times New Roman" panose="02020603050405020304" pitchFamily="18" charset="0"/>
                  <a:ea typeface="AvantGarde" panose="00000400000000000000" pitchFamily="2" charset="0"/>
                  <a:cs typeface="Times New Roman" panose="02020603050405020304" pitchFamily="18" charset="0"/>
                </a:rPr>
                <a:t>2</a:t>
              </a:r>
            </a:p>
          </p:txBody>
        </p:sp>
      </p:grpSp>
      <p:sp>
        <p:nvSpPr>
          <p:cNvPr id="13" name="TextBox 12">
            <a:extLst>
              <a:ext uri="{FF2B5EF4-FFF2-40B4-BE49-F238E27FC236}">
                <a16:creationId xmlns:a16="http://schemas.microsoft.com/office/drawing/2014/main" id="{EA8B0F51-B79E-7F12-647D-25CAD9D1D624}"/>
              </a:ext>
            </a:extLst>
          </p:cNvPr>
          <p:cNvSpPr txBox="1"/>
          <p:nvPr/>
        </p:nvSpPr>
        <p:spPr>
          <a:xfrm>
            <a:off x="-180528" y="2264382"/>
            <a:ext cx="3254029" cy="461665"/>
          </a:xfrm>
          <a:prstGeom prst="rect">
            <a:avLst/>
          </a:prstGeom>
          <a:noFill/>
          <a:ln>
            <a:noFill/>
          </a:ln>
        </p:spPr>
        <p:txBody>
          <a:bodyPr wrap="square">
            <a:spAutoFit/>
          </a:bodyPr>
          <a:lstStyle/>
          <a:p>
            <a:pPr lvl="1"/>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82232" y="2734329"/>
            <a:ext cx="4145752" cy="430887"/>
          </a:xfrm>
          <a:prstGeom prst="rect">
            <a:avLst/>
          </a:prstGeom>
        </p:spPr>
        <p:txBody>
          <a:bodyPr wrap="square">
            <a:spAutoFit/>
          </a:bodyPr>
          <a:lstStyle/>
          <a:p>
            <a:r>
              <a:rPr lang="vi-VN" b="1" dirty="0" smtClean="0">
                <a:solidFill>
                  <a:srgbClr val="000000"/>
                </a:solidFill>
                <a:latin typeface="Times New Roman" panose="02020603050405020304" pitchFamily="18" charset="0"/>
                <a:cs typeface="Times New Roman" panose="02020603050405020304" pitchFamily="18" charset="0"/>
              </a:rPr>
              <a:t> </a:t>
            </a:r>
            <a:r>
              <a:rPr lang="vi-VN" sz="2200" b="1" dirty="0" smtClean="0">
                <a:solidFill>
                  <a:srgbClr val="000000"/>
                </a:solidFill>
                <a:latin typeface="Times New Roman" panose="02020603050405020304" pitchFamily="18" charset="0"/>
                <a:cs typeface="Times New Roman" panose="02020603050405020304" pitchFamily="18" charset="0"/>
              </a:rPr>
              <a:t>Bồi bổ </a:t>
            </a:r>
            <a:r>
              <a:rPr lang="vi-VN" sz="2200" dirty="0" smtClean="0">
                <a:solidFill>
                  <a:srgbClr val="000000"/>
                </a:solidFill>
                <a:latin typeface="Times New Roman" panose="02020603050405020304" pitchFamily="18" charset="0"/>
                <a:cs typeface="Times New Roman" panose="02020603050405020304" pitchFamily="18" charset="0"/>
              </a:rPr>
              <a:t>: làm cho khỏe mạnh hơn.</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92109" y="3195994"/>
            <a:ext cx="3220753" cy="430887"/>
          </a:xfrm>
          <a:prstGeom prst="rect">
            <a:avLst/>
          </a:prstGeom>
        </p:spPr>
        <p:txBody>
          <a:bodyPr wrap="none">
            <a:spAutoFit/>
          </a:bodyPr>
          <a:lstStyle/>
          <a:p>
            <a:r>
              <a:rPr lang="en-US" sz="2200"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Bổn</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phận</a:t>
            </a:r>
            <a:r>
              <a:rPr lang="en-US" sz="2200" dirty="0">
                <a:solidFill>
                  <a:srgbClr val="000000"/>
                </a:solidFill>
                <a:latin typeface="Times New Roman" panose="02020603050405020304" pitchFamily="18" charset="0"/>
                <a:cs typeface="Times New Roman" panose="02020603050405020304" pitchFamily="18" charset="0"/>
              </a:rPr>
              <a:t> : </a:t>
            </a:r>
            <a:r>
              <a:rPr lang="en-US" sz="2200" dirty="0" err="1">
                <a:solidFill>
                  <a:srgbClr val="000000"/>
                </a:solidFill>
                <a:latin typeface="Times New Roman" panose="02020603050405020304" pitchFamily="18" charset="0"/>
                <a:cs typeface="Times New Roman" panose="02020603050405020304" pitchFamily="18" charset="0"/>
              </a:rPr>
              <a:t>việc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phải</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làm</a:t>
            </a:r>
            <a:r>
              <a:rPr lang="en-US" dirty="0">
                <a:solidFill>
                  <a:srgbClr val="000000"/>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25850" y="3651870"/>
            <a:ext cx="7416824" cy="43088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Khí huyết</a:t>
            </a: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 hơi sức và máu, tạo nên sức sống của con người.</a:t>
            </a:r>
            <a:endParaRPr kumimoji="0" lang="en-US" sz="22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Rectangle 16"/>
          <p:cNvSpPr/>
          <p:nvPr/>
        </p:nvSpPr>
        <p:spPr>
          <a:xfrm>
            <a:off x="214810" y="4138524"/>
            <a:ext cx="7543681" cy="430887"/>
          </a:xfrm>
          <a:prstGeom prst="rect">
            <a:avLst/>
          </a:prstGeom>
        </p:spPr>
        <p:txBody>
          <a:bodyPr wrap="square">
            <a:spAutoFit/>
          </a:bodyPr>
          <a:lstStyle/>
          <a:p>
            <a:r>
              <a:rPr lang="vi-VN" dirty="0">
                <a:solidFill>
                  <a:srgbClr val="000000"/>
                </a:solidFill>
                <a:latin typeface="Times New Roman" panose="02020603050405020304" pitchFamily="18" charset="0"/>
                <a:cs typeface="Times New Roman" panose="02020603050405020304" pitchFamily="18" charset="0"/>
              </a:rPr>
              <a:t> </a:t>
            </a:r>
            <a:r>
              <a:rPr lang="vi-VN" sz="2200" b="1" dirty="0">
                <a:solidFill>
                  <a:srgbClr val="000000"/>
                </a:solidFill>
                <a:latin typeface="Times New Roman" panose="02020603050405020304" pitchFamily="18" charset="0"/>
                <a:cs typeface="Times New Roman" panose="02020603050405020304" pitchFamily="18" charset="0"/>
              </a:rPr>
              <a:t>Lưu thông</a:t>
            </a:r>
            <a:r>
              <a:rPr lang="vi-VN" sz="2200" dirty="0">
                <a:solidFill>
                  <a:srgbClr val="000000"/>
                </a:solidFill>
                <a:latin typeface="Times New Roman" panose="02020603050405020304" pitchFamily="18" charset="0"/>
                <a:cs typeface="Times New Roman" panose="02020603050405020304" pitchFamily="18" charset="0"/>
              </a:rPr>
              <a:t> : thông suốt, không bị ứ đọng</a:t>
            </a:r>
            <a:r>
              <a:rPr lang="vi-VN" sz="2200" dirty="0" smtClean="0">
                <a:solidFill>
                  <a:srgbClr val="000000"/>
                </a:solidFill>
                <a:latin typeface="Times New Roman" panose="02020603050405020304" pitchFamily="18" charset="0"/>
                <a:cs typeface="Times New Roman" panose="02020603050405020304" pitchFamily="18" charset="0"/>
              </a:rPr>
              <a:t>.</a:t>
            </a: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194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1000"/>
                                        <p:tgtEl>
                                          <p:spTgt spid="4">
                                            <p:txEl>
                                              <p:pRg st="0" end="0"/>
                                            </p:txEl>
                                          </p:spTgt>
                                        </p:tgtEl>
                                      </p:cBhvr>
                                    </p:animEffect>
                                    <p:anim calcmode="lin" valueType="num">
                                      <p:cBhvr>
                                        <p:cTn id="3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8">
                                            <p:txEl>
                                              <p:pRg st="0" end="0"/>
                                            </p:txEl>
                                          </p:spTgt>
                                        </p:tgtEl>
                                        <p:attrNameLst>
                                          <p:attrName>style.visibility</p:attrName>
                                        </p:attrNameLst>
                                      </p:cBhvr>
                                      <p:to>
                                        <p:strVal val="visible"/>
                                      </p:to>
                                    </p:set>
                                    <p:animEffect transition="in" filter="fade">
                                      <p:cBhvr>
                                        <p:cTn id="58" dur="1000"/>
                                        <p:tgtEl>
                                          <p:spTgt spid="8">
                                            <p:txEl>
                                              <p:pRg st="0" end="0"/>
                                            </p:txEl>
                                          </p:spTgt>
                                        </p:tgtEl>
                                      </p:cBhvr>
                                    </p:animEffect>
                                    <p:anim calcmode="lin" valueType="num">
                                      <p:cBhvr>
                                        <p:cTn id="5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1000"/>
                                        <p:tgtEl>
                                          <p:spTgt spid="17"/>
                                        </p:tgtEl>
                                      </p:cBhvr>
                                    </p:animEffect>
                                    <p:anim calcmode="lin" valueType="num">
                                      <p:cBhvr>
                                        <p:cTn id="98" dur="1000" fill="hold"/>
                                        <p:tgtEl>
                                          <p:spTgt spid="17"/>
                                        </p:tgtEl>
                                        <p:attrNameLst>
                                          <p:attrName>ppt_x</p:attrName>
                                        </p:attrNameLst>
                                      </p:cBhvr>
                                      <p:tavLst>
                                        <p:tav tm="0">
                                          <p:val>
                                            <p:strVal val="#ppt_x"/>
                                          </p:val>
                                        </p:tav>
                                        <p:tav tm="100000">
                                          <p:val>
                                            <p:strVal val="#ppt_x"/>
                                          </p:val>
                                        </p:tav>
                                      </p:tavLst>
                                    </p:anim>
                                    <p:anim calcmode="lin" valueType="num">
                                      <p:cBhvr>
                                        <p:cTn id="9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9" grpId="0"/>
      <p:bldP spid="13" grpId="0"/>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49">
            <a:extLst>
              <a:ext uri="{FF2B5EF4-FFF2-40B4-BE49-F238E27FC236}">
                <a16:creationId xmlns:a16="http://schemas.microsoft.com/office/drawing/2014/main" id="{93FE627E-DB70-C93E-2B1F-FD3DE04271F8}"/>
              </a:ext>
            </a:extLst>
          </p:cNvPr>
          <p:cNvSpPr/>
          <p:nvPr/>
        </p:nvSpPr>
        <p:spPr>
          <a:xfrm>
            <a:off x="107504" y="123478"/>
            <a:ext cx="2455588" cy="1147200"/>
          </a:xfrm>
          <a:custGeom>
            <a:avLst/>
            <a:gdLst>
              <a:gd name="connsiteX0" fmla="*/ 301055 w 2455588"/>
              <a:gd name="connsiteY0" fmla="*/ 143400 h 1147200"/>
              <a:gd name="connsiteX1" fmla="*/ 2455588 w 2455588"/>
              <a:gd name="connsiteY1" fmla="*/ 143400 h 1147200"/>
              <a:gd name="connsiteX2" fmla="*/ 2154533 w 2455588"/>
              <a:gd name="connsiteY2" fmla="*/ 1003800 h 1147200"/>
              <a:gd name="connsiteX3" fmla="*/ 0 w 2455588"/>
              <a:gd name="connsiteY3" fmla="*/ 1003800 h 1147200"/>
              <a:gd name="connsiteX4" fmla="*/ 301055 w 2455588"/>
              <a:gd name="connsiteY4" fmla="*/ 143400 h 11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588" h="1147200" fill="none" extrusionOk="0">
                <a:moveTo>
                  <a:pt x="301055" y="143400"/>
                </a:moveTo>
                <a:cubicBezTo>
                  <a:pt x="919542" y="-296662"/>
                  <a:pt x="1717976" y="610307"/>
                  <a:pt x="2455588" y="143400"/>
                </a:cubicBezTo>
                <a:cubicBezTo>
                  <a:pt x="2416926" y="442376"/>
                  <a:pt x="2348241" y="680286"/>
                  <a:pt x="2154533" y="1003800"/>
                </a:cubicBezTo>
                <a:cubicBezTo>
                  <a:pt x="1520404" y="1431469"/>
                  <a:pt x="603148" y="555729"/>
                  <a:pt x="0" y="1003800"/>
                </a:cubicBezTo>
                <a:cubicBezTo>
                  <a:pt x="51354" y="709811"/>
                  <a:pt x="282259" y="329459"/>
                  <a:pt x="301055" y="143400"/>
                </a:cubicBezTo>
                <a:close/>
              </a:path>
              <a:path w="2455588" h="1147200" stroke="0" extrusionOk="0">
                <a:moveTo>
                  <a:pt x="301055" y="143400"/>
                </a:moveTo>
                <a:cubicBezTo>
                  <a:pt x="1097220" y="-466928"/>
                  <a:pt x="1727191" y="548037"/>
                  <a:pt x="2455588" y="143400"/>
                </a:cubicBezTo>
                <a:cubicBezTo>
                  <a:pt x="2292616" y="524088"/>
                  <a:pt x="2300586" y="797180"/>
                  <a:pt x="2154533" y="1003800"/>
                </a:cubicBezTo>
                <a:cubicBezTo>
                  <a:pt x="1477785" y="1421646"/>
                  <a:pt x="714066" y="539196"/>
                  <a:pt x="0" y="1003800"/>
                </a:cubicBezTo>
                <a:cubicBezTo>
                  <a:pt x="63471" y="781979"/>
                  <a:pt x="182135" y="281510"/>
                  <a:pt x="301055" y="143400"/>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 đọc đoạn</a:t>
            </a:r>
          </a:p>
        </p:txBody>
      </p:sp>
      <p:grpSp>
        <p:nvGrpSpPr>
          <p:cNvPr id="3" name="Group 2">
            <a:extLst>
              <a:ext uri="{FF2B5EF4-FFF2-40B4-BE49-F238E27FC236}">
                <a16:creationId xmlns:a16="http://schemas.microsoft.com/office/drawing/2014/main" id="{CA82FF51-30D9-6B0F-7ECB-FC63D44EC3EC}"/>
              </a:ext>
            </a:extLst>
          </p:cNvPr>
          <p:cNvGrpSpPr/>
          <p:nvPr/>
        </p:nvGrpSpPr>
        <p:grpSpPr>
          <a:xfrm>
            <a:off x="107504" y="1089616"/>
            <a:ext cx="590597" cy="707923"/>
            <a:chOff x="8003458" y="943897"/>
            <a:chExt cx="793713" cy="707923"/>
          </a:xfrm>
        </p:grpSpPr>
        <p:sp>
          <p:nvSpPr>
            <p:cNvPr id="4" name="Oval 3">
              <a:extLst>
                <a:ext uri="{FF2B5EF4-FFF2-40B4-BE49-F238E27FC236}">
                  <a16:creationId xmlns:a16="http://schemas.microsoft.com/office/drawing/2014/main" id="{418AEB77-4D09-1053-31C8-6479722DB42D}"/>
                </a:ext>
              </a:extLst>
            </p:cNvPr>
            <p:cNvSpPr/>
            <p:nvPr/>
          </p:nvSpPr>
          <p:spPr>
            <a:xfrm>
              <a:off x="8003458" y="943897"/>
              <a:ext cx="79371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6C42A552-39F2-A178-826F-04F88306F134}"/>
                </a:ext>
              </a:extLst>
            </p:cNvPr>
            <p:cNvSpPr/>
            <p:nvPr/>
          </p:nvSpPr>
          <p:spPr>
            <a:xfrm>
              <a:off x="8079657" y="1020096"/>
              <a:ext cx="610909"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Times New Roman" panose="02020603050405020304" pitchFamily="18" charset="0"/>
                  <a:ea typeface="AvantGarde" panose="00000400000000000000" pitchFamily="2" charset="0"/>
                  <a:cs typeface="Times New Roman" panose="02020603050405020304" pitchFamily="18" charset="0"/>
                </a:rPr>
                <a:t>3</a:t>
              </a:r>
            </a:p>
          </p:txBody>
        </p:sp>
      </p:grpSp>
      <p:sp>
        <p:nvSpPr>
          <p:cNvPr id="6" name="Rectangle 5"/>
          <p:cNvSpPr/>
          <p:nvPr/>
        </p:nvSpPr>
        <p:spPr>
          <a:xfrm>
            <a:off x="179512" y="1245644"/>
            <a:ext cx="8655493" cy="1077218"/>
          </a:xfrm>
          <a:prstGeom prst="rect">
            <a:avLst/>
          </a:prstGeom>
        </p:spPr>
        <p:txBody>
          <a:bodyPr wrap="square">
            <a:spAutoFit/>
          </a:bodyPr>
          <a:lstStyle/>
          <a:p>
            <a:pPr algn="just"/>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Tôi </a:t>
            </a:r>
            <a:r>
              <a:rPr lang="vi-VN" sz="3200" dirty="0">
                <a:solidFill>
                  <a:srgbClr val="000000"/>
                </a:solidFill>
                <a:latin typeface="Times New Roman" panose="02020603050405020304" pitchFamily="18" charset="0"/>
                <a:cs typeface="Times New Roman" panose="02020603050405020304" pitchFamily="18" charset="0"/>
              </a:rPr>
              <a:t>mong đồng bào ta ai cũng gắng tập thể dục. Tự tôi, ngày nào tôi cũng tập.</a:t>
            </a:r>
          </a:p>
        </p:txBody>
      </p:sp>
      <p:grpSp>
        <p:nvGrpSpPr>
          <p:cNvPr id="7" name="Group 6">
            <a:extLst>
              <a:ext uri="{FF2B5EF4-FFF2-40B4-BE49-F238E27FC236}">
                <a16:creationId xmlns:a16="http://schemas.microsoft.com/office/drawing/2014/main" id="{1C4F2C5D-6672-5BB6-323A-BABC41E41E64}"/>
              </a:ext>
            </a:extLst>
          </p:cNvPr>
          <p:cNvGrpSpPr/>
          <p:nvPr/>
        </p:nvGrpSpPr>
        <p:grpSpPr>
          <a:xfrm>
            <a:off x="0" y="2637805"/>
            <a:ext cx="3484715" cy="1245113"/>
            <a:chOff x="-200382" y="1576098"/>
            <a:chExt cx="4075345" cy="1245113"/>
          </a:xfrm>
        </p:grpSpPr>
        <p:sp>
          <p:nvSpPr>
            <p:cNvPr id="8" name="TextBox 7">
              <a:extLst>
                <a:ext uri="{FF2B5EF4-FFF2-40B4-BE49-F238E27FC236}">
                  <a16:creationId xmlns:a16="http://schemas.microsoft.com/office/drawing/2014/main" id="{EA8B0F51-B79E-7F12-647D-25CAD9D1D624}"/>
                </a:ext>
              </a:extLst>
            </p:cNvPr>
            <p:cNvSpPr txBox="1"/>
            <p:nvPr/>
          </p:nvSpPr>
          <p:spPr>
            <a:xfrm>
              <a:off x="69404" y="1576098"/>
              <a:ext cx="3805559" cy="461665"/>
            </a:xfrm>
            <a:prstGeom prst="rect">
              <a:avLst/>
            </a:prstGeom>
            <a:noFill/>
            <a:ln>
              <a:noFill/>
            </a:ln>
          </p:spPr>
          <p:txBody>
            <a:bodyPr wrap="square">
              <a:spAutoFit/>
            </a:bodyPr>
            <a:lstStyle/>
            <a:p>
              <a:pPr lvl="1"/>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DCE5D3C-7D5B-9A8A-54DA-24EF51F8DE83}"/>
                </a:ext>
              </a:extLst>
            </p:cNvPr>
            <p:cNvSpPr txBox="1"/>
            <p:nvPr/>
          </p:nvSpPr>
          <p:spPr>
            <a:xfrm>
              <a:off x="-200382" y="2359546"/>
              <a:ext cx="2736320" cy="461665"/>
            </a:xfrm>
            <a:prstGeom prst="rect">
              <a:avLst/>
            </a:prstGeom>
            <a:noFill/>
            <a:ln>
              <a:noFill/>
            </a:ln>
          </p:spPr>
          <p:txBody>
            <a:bodyPr wrap="square">
              <a:spAutoFit/>
            </a:bodyPr>
            <a:lstStyle/>
            <a:p>
              <a:pPr lvl="1"/>
              <a:r>
                <a:rPr lang="en-US" sz="24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Đồng</a:t>
              </a:r>
              <a:r>
                <a:rPr lang="en-US" sz="24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bào</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0" name="Rectangle 9"/>
          <p:cNvSpPr/>
          <p:nvPr/>
        </p:nvSpPr>
        <p:spPr>
          <a:xfrm>
            <a:off x="1335298" y="3414413"/>
            <a:ext cx="7215333" cy="830997"/>
          </a:xfrm>
          <a:prstGeom prst="rect">
            <a:avLst/>
          </a:prstGeom>
        </p:spPr>
        <p:txBody>
          <a:bodyPr wrap="square">
            <a:spAutoFit/>
          </a:bodyPr>
          <a:lstStyle/>
          <a:p>
            <a:pPr lvl="1"/>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những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giống</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nòi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tộc</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tổ</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quốc</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50591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80">
                                          <p:stCondLst>
                                            <p:cond delay="0"/>
                                          </p:stCondLst>
                                        </p:cTn>
                                        <p:tgtEl>
                                          <p:spTgt spid="10"/>
                                        </p:tgtEl>
                                      </p:cBhvr>
                                    </p:animEffect>
                                    <p:anim calcmode="lin" valueType="num">
                                      <p:cBhvr>
                                        <p:cTn id="2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7" dur="26">
                                          <p:stCondLst>
                                            <p:cond delay="650"/>
                                          </p:stCondLst>
                                        </p:cTn>
                                        <p:tgtEl>
                                          <p:spTgt spid="10"/>
                                        </p:tgtEl>
                                      </p:cBhvr>
                                      <p:to x="100000" y="60000"/>
                                    </p:animScale>
                                    <p:animScale>
                                      <p:cBhvr>
                                        <p:cTn id="28" dur="166" decel="50000">
                                          <p:stCondLst>
                                            <p:cond delay="676"/>
                                          </p:stCondLst>
                                        </p:cTn>
                                        <p:tgtEl>
                                          <p:spTgt spid="10"/>
                                        </p:tgtEl>
                                      </p:cBhvr>
                                      <p:to x="100000" y="100000"/>
                                    </p:animScale>
                                    <p:animScale>
                                      <p:cBhvr>
                                        <p:cTn id="29" dur="26">
                                          <p:stCondLst>
                                            <p:cond delay="1312"/>
                                          </p:stCondLst>
                                        </p:cTn>
                                        <p:tgtEl>
                                          <p:spTgt spid="10"/>
                                        </p:tgtEl>
                                      </p:cBhvr>
                                      <p:to x="100000" y="80000"/>
                                    </p:animScale>
                                    <p:animScale>
                                      <p:cBhvr>
                                        <p:cTn id="30" dur="166" decel="50000">
                                          <p:stCondLst>
                                            <p:cond delay="1338"/>
                                          </p:stCondLst>
                                        </p:cTn>
                                        <p:tgtEl>
                                          <p:spTgt spid="10"/>
                                        </p:tgtEl>
                                      </p:cBhvr>
                                      <p:to x="100000" y="100000"/>
                                    </p:animScale>
                                    <p:animScale>
                                      <p:cBhvr>
                                        <p:cTn id="31" dur="26">
                                          <p:stCondLst>
                                            <p:cond delay="1642"/>
                                          </p:stCondLst>
                                        </p:cTn>
                                        <p:tgtEl>
                                          <p:spTgt spid="10"/>
                                        </p:tgtEl>
                                      </p:cBhvr>
                                      <p:to x="100000" y="90000"/>
                                    </p:animScale>
                                    <p:animScale>
                                      <p:cBhvr>
                                        <p:cTn id="32" dur="166" decel="50000">
                                          <p:stCondLst>
                                            <p:cond delay="1668"/>
                                          </p:stCondLst>
                                        </p:cTn>
                                        <p:tgtEl>
                                          <p:spTgt spid="10"/>
                                        </p:tgtEl>
                                      </p:cBhvr>
                                      <p:to x="100000" y="100000"/>
                                    </p:animScale>
                                    <p:animScale>
                                      <p:cBhvr>
                                        <p:cTn id="33" dur="26">
                                          <p:stCondLst>
                                            <p:cond delay="1808"/>
                                          </p:stCondLst>
                                        </p:cTn>
                                        <p:tgtEl>
                                          <p:spTgt spid="10"/>
                                        </p:tgtEl>
                                      </p:cBhvr>
                                      <p:to x="100000" y="95000"/>
                                    </p:animScale>
                                    <p:animScale>
                                      <p:cBhvr>
                                        <p:cTn id="3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0D7749-942C-2426-5D86-A1F65D78BE51}"/>
              </a:ext>
            </a:extLst>
          </p:cNvPr>
          <p:cNvSpPr txBox="1"/>
          <p:nvPr/>
        </p:nvSpPr>
        <p:spPr>
          <a:xfrm>
            <a:off x="1115616" y="987574"/>
            <a:ext cx="6587767" cy="2123658"/>
          </a:xfrm>
          <a:prstGeom prst="rect">
            <a:avLst/>
          </a:prstGeom>
          <a:noFill/>
        </p:spPr>
        <p:txBody>
          <a:bodyPr wrap="square" rtlCol="0">
            <a:spAutoFit/>
          </a:bodyPr>
          <a:lstStyle/>
          <a:p>
            <a:pPr algn="ctr"/>
            <a:r>
              <a:rPr lang="en-US" sz="6600" b="1" dirty="0">
                <a:solidFill>
                  <a:srgbClr val="00B050"/>
                </a:solidFill>
                <a:latin typeface="Times New Roman" panose="02020603050405020304" pitchFamily="18" charset="0"/>
                <a:cs typeface="Times New Roman" panose="02020603050405020304" pitchFamily="18" charset="0"/>
              </a:rPr>
              <a:t>LUYỆN ĐỌC NHÓM</a:t>
            </a:r>
          </a:p>
        </p:txBody>
      </p:sp>
    </p:spTree>
    <p:extLst>
      <p:ext uri="{BB962C8B-B14F-4D97-AF65-F5344CB8AC3E}">
        <p14:creationId xmlns:p14="http://schemas.microsoft.com/office/powerpoint/2010/main" val="197159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id="{413277B4-4637-52BB-B195-68D3AD5C3BCC}"/>
              </a:ext>
            </a:extLst>
          </p:cNvPr>
          <p:cNvSpPr/>
          <p:nvPr/>
        </p:nvSpPr>
        <p:spPr>
          <a:xfrm>
            <a:off x="1259632" y="0"/>
            <a:ext cx="5760640" cy="547278"/>
          </a:xfrm>
          <a:prstGeom prst="roundRect">
            <a:avLst/>
          </a:prstGeom>
          <a:noFill/>
          <a:ln w="28575" cap="flat" cmpd="sng" algn="ctr">
            <a:noFill/>
            <a:prstDash val="dash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Lời</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kêu</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gọi</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toàn</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dân</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tập</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thể</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dục</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107504" y="547278"/>
            <a:ext cx="8915036" cy="3816429"/>
          </a:xfrm>
          <a:prstGeom prst="rect">
            <a:avLst/>
          </a:prstGeom>
          <a:solidFill>
            <a:sysClr val="window" lastClr="FFFFFF"/>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Giữ gìn dân chủ, xây dựng nước nhà, xây dựng đời sống mới , việc gì cũng cần có sức khỏe mới làm thành công. Mỗi một người dân yếu ớt tức là cả nước yếu ớt, mỗi một người dân khỏe mạnh là cả nước khỏe mạnh.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Vậy nên luyện tập thể dục, bồi bổ sức khỏe là bổn phận của mỗi một người yêu nước. Việc đó không tốn kém, khó khăn gì. Gái trai, già trẻ ai cũng nên làm và ai cũng làm được. Ngày nào cũng tập thì khí huyết lưu thông, tinh thần đầy đủ, như vậy là sức khỏe.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Tôi mong đồng bào ta ai cũng gắng tập thể dục. Tự tôi, ngày nào tôi cũng tập.</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Ngày 27-3-1946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HỒ CHÍ MINH</a:t>
            </a:r>
            <a:endPar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13080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D5F12D-3BE5-D825-BC84-9EA291339AD8}"/>
              </a:ext>
            </a:extLst>
          </p:cNvPr>
          <p:cNvSpPr txBox="1"/>
          <p:nvPr/>
        </p:nvSpPr>
        <p:spPr>
          <a:xfrm>
            <a:off x="2987824" y="1563638"/>
            <a:ext cx="2357000" cy="923330"/>
          </a:xfrm>
          <a:prstGeom prst="rect">
            <a:avLst/>
          </a:prstGeom>
          <a:noFill/>
        </p:spPr>
        <p:txBody>
          <a:bodyPr wrap="square" rtlCol="0">
            <a:spAutoFit/>
          </a:bodyPr>
          <a:lstStyle/>
          <a:p>
            <a:r>
              <a:rPr lang="en-US" sz="5400" dirty="0">
                <a:ln w="38100">
                  <a:solidFill>
                    <a:srgbClr val="00B0F0"/>
                  </a:solidFill>
                </a:ln>
                <a:solidFill>
                  <a:prstClr val="white"/>
                </a:solidFill>
                <a:latin typeface="Times New Roman" panose="02020603050405020304" pitchFamily="18" charset="0"/>
                <a:ea typeface="Arial-Rounded" panose="020B0500000000000000" charset="0"/>
                <a:cs typeface="Times New Roman" panose="02020603050405020304" pitchFamily="18" charset="0"/>
              </a:rPr>
              <a:t>TIẾT 2</a:t>
            </a:r>
          </a:p>
        </p:txBody>
      </p:sp>
    </p:spTree>
    <p:extLst>
      <p:ext uri="{BB962C8B-B14F-4D97-AF65-F5344CB8AC3E}">
        <p14:creationId xmlns:p14="http://schemas.microsoft.com/office/powerpoint/2010/main" val="34741867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id="{413277B4-4637-52BB-B195-68D3AD5C3BCC}"/>
              </a:ext>
            </a:extLst>
          </p:cNvPr>
          <p:cNvSpPr/>
          <p:nvPr/>
        </p:nvSpPr>
        <p:spPr>
          <a:xfrm>
            <a:off x="1259632" y="0"/>
            <a:ext cx="5760640" cy="547278"/>
          </a:xfrm>
          <a:prstGeom prst="roundRect">
            <a:avLst/>
          </a:prstGeom>
          <a:noFill/>
          <a:ln w="28575" cap="flat" cmpd="sng" algn="ctr">
            <a:no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Lời</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kêu</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gọi</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toàn</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dân</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tập</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thể</a:t>
            </a: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dục</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107504" y="547278"/>
            <a:ext cx="8915036" cy="3816429"/>
          </a:xfrm>
          <a:prstGeom prst="rect">
            <a:avLst/>
          </a:prstGeom>
          <a:solidFill>
            <a:sysClr val="window" lastClr="FFFFFF"/>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Giữ gìn dân chủ, xây dựng nước nhà, xây dựng đời sống mới , việc gì cũng cần có sức khỏe mới làm thành công. Mỗi một người dân yếu ớt tức là cả nước yếu ớt, mỗi một người dân khỏe mạnh là cả nước khỏe mạnh.</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Vậy nên luyện tập thể dục, bồi bổ sức khỏe là bổn phận của mỗi một người yêu nước. Việc đó không tốn kém, khó khăn gì. Gái trai, già trẻ ai cũng nên làm và ai cũng làm được. Ngày nào cũng tập thì khí huyết lưu thông, tinh thần đầy đủ, như vậy là sức khỏe.</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Tôi mong đồng bào ta ai cũng gắng tập thể dục. Tự tôi, ngày nào tôi cũng tập.</a:t>
            </a:r>
          </a:p>
          <a:p>
            <a:pPr marL="0" marR="0" lvl="0" indent="0" algn="r"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Ngày 27-3-1946</a:t>
            </a:r>
          </a:p>
          <a:p>
            <a:pPr marL="0" marR="0" lvl="0" indent="0" algn="r" defTabSz="91440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HỒ CHÍ MINH</a:t>
            </a:r>
            <a:endParaRPr kumimoji="0" lang="vi-VN" sz="22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06011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32E4F-78B6-0106-2441-C26AC6EBFC1B}"/>
              </a:ext>
            </a:extLst>
          </p:cNvPr>
          <p:cNvSpPr txBox="1"/>
          <p:nvPr/>
        </p:nvSpPr>
        <p:spPr>
          <a:xfrm>
            <a:off x="899592" y="26439"/>
            <a:ext cx="7227493" cy="707886"/>
          </a:xfrm>
          <a:prstGeom prst="rect">
            <a:avLst/>
          </a:prstGeom>
          <a:noFill/>
        </p:spPr>
        <p:txBody>
          <a:bodyPr wrap="square" rtlCol="0">
            <a:spAutoFit/>
          </a:bodyPr>
          <a:lstStyle/>
          <a:p>
            <a:pPr algn="ctr"/>
            <a:r>
              <a:rPr lang="en-US" sz="4000" b="1" dirty="0" err="1" smtClean="0">
                <a:solidFill>
                  <a:srgbClr val="00B050"/>
                </a:solidFill>
                <a:latin typeface="Times New Roman" panose="02020603050405020304" pitchFamily="18" charset="0"/>
                <a:cs typeface="Times New Roman" panose="02020603050405020304" pitchFamily="18" charset="0"/>
              </a:rPr>
              <a:t>Trả</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lời</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câu</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hỏi</a:t>
            </a:r>
            <a:endParaRPr lang="en-US" sz="4000" b="1" dirty="0">
              <a:solidFill>
                <a:srgbClr val="00B05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0D0F18E5-03C3-6C0F-030F-FAF241425691}"/>
              </a:ext>
            </a:extLst>
          </p:cNvPr>
          <p:cNvGrpSpPr/>
          <p:nvPr/>
        </p:nvGrpSpPr>
        <p:grpSpPr>
          <a:xfrm>
            <a:off x="131783" y="680256"/>
            <a:ext cx="8664054" cy="830997"/>
            <a:chOff x="1889990" y="335364"/>
            <a:chExt cx="10183120" cy="830997"/>
          </a:xfrm>
        </p:grpSpPr>
        <p:sp>
          <p:nvSpPr>
            <p:cNvPr id="4" name="TextBox 3">
              <a:extLst>
                <a:ext uri="{FF2B5EF4-FFF2-40B4-BE49-F238E27FC236}">
                  <a16:creationId xmlns:a16="http://schemas.microsoft.com/office/drawing/2014/main" id="{209A76B6-AA05-66A8-672A-3AFD14ED0D27}"/>
                </a:ext>
              </a:extLst>
            </p:cNvPr>
            <p:cNvSpPr txBox="1"/>
            <p:nvPr/>
          </p:nvSpPr>
          <p:spPr>
            <a:xfrm>
              <a:off x="1944278" y="335364"/>
              <a:ext cx="10128832" cy="830997"/>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Bác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Hồ</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đã</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khẳng</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định</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sức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khoẻ</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cần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thiết</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thế</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nào</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xây</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dựng</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và</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bảo</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vệ</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đất</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nước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5" name="Group 4">
              <a:extLst>
                <a:ext uri="{FF2B5EF4-FFF2-40B4-BE49-F238E27FC236}">
                  <a16:creationId xmlns:a16="http://schemas.microsoft.com/office/drawing/2014/main" id="{22DC0C44-5C2B-C585-EADE-AC7C2244D2B1}"/>
                </a:ext>
              </a:extLst>
            </p:cNvPr>
            <p:cNvGrpSpPr/>
            <p:nvPr/>
          </p:nvGrpSpPr>
          <p:grpSpPr>
            <a:xfrm>
              <a:off x="1889990" y="365878"/>
              <a:ext cx="721470" cy="448955"/>
              <a:chOff x="4292118" y="760885"/>
              <a:chExt cx="487352" cy="303269"/>
            </a:xfrm>
          </p:grpSpPr>
          <p:sp>
            <p:nvSpPr>
              <p:cNvPr id="6" name="Oval 5">
                <a:extLst>
                  <a:ext uri="{FF2B5EF4-FFF2-40B4-BE49-F238E27FC236}">
                    <a16:creationId xmlns:a16="http://schemas.microsoft.com/office/drawing/2014/main" id="{F1D70973-92BB-710B-39C2-4B52960DCD0B}"/>
                  </a:ext>
                </a:extLst>
              </p:cNvPr>
              <p:cNvSpPr/>
              <p:nvPr/>
            </p:nvSpPr>
            <p:spPr>
              <a:xfrm>
                <a:off x="4292118" y="760885"/>
                <a:ext cx="487352" cy="293566"/>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4DFF00E3-5DB1-E897-E16C-7097BE401BC6}"/>
                  </a:ext>
                </a:extLst>
              </p:cNvPr>
              <p:cNvSpPr/>
              <p:nvPr/>
            </p:nvSpPr>
            <p:spPr>
              <a:xfrm>
                <a:off x="4302018" y="770589"/>
                <a:ext cx="450681" cy="293565"/>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1</a:t>
                </a:r>
              </a:p>
            </p:txBody>
          </p:sp>
        </p:grpSp>
      </p:grpSp>
      <p:sp>
        <p:nvSpPr>
          <p:cNvPr id="8" name="Rectangle 7"/>
          <p:cNvSpPr/>
          <p:nvPr/>
        </p:nvSpPr>
        <p:spPr>
          <a:xfrm>
            <a:off x="51584" y="1388142"/>
            <a:ext cx="8923508" cy="1384995"/>
          </a:xfrm>
          <a:prstGeom prst="rect">
            <a:avLst/>
          </a:prstGeom>
        </p:spPr>
        <p:txBody>
          <a:bodyPr wrap="square">
            <a:spAutoFit/>
          </a:bodyPr>
          <a:lstStyle/>
          <a:p>
            <a:r>
              <a:rPr lang="nl-NL"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Giữ gìn dân chủ, xây dựng nước nhà, gây dời sống mới, việc gì cũng cần có sức khoẻ mới làm thành công. Một người dân mạnh khoẻ thì cả nước mạnh khoẻ</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BFB9C4DB-27F8-4114-CC40-DBB29198BC27}"/>
              </a:ext>
            </a:extLst>
          </p:cNvPr>
          <p:cNvGrpSpPr/>
          <p:nvPr/>
        </p:nvGrpSpPr>
        <p:grpSpPr>
          <a:xfrm>
            <a:off x="51583" y="2949897"/>
            <a:ext cx="8225557" cy="523224"/>
            <a:chOff x="1957942" y="335360"/>
            <a:chExt cx="8429761" cy="523224"/>
          </a:xfrm>
        </p:grpSpPr>
        <p:sp>
          <p:nvSpPr>
            <p:cNvPr id="10" name="TextBox 9">
              <a:extLst>
                <a:ext uri="{FF2B5EF4-FFF2-40B4-BE49-F238E27FC236}">
                  <a16:creationId xmlns:a16="http://schemas.microsoft.com/office/drawing/2014/main" id="{017505D2-8FE4-2BEB-C8C9-42781B00838A}"/>
                </a:ext>
              </a:extLst>
            </p:cNvPr>
            <p:cNvSpPr txBox="1"/>
            <p:nvPr/>
          </p:nvSpPr>
          <p:spPr>
            <a:xfrm>
              <a:off x="2453313" y="335364"/>
              <a:ext cx="7934390" cy="523220"/>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Để</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có</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sức</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khoẻ</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mỗi</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người</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dân</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cần</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phải</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làm</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gì</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11" name="Group 10">
              <a:extLst>
                <a:ext uri="{FF2B5EF4-FFF2-40B4-BE49-F238E27FC236}">
                  <a16:creationId xmlns:a16="http://schemas.microsoft.com/office/drawing/2014/main" id="{54044621-2CBD-F36A-41E9-47FAE46F3CC3}"/>
                </a:ext>
              </a:extLst>
            </p:cNvPr>
            <p:cNvGrpSpPr/>
            <p:nvPr/>
          </p:nvGrpSpPr>
          <p:grpSpPr>
            <a:xfrm>
              <a:off x="1957942" y="335360"/>
              <a:ext cx="676720" cy="477054"/>
              <a:chOff x="4338016" y="740271"/>
              <a:chExt cx="457123" cy="322250"/>
            </a:xfrm>
          </p:grpSpPr>
          <p:sp>
            <p:nvSpPr>
              <p:cNvPr id="12" name="Oval 11">
                <a:extLst>
                  <a:ext uri="{FF2B5EF4-FFF2-40B4-BE49-F238E27FC236}">
                    <a16:creationId xmlns:a16="http://schemas.microsoft.com/office/drawing/2014/main" id="{35291EEA-DAD7-CE72-4CC2-DD479BAEE74C}"/>
                  </a:ext>
                </a:extLst>
              </p:cNvPr>
              <p:cNvSpPr/>
              <p:nvPr/>
            </p:nvSpPr>
            <p:spPr>
              <a:xfrm>
                <a:off x="4338016" y="740272"/>
                <a:ext cx="457123" cy="322249"/>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2BFEB973-FB79-E02C-DE1D-A93C02E92950}"/>
                  </a:ext>
                </a:extLst>
              </p:cNvPr>
              <p:cNvSpPr/>
              <p:nvPr/>
            </p:nvSpPr>
            <p:spPr>
              <a:xfrm>
                <a:off x="4338016" y="740271"/>
                <a:ext cx="457122" cy="322250"/>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2</a:t>
                </a:r>
              </a:p>
            </p:txBody>
          </p:sp>
        </p:grpSp>
      </p:grpSp>
      <p:sp>
        <p:nvSpPr>
          <p:cNvPr id="14" name="Rectangle 13"/>
          <p:cNvSpPr/>
          <p:nvPr/>
        </p:nvSpPr>
        <p:spPr>
          <a:xfrm>
            <a:off x="190116" y="3426951"/>
            <a:ext cx="8784976" cy="523220"/>
          </a:xfrm>
          <a:prstGeom prst="rect">
            <a:avLst/>
          </a:prstGeom>
        </p:spPr>
        <p:txBody>
          <a:bodyPr wrap="square">
            <a:spAutoFit/>
          </a:bodyPr>
          <a:lstStyle/>
          <a:p>
            <a:r>
              <a:rPr lang="nl-NL"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Mỗi </a:t>
            </a:r>
            <a:r>
              <a:rPr lang="nl-NL"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 dân cần tập thể dục hàng ngày để có </a:t>
            </a:r>
            <a:r>
              <a:rPr lang="nl-NL"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 khoẻ</a:t>
            </a:r>
            <a:r>
              <a:rPr lang="nl-NL"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77973" y="3885534"/>
            <a:ext cx="8579265" cy="1083374"/>
          </a:xfrm>
          <a:prstGeom prst="rect">
            <a:avLst/>
          </a:prstGeom>
        </p:spPr>
        <p:txBody>
          <a:bodyPr wrap="square">
            <a:spAutoFit/>
          </a:bodyPr>
          <a:lstStyle/>
          <a:p>
            <a:pPr algn="just">
              <a:lnSpc>
                <a:spcPct val="115000"/>
              </a:lnSpc>
            </a:pPr>
            <a:r>
              <a:rPr lang="nl-NL"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Để </a:t>
            </a:r>
            <a:r>
              <a:rPr lang="nl-NL"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nâng cao sức khoẻ cần tập thể dục cần tập thể dục thường xuyên.</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81143A78-B7E8-40C3-B545-E1355013982D}"/>
              </a:ext>
            </a:extLst>
          </p:cNvPr>
          <p:cNvGrpSpPr/>
          <p:nvPr/>
        </p:nvGrpSpPr>
        <p:grpSpPr>
          <a:xfrm>
            <a:off x="131783" y="35140"/>
            <a:ext cx="708950" cy="675630"/>
            <a:chOff x="451413" y="196770"/>
            <a:chExt cx="1143080" cy="1143080"/>
          </a:xfrm>
        </p:grpSpPr>
        <p:sp>
          <p:nvSpPr>
            <p:cNvPr id="17" name="Oval 16">
              <a:extLst>
                <a:ext uri="{FF2B5EF4-FFF2-40B4-BE49-F238E27FC236}">
                  <a16:creationId xmlns:a16="http://schemas.microsoft.com/office/drawing/2014/main" id="{DDCB636E-33C9-4E6A-9D68-A14AF0C497FF}"/>
                </a:ext>
              </a:extLst>
            </p:cNvPr>
            <p:cNvSpPr/>
            <p:nvPr/>
          </p:nvSpPr>
          <p:spPr>
            <a:xfrm>
              <a:off x="451413" y="196770"/>
              <a:ext cx="1143080" cy="1143080"/>
            </a:xfrm>
            <a:prstGeom prst="ellipse">
              <a:avLst/>
            </a:prstGeom>
            <a:solidFill>
              <a:sysClr val="window" lastClr="FFFFFF"/>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t"/>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D31B853-2819-4971-973F-CD8E1C159947}"/>
                </a:ext>
              </a:extLst>
            </p:cNvPr>
            <p:cNvSpPr txBox="1"/>
            <p:nvPr/>
          </p:nvSpPr>
          <p:spPr>
            <a:xfrm rot="195696">
              <a:off x="687287" y="273320"/>
              <a:ext cx="648183" cy="573289"/>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86460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 calcmode="lin" valueType="num">
                                      <p:cBhvr>
                                        <p:cTn id="30" dur="1000" fill="hold"/>
                                        <p:tgtEl>
                                          <p:spTgt spid="14"/>
                                        </p:tgtEl>
                                        <p:attrNameLst>
                                          <p:attrName>style.rotation</p:attrName>
                                        </p:attrNameLst>
                                      </p:cBhvr>
                                      <p:tavLst>
                                        <p:tav tm="0">
                                          <p:val>
                                            <p:fltVal val="90"/>
                                          </p:val>
                                        </p:tav>
                                        <p:tav tm="100000">
                                          <p:val>
                                            <p:fltVal val="0"/>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FB2D4C-C872-097E-A9C3-45F1DA062FDA}"/>
              </a:ext>
            </a:extLst>
          </p:cNvPr>
          <p:cNvGrpSpPr/>
          <p:nvPr/>
        </p:nvGrpSpPr>
        <p:grpSpPr>
          <a:xfrm>
            <a:off x="1" y="267494"/>
            <a:ext cx="9115112" cy="1077218"/>
            <a:chOff x="1763746" y="246858"/>
            <a:chExt cx="9710105" cy="1077218"/>
          </a:xfrm>
        </p:grpSpPr>
        <p:sp>
          <p:nvSpPr>
            <p:cNvPr id="3" name="TextBox 2">
              <a:extLst>
                <a:ext uri="{FF2B5EF4-FFF2-40B4-BE49-F238E27FC236}">
                  <a16:creationId xmlns:a16="http://schemas.microsoft.com/office/drawing/2014/main" id="{492C9088-E98E-CFD4-F76D-4AF214FB81FA}"/>
                </a:ext>
              </a:extLst>
            </p:cNvPr>
            <p:cNvSpPr txBox="1"/>
            <p:nvPr/>
          </p:nvSpPr>
          <p:spPr>
            <a:xfrm>
              <a:off x="1763746" y="246858"/>
              <a:ext cx="9710105" cy="1077218"/>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Câu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nào</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bài</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cho</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thấy</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tấm</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gương</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tập</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thể</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dục</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2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Bác</a:t>
              </a:r>
              <a:r>
                <a:rPr kumimoji="0" lang="en-US" sz="32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4" name="Group 3">
              <a:extLst>
                <a:ext uri="{FF2B5EF4-FFF2-40B4-BE49-F238E27FC236}">
                  <a16:creationId xmlns:a16="http://schemas.microsoft.com/office/drawing/2014/main" id="{D756BB8C-6BBE-7F81-3E7F-932167AD9354}"/>
                </a:ext>
              </a:extLst>
            </p:cNvPr>
            <p:cNvGrpSpPr/>
            <p:nvPr/>
          </p:nvGrpSpPr>
          <p:grpSpPr>
            <a:xfrm>
              <a:off x="1885076" y="292974"/>
              <a:ext cx="542232" cy="385172"/>
              <a:chOff x="4288799" y="711637"/>
              <a:chExt cx="366277" cy="260183"/>
            </a:xfrm>
          </p:grpSpPr>
          <p:sp>
            <p:nvSpPr>
              <p:cNvPr id="5" name="Oval 4">
                <a:extLst>
                  <a:ext uri="{FF2B5EF4-FFF2-40B4-BE49-F238E27FC236}">
                    <a16:creationId xmlns:a16="http://schemas.microsoft.com/office/drawing/2014/main" id="{B0047E1B-689E-16EA-F5D0-E2535313A281}"/>
                  </a:ext>
                </a:extLst>
              </p:cNvPr>
              <p:cNvSpPr/>
              <p:nvPr/>
            </p:nvSpPr>
            <p:spPr>
              <a:xfrm>
                <a:off x="4288799" y="711637"/>
                <a:ext cx="366277" cy="240485"/>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Oval 5">
                <a:extLst>
                  <a:ext uri="{FF2B5EF4-FFF2-40B4-BE49-F238E27FC236}">
                    <a16:creationId xmlns:a16="http://schemas.microsoft.com/office/drawing/2014/main" id="{A696B877-6F7F-C4FE-DC3F-8F10289C1D8E}"/>
                  </a:ext>
                </a:extLst>
              </p:cNvPr>
              <p:cNvSpPr/>
              <p:nvPr/>
            </p:nvSpPr>
            <p:spPr>
              <a:xfrm>
                <a:off x="4288799" y="731335"/>
                <a:ext cx="366276" cy="240485"/>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3</a:t>
                </a:r>
              </a:p>
            </p:txBody>
          </p:sp>
        </p:grpSp>
      </p:grpSp>
      <p:sp>
        <p:nvSpPr>
          <p:cNvPr id="7" name="TextBox 6"/>
          <p:cNvSpPr txBox="1"/>
          <p:nvPr/>
        </p:nvSpPr>
        <p:spPr>
          <a:xfrm>
            <a:off x="13397" y="1365212"/>
            <a:ext cx="7049013" cy="584775"/>
          </a:xfrm>
          <a:prstGeom prst="rect">
            <a:avLst/>
          </a:prstGeom>
          <a:noFill/>
        </p:spPr>
        <p:txBody>
          <a:bodyPr wrap="square" rtlCol="0">
            <a:spAutoFit/>
          </a:bodyPr>
          <a:lstStyle/>
          <a:p>
            <a:r>
              <a:rPr lang="nl-NL" sz="3200" dirty="0">
                <a:solidFill>
                  <a:srgbClr val="FF0000"/>
                </a:solidFill>
                <a:latin typeface="Times New Roman" panose="02020603050405020304" pitchFamily="18" charset="0"/>
                <a:cs typeface="Times New Roman" panose="02020603050405020304" pitchFamily="18" charset="0"/>
              </a:rPr>
              <a:t>+ Tự Tôi, ngày nào Tôi cũng tập.</a:t>
            </a:r>
            <a:endParaRPr lang="en-US" sz="3200" dirty="0">
              <a:solidFill>
                <a:srgbClr val="FF000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CEFC104D-8D7D-410C-8827-C9550B10800C}"/>
              </a:ext>
            </a:extLst>
          </p:cNvPr>
          <p:cNvGrpSpPr/>
          <p:nvPr/>
        </p:nvGrpSpPr>
        <p:grpSpPr>
          <a:xfrm>
            <a:off x="113896" y="1970487"/>
            <a:ext cx="7964617" cy="672068"/>
            <a:chOff x="2099706" y="271022"/>
            <a:chExt cx="8999601" cy="1318560"/>
          </a:xfrm>
        </p:grpSpPr>
        <p:sp>
          <p:nvSpPr>
            <p:cNvPr id="9" name="TextBox 8">
              <a:extLst>
                <a:ext uri="{FF2B5EF4-FFF2-40B4-BE49-F238E27FC236}">
                  <a16:creationId xmlns:a16="http://schemas.microsoft.com/office/drawing/2014/main" id="{62D85724-DC8D-4FC6-BE21-52234C4F3D98}"/>
                </a:ext>
              </a:extLst>
            </p:cNvPr>
            <p:cNvSpPr txBox="1"/>
            <p:nvPr/>
          </p:nvSpPr>
          <p:spPr>
            <a:xfrm>
              <a:off x="2455072" y="271022"/>
              <a:ext cx="8644235" cy="784993"/>
            </a:xfrm>
            <a:prstGeom prst="rect">
              <a:avLst/>
            </a:prstGeom>
            <a:gradFill flip="none" rotWithShape="1">
              <a:gsLst>
                <a:gs pos="0">
                  <a:srgbClr val="4472C4">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342900" marR="0" lvl="1" indent="0" defTabSz="6858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Tìm</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ý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tương</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ứng</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với</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mỗi</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bài</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10" name="Group 9">
              <a:extLst>
                <a:ext uri="{FF2B5EF4-FFF2-40B4-BE49-F238E27FC236}">
                  <a16:creationId xmlns:a16="http://schemas.microsoft.com/office/drawing/2014/main" id="{3F755A20-259D-44D9-8F3C-09675259C20E}"/>
                </a:ext>
              </a:extLst>
            </p:cNvPr>
            <p:cNvGrpSpPr/>
            <p:nvPr/>
          </p:nvGrpSpPr>
          <p:grpSpPr>
            <a:xfrm>
              <a:off x="2099706" y="341297"/>
              <a:ext cx="710730" cy="1248285"/>
              <a:chOff x="4433779" y="744279"/>
              <a:chExt cx="480097" cy="843215"/>
            </a:xfrm>
          </p:grpSpPr>
          <p:sp>
            <p:nvSpPr>
              <p:cNvPr id="11" name="Oval 10">
                <a:extLst>
                  <a:ext uri="{FF2B5EF4-FFF2-40B4-BE49-F238E27FC236}">
                    <a16:creationId xmlns:a16="http://schemas.microsoft.com/office/drawing/2014/main" id="{18DCCC10-FE2E-42FE-B8C8-3C20504669E0}"/>
                  </a:ext>
                </a:extLst>
              </p:cNvPr>
              <p:cNvSpPr/>
              <p:nvPr/>
            </p:nvSpPr>
            <p:spPr>
              <a:xfrm>
                <a:off x="4433779" y="744279"/>
                <a:ext cx="480097" cy="843215"/>
              </a:xfrm>
              <a:prstGeom prst="ellipse">
                <a:avLst/>
              </a:prstGeom>
              <a:solidFill>
                <a:sysClr val="window" lastClr="FFFFFF"/>
              </a:solidFill>
              <a:ln w="28575" cap="flat" cmpd="sng" algn="ctr">
                <a:solidFill>
                  <a:srgbClr val="00B0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Oval 11">
                <a:extLst>
                  <a:ext uri="{FF2B5EF4-FFF2-40B4-BE49-F238E27FC236}">
                    <a16:creationId xmlns:a16="http://schemas.microsoft.com/office/drawing/2014/main" id="{3F8AFFF9-C03E-4597-8387-EA0AC6FAA082}"/>
                  </a:ext>
                </a:extLst>
              </p:cNvPr>
              <p:cNvSpPr/>
              <p:nvPr/>
            </p:nvSpPr>
            <p:spPr>
              <a:xfrm>
                <a:off x="4477197" y="824735"/>
                <a:ext cx="381716" cy="655828"/>
              </a:xfrm>
              <a:prstGeom prst="ellipse">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4</a:t>
                </a:r>
              </a:p>
            </p:txBody>
          </p:sp>
        </p:grpSp>
      </p:grpSp>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70881" y="2518913"/>
            <a:ext cx="2651149" cy="2337921"/>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148064" y="2715766"/>
            <a:ext cx="3528392" cy="1944216"/>
          </a:xfrm>
          <a:prstGeom prst="rect">
            <a:avLst/>
          </a:prstGeom>
        </p:spPr>
      </p:pic>
      <p:cxnSp>
        <p:nvCxnSpPr>
          <p:cNvPr id="15" name="Straight Arrow Connector 14"/>
          <p:cNvCxnSpPr/>
          <p:nvPr/>
        </p:nvCxnSpPr>
        <p:spPr>
          <a:xfrm>
            <a:off x="3223906" y="3471849"/>
            <a:ext cx="1924158" cy="396044"/>
          </a:xfrm>
          <a:prstGeom prst="straightConnector1">
            <a:avLst/>
          </a:prstGeom>
          <a:noFill/>
          <a:ln w="28575" cap="flat" cmpd="sng" algn="ctr">
            <a:solidFill>
              <a:srgbClr val="C00000"/>
            </a:solidFill>
            <a:prstDash val="solid"/>
            <a:miter lim="800000"/>
            <a:tailEnd type="triangle"/>
          </a:ln>
          <a:effectLst/>
        </p:spPr>
      </p:cxnSp>
      <p:cxnSp>
        <p:nvCxnSpPr>
          <p:cNvPr id="16" name="Straight Arrow Connector 15"/>
          <p:cNvCxnSpPr/>
          <p:nvPr/>
        </p:nvCxnSpPr>
        <p:spPr>
          <a:xfrm flipV="1">
            <a:off x="3152180" y="3471849"/>
            <a:ext cx="1910959" cy="792088"/>
          </a:xfrm>
          <a:prstGeom prst="straightConnector1">
            <a:avLst/>
          </a:prstGeom>
          <a:noFill/>
          <a:ln w="28575" cap="flat" cmpd="sng" algn="ctr">
            <a:solidFill>
              <a:srgbClr val="C00000"/>
            </a:solidFill>
            <a:prstDash val="solid"/>
            <a:miter lim="800000"/>
            <a:tailEnd type="triangle"/>
          </a:ln>
          <a:effectLst/>
        </p:spPr>
      </p:cxnSp>
      <p:cxnSp>
        <p:nvCxnSpPr>
          <p:cNvPr id="19" name="Straight Arrow Connector 18"/>
          <p:cNvCxnSpPr/>
          <p:nvPr/>
        </p:nvCxnSpPr>
        <p:spPr>
          <a:xfrm>
            <a:off x="3223906" y="3813887"/>
            <a:ext cx="1924158" cy="450050"/>
          </a:xfrm>
          <a:prstGeom prst="straightConnector1">
            <a:avLst/>
          </a:prstGeom>
          <a:noFill/>
          <a:ln w="28575" cap="flat" cmpd="sng" algn="ctr">
            <a:solidFill>
              <a:srgbClr val="C00000"/>
            </a:solidFill>
            <a:prstDash val="solid"/>
            <a:miter lim="800000"/>
            <a:tailEnd type="triangle"/>
          </a:ln>
          <a:effectLst/>
        </p:spPr>
      </p:cxnSp>
    </p:spTree>
    <p:extLst>
      <p:ext uri="{BB962C8B-B14F-4D97-AF65-F5344CB8AC3E}">
        <p14:creationId xmlns:p14="http://schemas.microsoft.com/office/powerpoint/2010/main" val="372242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1000" fill="hold"/>
                                        <p:tgtEl>
                                          <p:spTgt spid="19"/>
                                        </p:tgtEl>
                                        <p:attrNameLst>
                                          <p:attrName>ppt_w</p:attrName>
                                        </p:attrNameLst>
                                      </p:cBhvr>
                                      <p:tavLst>
                                        <p:tav tm="0">
                                          <p:val>
                                            <p:fltVal val="0"/>
                                          </p:val>
                                        </p:tav>
                                        <p:tav tm="100000">
                                          <p:val>
                                            <p:strVal val="#ppt_w"/>
                                          </p:val>
                                        </p:tav>
                                      </p:tavLst>
                                    </p:anim>
                                    <p:anim calcmode="lin" valueType="num">
                                      <p:cBhvr>
                                        <p:cTn id="47" dur="1000" fill="hold"/>
                                        <p:tgtEl>
                                          <p:spTgt spid="19"/>
                                        </p:tgtEl>
                                        <p:attrNameLst>
                                          <p:attrName>ppt_h</p:attrName>
                                        </p:attrNameLst>
                                      </p:cBhvr>
                                      <p:tavLst>
                                        <p:tav tm="0">
                                          <p:val>
                                            <p:fltVal val="0"/>
                                          </p:val>
                                        </p:tav>
                                        <p:tav tm="100000">
                                          <p:val>
                                            <p:strVal val="#ppt_h"/>
                                          </p:val>
                                        </p:tav>
                                      </p:tavLst>
                                    </p:anim>
                                    <p:anim calcmode="lin" valueType="num">
                                      <p:cBhvr>
                                        <p:cTn id="48" dur="1000" fill="hold"/>
                                        <p:tgtEl>
                                          <p:spTgt spid="19"/>
                                        </p:tgtEl>
                                        <p:attrNameLst>
                                          <p:attrName>style.rotation</p:attrName>
                                        </p:attrNameLst>
                                      </p:cBhvr>
                                      <p:tavLst>
                                        <p:tav tm="0">
                                          <p:val>
                                            <p:fltVal val="90"/>
                                          </p:val>
                                        </p:tav>
                                        <p:tav tm="100000">
                                          <p:val>
                                            <p:fltVal val="0"/>
                                          </p:val>
                                        </p:tav>
                                      </p:tavLst>
                                    </p:anim>
                                    <p:animEffect transition="in" filter="fade">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1000" fill="hold"/>
                                        <p:tgtEl>
                                          <p:spTgt spid="16"/>
                                        </p:tgtEl>
                                        <p:attrNameLst>
                                          <p:attrName>ppt_w</p:attrName>
                                        </p:attrNameLst>
                                      </p:cBhvr>
                                      <p:tavLst>
                                        <p:tav tm="0">
                                          <p:val>
                                            <p:fltVal val="0"/>
                                          </p:val>
                                        </p:tav>
                                        <p:tav tm="100000">
                                          <p:val>
                                            <p:strVal val="#ppt_w"/>
                                          </p:val>
                                        </p:tav>
                                      </p:tavLst>
                                    </p:anim>
                                    <p:anim calcmode="lin" valueType="num">
                                      <p:cBhvr>
                                        <p:cTn id="55" dur="1000" fill="hold"/>
                                        <p:tgtEl>
                                          <p:spTgt spid="16"/>
                                        </p:tgtEl>
                                        <p:attrNameLst>
                                          <p:attrName>ppt_h</p:attrName>
                                        </p:attrNameLst>
                                      </p:cBhvr>
                                      <p:tavLst>
                                        <p:tav tm="0">
                                          <p:val>
                                            <p:fltVal val="0"/>
                                          </p:val>
                                        </p:tav>
                                        <p:tav tm="100000">
                                          <p:val>
                                            <p:strVal val="#ppt_h"/>
                                          </p:val>
                                        </p:tav>
                                      </p:tavLst>
                                    </p:anim>
                                    <p:anim calcmode="lin" valueType="num">
                                      <p:cBhvr>
                                        <p:cTn id="56" dur="1000" fill="hold"/>
                                        <p:tgtEl>
                                          <p:spTgt spid="16"/>
                                        </p:tgtEl>
                                        <p:attrNameLst>
                                          <p:attrName>style.rotation</p:attrName>
                                        </p:attrNameLst>
                                      </p:cBhvr>
                                      <p:tavLst>
                                        <p:tav tm="0">
                                          <p:val>
                                            <p:fltVal val="90"/>
                                          </p:val>
                                        </p:tav>
                                        <p:tav tm="100000">
                                          <p:val>
                                            <p:fltVal val="0"/>
                                          </p:val>
                                        </p:tav>
                                      </p:tavLst>
                                    </p:anim>
                                    <p:animEffect transition="in" filter="fade">
                                      <p:cBhvr>
                                        <p:cTn id="5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7544" y="267495"/>
            <a:ext cx="8424936"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079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0D8C2B-6521-6FE6-2D8C-BE32B2C7EBAD}"/>
              </a:ext>
            </a:extLst>
          </p:cNvPr>
          <p:cNvSpPr txBox="1"/>
          <p:nvPr/>
        </p:nvSpPr>
        <p:spPr>
          <a:xfrm>
            <a:off x="3046836" y="727552"/>
            <a:ext cx="3312992" cy="646331"/>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Nội</a:t>
            </a:r>
            <a:r>
              <a:rPr lang="en-US" sz="3600" dirty="0">
                <a:solidFill>
                  <a:srgbClr val="FF0000"/>
                </a:solidFill>
                <a:latin typeface="Times New Roman" panose="02020603050405020304" pitchFamily="18" charset="0"/>
                <a:cs typeface="Times New Roman" panose="02020603050405020304" pitchFamily="18" charset="0"/>
              </a:rPr>
              <a:t> dung:</a:t>
            </a:r>
          </a:p>
        </p:txBody>
      </p:sp>
      <p:sp>
        <p:nvSpPr>
          <p:cNvPr id="3" name="Rectangle 2"/>
          <p:cNvSpPr/>
          <p:nvPr/>
        </p:nvSpPr>
        <p:spPr>
          <a:xfrm>
            <a:off x="539552" y="1779662"/>
            <a:ext cx="8136904" cy="1791260"/>
          </a:xfrm>
          <a:prstGeom prst="rect">
            <a:avLst/>
          </a:prstGeom>
          <a:solidFill>
            <a:srgbClr val="4F81BD">
              <a:lumMod val="40000"/>
              <a:lumOff val="60000"/>
            </a:srgbClr>
          </a:solidFill>
        </p:spPr>
        <p:txBody>
          <a:bodyPr wrap="square">
            <a:spAutoFit/>
          </a:bodyPr>
          <a:lstStyle/>
          <a:p>
            <a:pPr marL="0" marR="0" lvl="0" indent="0" algn="just" defTabSz="914400" eaLnBrk="1" fontAlgn="auto" latinLnBrk="0" hangingPunct="1">
              <a:lnSpc>
                <a:spcPct val="115000"/>
              </a:lnSpc>
              <a:spcBef>
                <a:spcPts val="0"/>
              </a:spcBef>
              <a:spcAft>
                <a:spcPts val="0"/>
              </a:spcAft>
              <a:buClrTx/>
              <a:buSzTx/>
              <a:buFontTx/>
              <a:buNone/>
              <a:tabLst/>
              <a:defRPr/>
            </a:pPr>
            <a:r>
              <a:rPr kumimoji="0" lang="nl-NL" sz="3200" b="0" i="0" u="none" strike="noStrike" kern="0" cap="none" spc="0" normalizeH="0" baseline="0" noProof="0" dirty="0" smtClean="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Times New Roman" panose="02020603050405020304" pitchFamily="18" charset="0"/>
              </a:rPr>
              <a:t>Muốn xây dựng được đất nước giàu mạnh thì người dân cần phải mạnh khoẻ. Tập thể dục là cách nâng cao sức khoẻ.</a:t>
            </a:r>
            <a:endParaRPr kumimoji="0" lang="en-US" sz="3200" b="0" i="0" u="none" strike="noStrike" kern="0" cap="none" spc="0" normalizeH="0" baseline="0" noProof="0" dirty="0" smtClean="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120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32E4F-78B6-0106-2441-C26AC6EBFC1B}"/>
              </a:ext>
            </a:extLst>
          </p:cNvPr>
          <p:cNvSpPr txBox="1"/>
          <p:nvPr/>
        </p:nvSpPr>
        <p:spPr>
          <a:xfrm>
            <a:off x="1115616" y="1203598"/>
            <a:ext cx="7227493" cy="1107996"/>
          </a:xfrm>
          <a:prstGeom prst="rect">
            <a:avLst/>
          </a:prstGeom>
          <a:noFill/>
        </p:spPr>
        <p:txBody>
          <a:bodyPr wrap="square" rtlCol="0">
            <a:spAutoFit/>
          </a:bodyPr>
          <a:lstStyle/>
          <a:p>
            <a:pPr algn="ctr"/>
            <a:r>
              <a:rPr lang="en-US" sz="6600" b="1" dirty="0" err="1" smtClean="0">
                <a:solidFill>
                  <a:srgbClr val="00B050"/>
                </a:solidFill>
                <a:latin typeface="Times New Roman" panose="02020603050405020304" pitchFamily="18" charset="0"/>
                <a:cs typeface="Times New Roman" panose="02020603050405020304" pitchFamily="18" charset="0"/>
              </a:rPr>
              <a:t>Luyện</a:t>
            </a:r>
            <a:r>
              <a:rPr lang="en-US" sz="6600" b="1" dirty="0" smtClean="0">
                <a:solidFill>
                  <a:srgbClr val="00B050"/>
                </a:solidFill>
                <a:latin typeface="Times New Roman" panose="02020603050405020304" pitchFamily="18" charset="0"/>
                <a:cs typeface="Times New Roman" panose="02020603050405020304" pitchFamily="18" charset="0"/>
              </a:rPr>
              <a:t> </a:t>
            </a:r>
            <a:r>
              <a:rPr lang="en-US" sz="6600" b="1" dirty="0" err="1" smtClean="0">
                <a:solidFill>
                  <a:srgbClr val="00B050"/>
                </a:solidFill>
                <a:latin typeface="Times New Roman" panose="02020603050405020304" pitchFamily="18" charset="0"/>
                <a:cs typeface="Times New Roman" panose="02020603050405020304" pitchFamily="18" charset="0"/>
              </a:rPr>
              <a:t>đọc</a:t>
            </a:r>
            <a:r>
              <a:rPr lang="en-US" sz="6600" b="1" dirty="0" smtClean="0">
                <a:solidFill>
                  <a:srgbClr val="00B050"/>
                </a:solidFill>
                <a:latin typeface="Times New Roman" panose="02020603050405020304" pitchFamily="18" charset="0"/>
                <a:cs typeface="Times New Roman" panose="02020603050405020304" pitchFamily="18" charset="0"/>
              </a:rPr>
              <a:t> </a:t>
            </a:r>
            <a:r>
              <a:rPr lang="en-US" sz="6600" b="1" dirty="0" err="1" smtClean="0">
                <a:solidFill>
                  <a:srgbClr val="00B050"/>
                </a:solidFill>
                <a:latin typeface="Times New Roman" panose="02020603050405020304" pitchFamily="18" charset="0"/>
                <a:cs typeface="Times New Roman" panose="02020603050405020304" pitchFamily="18" charset="0"/>
              </a:rPr>
              <a:t>lại</a:t>
            </a:r>
            <a:endParaRPr lang="en-US" sz="66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00890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A74C84-B1C3-4F19-B9AB-5EDEA63528F0}"/>
              </a:ext>
            </a:extLst>
          </p:cNvPr>
          <p:cNvSpPr/>
          <p:nvPr/>
        </p:nvSpPr>
        <p:spPr>
          <a:xfrm>
            <a:off x="251520" y="195486"/>
            <a:ext cx="8712968" cy="4752528"/>
          </a:xfrm>
          <a:prstGeom prst="rect">
            <a:avLst/>
          </a:prstGeom>
          <a:solidFill>
            <a:srgbClr val="FFFFFF"/>
          </a:solidFill>
          <a:ln w="25400" cap="flat" cmpd="sng" algn="ctr">
            <a:solidFill>
              <a:srgbClr val="C0504D">
                <a:lumMod val="60000"/>
                <a:lumOff val="40000"/>
              </a:srgbClr>
            </a:solidFill>
            <a:prstDash val="solid"/>
          </a:ln>
          <a:effectLst/>
        </p:spPr>
        <p:txBody>
          <a:bodyPr lIns="91436" tIns="45718" rIns="91436" bIns="4571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a:ea typeface="+mn-ea"/>
              <a:cs typeface="+mn-cs"/>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51518" y="727486"/>
            <a:ext cx="8784977" cy="4220528"/>
          </a:xfrm>
          <a:prstGeom prst="rect">
            <a:avLst/>
          </a:prstGeom>
        </p:spPr>
      </p:pic>
      <p:sp>
        <p:nvSpPr>
          <p:cNvPr id="4" name="TextBox 3">
            <a:extLst>
              <a:ext uri="{FF2B5EF4-FFF2-40B4-BE49-F238E27FC236}">
                <a16:creationId xmlns:a16="http://schemas.microsoft.com/office/drawing/2014/main" id="{424ECBE9-59BE-4A6B-8AFC-9385AAA14BE3}"/>
              </a:ext>
            </a:extLst>
          </p:cNvPr>
          <p:cNvSpPr txBox="1"/>
          <p:nvPr/>
        </p:nvSpPr>
        <p:spPr>
          <a:xfrm>
            <a:off x="2411760" y="204270"/>
            <a:ext cx="3960441" cy="523216"/>
          </a:xfrm>
          <a:prstGeom prst="rect">
            <a:avLst/>
          </a:prstGeom>
          <a:noFill/>
        </p:spPr>
        <p:txBody>
          <a:bodyPr wrap="square" lIns="91436" tIns="45718" rIns="91436" bIns="45718" rtlCol="0">
            <a:spAutoFit/>
          </a:bodyPr>
          <a:lstStyle/>
          <a:p>
            <a:pPr algn="ct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2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endParaRPr lang="en-US" sz="2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9708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9A8DB5-34A7-4402-B12F-6383E038F752}"/>
              </a:ext>
            </a:extLst>
          </p:cNvPr>
          <p:cNvSpPr txBox="1"/>
          <p:nvPr/>
        </p:nvSpPr>
        <p:spPr>
          <a:xfrm>
            <a:off x="899592" y="411510"/>
            <a:ext cx="6546343" cy="714042"/>
          </a:xfrm>
          <a:prstGeom prst="rect">
            <a:avLst/>
          </a:prstGeom>
          <a:noFill/>
        </p:spPr>
        <p:txBody>
          <a:bodyPr wrap="square">
            <a:spAutoFit/>
          </a:bodyPr>
          <a:lstStyle/>
          <a:p>
            <a:r>
              <a:rPr lang="en-US" sz="4040" b="1" dirty="0">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THẢO LUẬN NHÓM </a:t>
            </a:r>
            <a:r>
              <a:rPr lang="en-US" sz="4040" b="1" dirty="0" smtClean="0">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BỐN</a:t>
            </a:r>
            <a:endParaRPr lang="en-US" sz="4040" b="1" dirty="0">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64704" y="1419622"/>
            <a:ext cx="8311752" cy="3168351"/>
          </a:xfrm>
          <a:prstGeom prst="rect">
            <a:avLst/>
          </a:prstGeom>
        </p:spPr>
      </p:pic>
    </p:spTree>
    <p:extLst>
      <p:ext uri="{BB962C8B-B14F-4D97-AF65-F5344CB8AC3E}">
        <p14:creationId xmlns:p14="http://schemas.microsoft.com/office/powerpoint/2010/main" val="136900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D41D0E-8D9D-47FE-82BF-F2067959622B}"/>
              </a:ext>
            </a:extLst>
          </p:cNvPr>
          <p:cNvSpPr txBox="1"/>
          <p:nvPr/>
        </p:nvSpPr>
        <p:spPr>
          <a:xfrm>
            <a:off x="831935" y="144316"/>
            <a:ext cx="8233624" cy="460767"/>
          </a:xfrm>
          <a:prstGeom prst="rect">
            <a:avLst/>
          </a:prstGeom>
          <a:solidFill>
            <a:srgbClr val="FFC000">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hay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3" name="Oval 2">
            <a:extLst>
              <a:ext uri="{FF2B5EF4-FFF2-40B4-BE49-F238E27FC236}">
                <a16:creationId xmlns:a16="http://schemas.microsoft.com/office/drawing/2014/main" id="{4DFF00E3-5DB1-E897-E16C-7097BE401BC6}"/>
              </a:ext>
            </a:extLst>
          </p:cNvPr>
          <p:cNvSpPr/>
          <p:nvPr/>
        </p:nvSpPr>
        <p:spPr>
          <a:xfrm>
            <a:off x="251520" y="189834"/>
            <a:ext cx="432048" cy="369729"/>
          </a:xfrm>
          <a:prstGeom prst="ellipse">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2</a:t>
            </a:r>
          </a:p>
        </p:txBody>
      </p:sp>
      <p:sp>
        <p:nvSpPr>
          <p:cNvPr id="4" name="TextBox 3">
            <a:extLst>
              <a:ext uri="{FF2B5EF4-FFF2-40B4-BE49-F238E27FC236}">
                <a16:creationId xmlns:a16="http://schemas.microsoft.com/office/drawing/2014/main" id="{CB9A8DB5-34A7-4402-B12F-6383E038F752}"/>
              </a:ext>
            </a:extLst>
          </p:cNvPr>
          <p:cNvSpPr txBox="1"/>
          <p:nvPr/>
        </p:nvSpPr>
        <p:spPr>
          <a:xfrm>
            <a:off x="971600" y="1131590"/>
            <a:ext cx="7237575" cy="1329595"/>
          </a:xfrm>
          <a:prstGeom prst="rect">
            <a:avLst/>
          </a:prstGeom>
          <a:noFill/>
        </p:spPr>
        <p:txBody>
          <a:bodyPr wrap="square">
            <a:spAutoFit/>
          </a:bodyPr>
          <a:lstStyle/>
          <a:p>
            <a:r>
              <a:rPr lang="en-US" sz="4040" b="1" dirty="0">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THẢO LUẬN NHÓM </a:t>
            </a:r>
            <a:r>
              <a:rPr lang="en-US" sz="4040" b="1" dirty="0" smtClean="0">
                <a:ln/>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ĐÔI</a:t>
            </a:r>
          </a:p>
          <a:p>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Nhiệm</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vụ</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nhóm</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chia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sẻ</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xúc</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suy</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hay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Thời</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gian</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2000" b="1" dirty="0" err="1"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phút</a:t>
            </a:r>
            <a:r>
              <a:rPr lang="en-US" sz="2000" b="1" dirty="0" smtClean="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000" b="1" dirty="0">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382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051671"/>
            <a:ext cx="7351945" cy="3276316"/>
          </a:xfrm>
          <a:prstGeom prst="rect">
            <a:avLst/>
          </a:prstGeom>
        </p:spPr>
      </p:pic>
      <p:sp>
        <p:nvSpPr>
          <p:cNvPr id="6" name="TextBox 5">
            <a:extLst>
              <a:ext uri="{FF2B5EF4-FFF2-40B4-BE49-F238E27FC236}">
                <a16:creationId xmlns:a16="http://schemas.microsoft.com/office/drawing/2014/main" id="{CCEFAD26-3A77-451D-A001-71B9B70B7547}"/>
              </a:ext>
            </a:extLst>
          </p:cNvPr>
          <p:cNvSpPr txBox="1"/>
          <p:nvPr/>
        </p:nvSpPr>
        <p:spPr>
          <a:xfrm>
            <a:off x="1876764" y="2332039"/>
            <a:ext cx="5269230" cy="715581"/>
          </a:xfrm>
          <a:prstGeom prst="rect">
            <a:avLst/>
          </a:prstGeom>
          <a:noFill/>
        </p:spPr>
        <p:txBody>
          <a:bodyPr wrap="square" rtlCol="0">
            <a:spAutoFit/>
          </a:bodyPr>
          <a:lstStyle/>
          <a:p>
            <a:pPr defTabSz="685800"/>
            <a:r>
              <a:rPr lang="en-US" sz="4050" dirty="0" smtClean="0">
                <a:solidFill>
                  <a:srgbClr val="FF00FF"/>
                </a:solidFill>
                <a:latin typeface="Times New Roman" panose="02020603050405020304" pitchFamily="18" charset="0"/>
                <a:cs typeface="Times New Roman" panose="02020603050405020304" pitchFamily="18" charset="0"/>
              </a:rPr>
              <a:t>CỦNG CỐ, DẶN DÒ</a:t>
            </a:r>
            <a:endParaRPr lang="en-US" sz="4050"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2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8.33333E-7 4.93827E-7 L 8.33333E-7 -0.07222 " pathEditMode="relative" rAng="0" ptsTypes="AA">
                                      <p:cBhvr>
                                        <p:cTn id="21" dur="500" accel="50000" decel="50000" autoRev="1" fill="hold">
                                          <p:stCondLst>
                                            <p:cond delay="0"/>
                                          </p:stCondLst>
                                        </p:cTn>
                                        <p:tgtEl>
                                          <p:spTgt spid="6"/>
                                        </p:tgtEl>
                                        <p:attrNameLst>
                                          <p:attrName>ppt_x</p:attrName>
                                          <p:attrName>ppt_y</p:attrName>
                                        </p:attrNameLst>
                                      </p:cBhvr>
                                      <p:rCtr x="0" y="-3611"/>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Google Shape;416;p36"/>
          <p:cNvSpPr/>
          <p:nvPr/>
        </p:nvSpPr>
        <p:spPr>
          <a:xfrm>
            <a:off x="5301771" y="1985392"/>
            <a:ext cx="2592089" cy="2458566"/>
          </a:xfrm>
          <a:prstGeom prst="ellipse">
            <a:avLst/>
          </a:prstGeom>
          <a:solidFill>
            <a:srgbClr val="92D050"/>
          </a:solidFill>
          <a:ln>
            <a:noFill/>
          </a:ln>
        </p:spPr>
        <p:txBody>
          <a:bodyPr spcFirstLastPara="1" wrap="square" lIns="121705" tIns="121705" rIns="121705" bIns="121705" anchor="ctr" anchorCtr="0">
            <a:noAutofit/>
          </a:bodyPr>
          <a:lstStyle/>
          <a:p>
            <a:endParaRPr sz="1600"/>
          </a:p>
        </p:txBody>
      </p:sp>
      <p:sp>
        <p:nvSpPr>
          <p:cNvPr id="8" name="Google Shape;418;p36"/>
          <p:cNvSpPr/>
          <p:nvPr/>
        </p:nvSpPr>
        <p:spPr>
          <a:xfrm>
            <a:off x="971600" y="1985392"/>
            <a:ext cx="2592089" cy="2458566"/>
          </a:xfrm>
          <a:prstGeom prst="ellipse">
            <a:avLst/>
          </a:prstGeom>
          <a:solidFill>
            <a:srgbClr val="EC3730"/>
          </a:solidFill>
          <a:ln>
            <a:noFill/>
          </a:ln>
        </p:spPr>
        <p:txBody>
          <a:bodyPr spcFirstLastPara="1" wrap="square" lIns="121705" tIns="121705" rIns="121705" bIns="121705" anchor="ctr" anchorCtr="0">
            <a:noAutofit/>
          </a:bodyPr>
          <a:lstStyle/>
          <a:p>
            <a:endParaRPr sz="1600"/>
          </a:p>
        </p:txBody>
      </p:sp>
      <p:sp>
        <p:nvSpPr>
          <p:cNvPr id="9" name="Google Shape;419;p36"/>
          <p:cNvSpPr/>
          <p:nvPr/>
        </p:nvSpPr>
        <p:spPr>
          <a:xfrm>
            <a:off x="3163448" y="1357858"/>
            <a:ext cx="2592089" cy="2458566"/>
          </a:xfrm>
          <a:prstGeom prst="ellipse">
            <a:avLst/>
          </a:prstGeom>
          <a:solidFill>
            <a:srgbClr val="FFFF00"/>
          </a:solidFill>
          <a:ln>
            <a:noFill/>
          </a:ln>
        </p:spPr>
        <p:txBody>
          <a:bodyPr spcFirstLastPara="1" wrap="square" lIns="121705" tIns="121705" rIns="121705" bIns="121705" anchor="ctr" anchorCtr="0">
            <a:noAutofit/>
          </a:bodyPr>
          <a:lstStyle/>
          <a:p>
            <a:endParaRPr sz="1600"/>
          </a:p>
        </p:txBody>
      </p:sp>
      <p:sp>
        <p:nvSpPr>
          <p:cNvPr id="10" name="Google Shape;426;p36"/>
          <p:cNvSpPr txBox="1">
            <a:spLocks/>
          </p:cNvSpPr>
          <p:nvPr/>
        </p:nvSpPr>
        <p:spPr>
          <a:xfrm>
            <a:off x="3219096" y="2264376"/>
            <a:ext cx="2426227" cy="59147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smtClean="0">
                <a:solidFill>
                  <a:srgbClr val="002060"/>
                </a:solidFill>
              </a:rPr>
              <a:t>Hoàn</a:t>
            </a:r>
            <a:r>
              <a:rPr lang="en-US" sz="4000" dirty="0" smtClean="0">
                <a:solidFill>
                  <a:srgbClr val="002060"/>
                </a:solidFill>
              </a:rPr>
              <a:t> </a:t>
            </a:r>
            <a:r>
              <a:rPr lang="en-US" sz="4000" dirty="0" err="1" smtClean="0">
                <a:solidFill>
                  <a:srgbClr val="002060"/>
                </a:solidFill>
              </a:rPr>
              <a:t>thành</a:t>
            </a:r>
            <a:r>
              <a:rPr lang="en-US" sz="4000" dirty="0" smtClean="0">
                <a:solidFill>
                  <a:srgbClr val="002060"/>
                </a:solidFill>
              </a:rPr>
              <a:t> </a:t>
            </a:r>
            <a:r>
              <a:rPr lang="en-US" sz="4000" dirty="0" err="1" smtClean="0">
                <a:solidFill>
                  <a:srgbClr val="002060"/>
                </a:solidFill>
              </a:rPr>
              <a:t>bài</a:t>
            </a:r>
            <a:endParaRPr lang="en-US" sz="4000" dirty="0">
              <a:solidFill>
                <a:srgbClr val="002060"/>
              </a:solidFill>
            </a:endParaRPr>
          </a:p>
        </p:txBody>
      </p:sp>
      <p:sp>
        <p:nvSpPr>
          <p:cNvPr id="11" name="Google Shape;423;p36"/>
          <p:cNvSpPr txBox="1">
            <a:spLocks/>
          </p:cNvSpPr>
          <p:nvPr/>
        </p:nvSpPr>
        <p:spPr>
          <a:xfrm>
            <a:off x="1045903" y="2926809"/>
            <a:ext cx="2376082" cy="54604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smtClean="0">
                <a:solidFill>
                  <a:srgbClr val="FFFFFF"/>
                </a:solidFill>
              </a:rPr>
              <a:t>Xem</a:t>
            </a:r>
            <a:r>
              <a:rPr lang="en-US" sz="4000" dirty="0" smtClean="0">
                <a:solidFill>
                  <a:srgbClr val="FFFFFF"/>
                </a:solidFill>
              </a:rPr>
              <a:t> </a:t>
            </a:r>
            <a:r>
              <a:rPr lang="en-US" sz="4000" dirty="0" err="1" smtClean="0">
                <a:solidFill>
                  <a:srgbClr val="FFFFFF"/>
                </a:solidFill>
              </a:rPr>
              <a:t>lại</a:t>
            </a:r>
            <a:r>
              <a:rPr lang="en-US" sz="4000" dirty="0" smtClean="0">
                <a:solidFill>
                  <a:srgbClr val="FFFFFF"/>
                </a:solidFill>
              </a:rPr>
              <a:t> </a:t>
            </a:r>
            <a:r>
              <a:rPr lang="en-US" sz="4000" dirty="0" err="1" smtClean="0">
                <a:solidFill>
                  <a:srgbClr val="FFFFFF"/>
                </a:solidFill>
              </a:rPr>
              <a:t>bài</a:t>
            </a:r>
            <a:r>
              <a:rPr lang="en-US" sz="4000" dirty="0" smtClean="0">
                <a:solidFill>
                  <a:srgbClr val="FFFFFF"/>
                </a:solidFill>
              </a:rPr>
              <a:t> </a:t>
            </a:r>
            <a:r>
              <a:rPr lang="en-US" sz="4000" dirty="0" err="1" smtClean="0">
                <a:solidFill>
                  <a:srgbClr val="FFFFFF"/>
                </a:solidFill>
              </a:rPr>
              <a:t>đã</a:t>
            </a:r>
            <a:r>
              <a:rPr lang="en-US" sz="4000" dirty="0" smtClean="0">
                <a:solidFill>
                  <a:srgbClr val="FFFFFF"/>
                </a:solidFill>
              </a:rPr>
              <a:t> </a:t>
            </a:r>
            <a:r>
              <a:rPr lang="en-US" sz="4000" dirty="0" err="1" smtClean="0">
                <a:solidFill>
                  <a:srgbClr val="FFFFFF"/>
                </a:solidFill>
              </a:rPr>
              <a:t>học</a:t>
            </a:r>
            <a:r>
              <a:rPr lang="en-US" sz="4000" dirty="0" smtClean="0">
                <a:solidFill>
                  <a:srgbClr val="FFFFFF"/>
                </a:solidFill>
              </a:rPr>
              <a:t> </a:t>
            </a:r>
            <a:endParaRPr lang="en-US" sz="4000" dirty="0">
              <a:solidFill>
                <a:srgbClr val="FFFFFF"/>
              </a:solidFill>
            </a:endParaRPr>
          </a:p>
        </p:txBody>
      </p:sp>
      <p:sp>
        <p:nvSpPr>
          <p:cNvPr id="12" name="Google Shape;417;p36"/>
          <p:cNvSpPr txBox="1">
            <a:spLocks/>
          </p:cNvSpPr>
          <p:nvPr/>
        </p:nvSpPr>
        <p:spPr>
          <a:xfrm>
            <a:off x="5508244" y="2922708"/>
            <a:ext cx="2179144" cy="592690"/>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vi-VN" sz="3600" dirty="0" smtClean="0">
                <a:solidFill>
                  <a:srgbClr val="FFFFFF"/>
                </a:solidFill>
              </a:rPr>
              <a:t>Chuẩn bị bài mới</a:t>
            </a:r>
            <a:endParaRPr lang="vi-VN" sz="3600" dirty="0">
              <a:solidFill>
                <a:srgbClr val="FFFFFF"/>
              </a:solidFill>
            </a:endParaRPr>
          </a:p>
        </p:txBody>
      </p:sp>
    </p:spTree>
    <p:extLst>
      <p:ext uri="{BB962C8B-B14F-4D97-AF65-F5344CB8AC3E}">
        <p14:creationId xmlns:p14="http://schemas.microsoft.com/office/powerpoint/2010/main" val="194545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B0E660-BA51-6D51-3CFA-4B96AB362084}"/>
              </a:ext>
            </a:extLst>
          </p:cNvPr>
          <p:cNvSpPr txBox="1"/>
          <p:nvPr/>
        </p:nvSpPr>
        <p:spPr>
          <a:xfrm>
            <a:off x="1115616" y="1347614"/>
            <a:ext cx="6961909" cy="1200329"/>
          </a:xfrm>
          <a:prstGeom prst="rect">
            <a:avLst/>
          </a:prstGeom>
          <a:noFill/>
        </p:spPr>
        <p:txBody>
          <a:bodyPr wrap="square" rtlCol="0">
            <a:spAutoFit/>
          </a:bodyPr>
          <a:lstStyle/>
          <a:p>
            <a:pPr algn="ctr"/>
            <a:r>
              <a:rPr lang="en-US" sz="7200" b="1" dirty="0">
                <a:solidFill>
                  <a:srgbClr val="00B050"/>
                </a:solidFill>
                <a:latin typeface="UTM Cookies" panose="02040603050506020204" pitchFamily="18" charset="0"/>
              </a:rPr>
              <a:t>KHỞI ĐỘNG</a:t>
            </a:r>
          </a:p>
        </p:txBody>
      </p:sp>
      <p:pic>
        <p:nvPicPr>
          <p:cNvPr id="3" name="Con Cào Cào - Nhạc Thiếu Nhi Sôi Động - HEO CON T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520" y="123478"/>
            <a:ext cx="8614320" cy="5143500"/>
          </a:xfrm>
          <a:prstGeom prst="rect">
            <a:avLst/>
          </a:prstGeom>
        </p:spPr>
      </p:pic>
    </p:spTree>
    <p:extLst>
      <p:ext uri="{BB962C8B-B14F-4D97-AF65-F5344CB8AC3E}">
        <p14:creationId xmlns:p14="http://schemas.microsoft.com/office/powerpoint/2010/main" val="13211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video>
              <p:cMediaNode vol="80000">
                <p:cTn id="26" fill="hold" display="0">
                  <p:stCondLst>
                    <p:cond delay="indefinite"/>
                  </p:stCondLst>
                </p:cTn>
                <p:tgtEl>
                  <p:spTgt spid="3"/>
                </p:tgtEl>
              </p:cMediaNode>
            </p:vide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9512" y="195486"/>
            <a:ext cx="8784976" cy="2580456"/>
          </a:xfrm>
          <a:prstGeom prst="rect">
            <a:avLst/>
          </a:prstGeom>
        </p:spPr>
      </p:pic>
      <p:sp>
        <p:nvSpPr>
          <p:cNvPr id="5" name="TextBox 4"/>
          <p:cNvSpPr txBox="1"/>
          <p:nvPr/>
        </p:nvSpPr>
        <p:spPr>
          <a:xfrm>
            <a:off x="611560" y="3219822"/>
            <a:ext cx="6408712" cy="369332"/>
          </a:xfrm>
          <a:prstGeom prst="rect">
            <a:avLst/>
          </a:prstGeom>
          <a:noFill/>
          <a:ln>
            <a:solidFill>
              <a:srgbClr val="C00000"/>
            </a:solidFill>
          </a:ln>
        </p:spPr>
        <p:txBody>
          <a:bodyPr wrap="square" rtlCol="0">
            <a:spAutoFit/>
          </a:bodyPr>
          <a:lstStyle/>
          <a:p>
            <a:r>
              <a:rPr lang="en-US" dirty="0" err="1" smtClean="0">
                <a:solidFill>
                  <a:prstClr val="black"/>
                </a:solidFill>
                <a:latin typeface="Times New Roman" panose="02020603050405020304" pitchFamily="18" charset="0"/>
                <a:cs typeface="Times New Roman" panose="02020603050405020304" pitchFamily="18" charset="0"/>
              </a:rPr>
              <a:t>Em</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cảm</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thấy</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như</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thế</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nào</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khi</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tham</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gia</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hoạt</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động</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thể</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thao</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đó</a:t>
            </a:r>
            <a:r>
              <a:rPr lang="en-US" dirty="0" smtClean="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11560" y="3219822"/>
            <a:ext cx="5112568" cy="369332"/>
          </a:xfrm>
          <a:prstGeom prst="rect">
            <a:avLst/>
          </a:prstGeom>
          <a:noFill/>
          <a:ln>
            <a:solidFill>
              <a:srgbClr val="FF0066"/>
            </a:solidFill>
          </a:ln>
        </p:spPr>
        <p:txBody>
          <a:bodyPr wrap="square" rtlCol="0">
            <a:spAutoFit/>
          </a:bodyPr>
          <a:lstStyle/>
          <a:p>
            <a:r>
              <a:rPr lang="en-US" dirty="0" err="1" smtClean="0">
                <a:solidFill>
                  <a:prstClr val="black"/>
                </a:solidFill>
                <a:latin typeface="Times New Roman" panose="02020603050405020304" pitchFamily="18" charset="0"/>
                <a:cs typeface="Times New Roman" panose="02020603050405020304" pitchFamily="18" charset="0"/>
              </a:rPr>
              <a:t>Em</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đã</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từng</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tham</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gia</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các</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hoạt</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động</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thể</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thao</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nào</a:t>
            </a:r>
            <a:r>
              <a:rPr lang="en-US" dirty="0" smtClean="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303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51520" y="123478"/>
            <a:ext cx="8640960" cy="4752528"/>
          </a:xfrm>
          <a:prstGeom prst="rect">
            <a:avLst/>
          </a:prstGeom>
        </p:spPr>
      </p:pic>
    </p:spTree>
    <p:extLst>
      <p:ext uri="{BB962C8B-B14F-4D97-AF65-F5344CB8AC3E}">
        <p14:creationId xmlns:p14="http://schemas.microsoft.com/office/powerpoint/2010/main" val="17517171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11FD2300-BEBC-D0D9-732D-E4792C489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2" y="130267"/>
            <a:ext cx="8640960" cy="4896544"/>
          </a:xfrm>
          <a:prstGeom prst="rect">
            <a:avLst/>
          </a:prstGeom>
        </p:spPr>
      </p:pic>
      <p:sp>
        <p:nvSpPr>
          <p:cNvPr id="3" name="TextBox 2">
            <a:extLst>
              <a:ext uri="{FF2B5EF4-FFF2-40B4-BE49-F238E27FC236}">
                <a16:creationId xmlns:a16="http://schemas.microsoft.com/office/drawing/2014/main" id="{43D4BC7E-2A04-4770-F69D-BCC09556189E}"/>
              </a:ext>
            </a:extLst>
          </p:cNvPr>
          <p:cNvSpPr txBox="1"/>
          <p:nvPr/>
        </p:nvSpPr>
        <p:spPr>
          <a:xfrm>
            <a:off x="557808" y="490306"/>
            <a:ext cx="8254698" cy="646331"/>
          </a:xfrm>
          <a:prstGeom prst="rect">
            <a:avLst/>
          </a:prstGeom>
          <a:noFill/>
        </p:spPr>
        <p:txBody>
          <a:bodyPr wrap="square" rtlCol="0">
            <a:spAutoFit/>
          </a:bodyPr>
          <a:lstStyle/>
          <a:p>
            <a:r>
              <a:rPr lang="en-US" sz="3600" b="1" dirty="0" err="1" smtClean="0">
                <a:solidFill>
                  <a:prstClr val="white"/>
                </a:solidFill>
                <a:latin typeface="Times New Roman" panose="02020603050405020304" pitchFamily="18" charset="0"/>
                <a:cs typeface="Times New Roman" panose="02020603050405020304" pitchFamily="18" charset="0"/>
              </a:rPr>
              <a:t>Thứ</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ngày</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tháng</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năm</a:t>
            </a:r>
            <a:r>
              <a:rPr lang="en-US" sz="3600" b="1" dirty="0">
                <a:solidFill>
                  <a:prstClr val="white"/>
                </a:solidFill>
                <a:latin typeface="Times New Roman" panose="02020603050405020304" pitchFamily="18" charset="0"/>
                <a:cs typeface="Times New Roman" panose="02020603050405020304" pitchFamily="18" charset="0"/>
              </a:rPr>
              <a:t> 202…</a:t>
            </a:r>
          </a:p>
        </p:txBody>
      </p:sp>
      <p:sp>
        <p:nvSpPr>
          <p:cNvPr id="4" name="TextBox 3">
            <a:extLst>
              <a:ext uri="{FF2B5EF4-FFF2-40B4-BE49-F238E27FC236}">
                <a16:creationId xmlns:a16="http://schemas.microsoft.com/office/drawing/2014/main" id="{2C16FBC0-0DFA-405E-27F6-AEA0C1274735}"/>
              </a:ext>
            </a:extLst>
          </p:cNvPr>
          <p:cNvSpPr txBox="1"/>
          <p:nvPr/>
        </p:nvSpPr>
        <p:spPr>
          <a:xfrm>
            <a:off x="2992969" y="1136637"/>
            <a:ext cx="3384376" cy="646331"/>
          </a:xfrm>
          <a:prstGeom prst="rect">
            <a:avLst/>
          </a:prstGeom>
          <a:noFill/>
        </p:spPr>
        <p:txBody>
          <a:bodyPr wrap="square" rtlCol="0">
            <a:spAutoFit/>
          </a:bodyPr>
          <a:lstStyle/>
          <a:p>
            <a:r>
              <a:rPr lang="en-US" sz="3600" b="1" dirty="0" err="1" smtClean="0">
                <a:solidFill>
                  <a:prstClr val="white"/>
                </a:solidFill>
                <a:latin typeface="Times New Roman" panose="02020603050405020304" pitchFamily="18" charset="0"/>
                <a:cs typeface="Times New Roman" panose="02020603050405020304" pitchFamily="18" charset="0"/>
              </a:rPr>
              <a:t>Tiếng</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Việt</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C3AFE64-B622-5090-3569-96CCBCE47581}"/>
              </a:ext>
            </a:extLst>
          </p:cNvPr>
          <p:cNvSpPr txBox="1"/>
          <p:nvPr/>
        </p:nvSpPr>
        <p:spPr>
          <a:xfrm>
            <a:off x="395536" y="1782968"/>
            <a:ext cx="8892480" cy="646331"/>
          </a:xfrm>
          <a:prstGeom prst="rect">
            <a:avLst/>
          </a:prstGeom>
          <a:noFill/>
        </p:spPr>
        <p:txBody>
          <a:bodyPr wrap="square" rtlCol="0">
            <a:spAutoFit/>
          </a:bodyPr>
          <a:lstStyle/>
          <a:p>
            <a:r>
              <a:rPr lang="en-US" sz="3600" b="1" dirty="0" err="1">
                <a:solidFill>
                  <a:prstClr val="white"/>
                </a:solidFill>
                <a:latin typeface="Times New Roman" panose="02020603050405020304" pitchFamily="18" charset="0"/>
                <a:cs typeface="Times New Roman" panose="02020603050405020304" pitchFamily="18" charset="0"/>
              </a:rPr>
              <a:t>Bài</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smtClean="0">
                <a:solidFill>
                  <a:prstClr val="white"/>
                </a:solidFill>
                <a:latin typeface="Times New Roman" panose="02020603050405020304" pitchFamily="18" charset="0"/>
                <a:cs typeface="Times New Roman" panose="02020603050405020304" pitchFamily="18" charset="0"/>
              </a:rPr>
              <a:t>19: </a:t>
            </a:r>
            <a:r>
              <a:rPr lang="en-US" sz="3600" b="1" dirty="0" err="1" smtClean="0">
                <a:solidFill>
                  <a:prstClr val="white"/>
                </a:solidFill>
                <a:latin typeface="Times New Roman" panose="02020603050405020304" pitchFamily="18" charset="0"/>
                <a:cs typeface="Times New Roman" panose="02020603050405020304" pitchFamily="18" charset="0"/>
              </a:rPr>
              <a:t>Lời</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kêu</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gọi</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toàn</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dân</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tập</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thể</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dục</a:t>
            </a:r>
            <a:endParaRPr lang="en-US"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12784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9512" y="195487"/>
            <a:ext cx="8784976" cy="4752528"/>
          </a:xfrm>
          <a:prstGeom prst="rect">
            <a:avLst/>
          </a:prstGeom>
        </p:spPr>
      </p:pic>
    </p:spTree>
    <p:extLst>
      <p:ext uri="{BB962C8B-B14F-4D97-AF65-F5344CB8AC3E}">
        <p14:creationId xmlns:p14="http://schemas.microsoft.com/office/powerpoint/2010/main" val="40064838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62">
            <a:extLst>
              <a:ext uri="{FF2B5EF4-FFF2-40B4-BE49-F238E27FC236}">
                <a16:creationId xmlns:a16="http://schemas.microsoft.com/office/drawing/2014/main" id="{821A2C2F-1B84-21B9-4EBD-DA0893633205}"/>
              </a:ext>
            </a:extLst>
          </p:cNvPr>
          <p:cNvSpPr/>
          <p:nvPr/>
        </p:nvSpPr>
        <p:spPr>
          <a:xfrm>
            <a:off x="186042" y="34633"/>
            <a:ext cx="2081702" cy="880933"/>
          </a:xfrm>
          <a:custGeom>
            <a:avLst/>
            <a:gdLst>
              <a:gd name="connsiteX0" fmla="*/ 198973 w 1622941"/>
              <a:gd name="connsiteY0" fmla="*/ 69953 h 559621"/>
              <a:gd name="connsiteX1" fmla="*/ 1622941 w 1622941"/>
              <a:gd name="connsiteY1" fmla="*/ 69953 h 559621"/>
              <a:gd name="connsiteX2" fmla="*/ 1423968 w 1622941"/>
              <a:gd name="connsiteY2" fmla="*/ 489668 h 559621"/>
              <a:gd name="connsiteX3" fmla="*/ 0 w 1622941"/>
              <a:gd name="connsiteY3" fmla="*/ 489668 h 559621"/>
              <a:gd name="connsiteX4" fmla="*/ 198973 w 1622941"/>
              <a:gd name="connsiteY4" fmla="*/ 69953 h 55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941" h="559621" fill="none" extrusionOk="0">
                <a:moveTo>
                  <a:pt x="198973" y="69953"/>
                </a:moveTo>
                <a:cubicBezTo>
                  <a:pt x="597964" y="-134429"/>
                  <a:pt x="1092709" y="271404"/>
                  <a:pt x="1622941" y="69953"/>
                </a:cubicBezTo>
                <a:cubicBezTo>
                  <a:pt x="1543258" y="264348"/>
                  <a:pt x="1478575" y="317485"/>
                  <a:pt x="1423968" y="489668"/>
                </a:cubicBezTo>
                <a:cubicBezTo>
                  <a:pt x="964965" y="713471"/>
                  <a:pt x="431990" y="267594"/>
                  <a:pt x="0" y="489668"/>
                </a:cubicBezTo>
                <a:cubicBezTo>
                  <a:pt x="44643" y="419563"/>
                  <a:pt x="154196" y="113703"/>
                  <a:pt x="198973" y="69953"/>
                </a:cubicBezTo>
                <a:close/>
              </a:path>
              <a:path w="1622941" h="559621" stroke="0" extrusionOk="0">
                <a:moveTo>
                  <a:pt x="198973" y="69953"/>
                </a:moveTo>
                <a:cubicBezTo>
                  <a:pt x="690371" y="-191630"/>
                  <a:pt x="1136469" y="218298"/>
                  <a:pt x="1622941" y="69953"/>
                </a:cubicBezTo>
                <a:cubicBezTo>
                  <a:pt x="1576460" y="152485"/>
                  <a:pt x="1466543" y="419683"/>
                  <a:pt x="1423968" y="489668"/>
                </a:cubicBezTo>
                <a:cubicBezTo>
                  <a:pt x="990462" y="663096"/>
                  <a:pt x="461417" y="299627"/>
                  <a:pt x="0" y="489668"/>
                </a:cubicBezTo>
                <a:cubicBezTo>
                  <a:pt x="74325" y="339705"/>
                  <a:pt x="142114" y="186419"/>
                  <a:pt x="198973" y="69953"/>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Chia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Rounded Corners 61">
            <a:extLst>
              <a:ext uri="{FF2B5EF4-FFF2-40B4-BE49-F238E27FC236}">
                <a16:creationId xmlns:a16="http://schemas.microsoft.com/office/drawing/2014/main" id="{A45645C1-003B-B717-5CB9-2DF8F92BD233}"/>
              </a:ext>
            </a:extLst>
          </p:cNvPr>
          <p:cNvSpPr/>
          <p:nvPr/>
        </p:nvSpPr>
        <p:spPr>
          <a:xfrm>
            <a:off x="2483768" y="191283"/>
            <a:ext cx="4968552" cy="342986"/>
          </a:xfrm>
          <a:prstGeom prst="roundRect">
            <a:avLst/>
          </a:prstGeom>
          <a:noFill/>
          <a:ln w="28575" cap="flat" cmpd="sng" algn="ctr">
            <a:no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Lời</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kêu</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gọi</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toàn</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dân</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tập</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thể</a:t>
            </a:r>
            <a:r>
              <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dục</a:t>
            </a:r>
            <a:endParaRPr kumimoji="0" lang="en-US" sz="2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4" name="Rectangle 3"/>
          <p:cNvSpPr/>
          <p:nvPr/>
        </p:nvSpPr>
        <p:spPr>
          <a:xfrm>
            <a:off x="165462" y="1059582"/>
            <a:ext cx="8915036" cy="3985706"/>
          </a:xfrm>
          <a:prstGeom prst="rect">
            <a:avLst/>
          </a:prstGeom>
          <a:solidFill>
            <a:sysClr val="window" lastClr="FFFFFF"/>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Giữ gìn dân chủ, xây dựng nước nhà, xây dựng đời sống mới , việc gì cũng cần có sức khỏe mới làm thành công. Mỗi một người dân yếu ớt tức là cả nước yếu ớt, mỗi một người dân khỏe mạnh là cả nước khỏe mạnh.</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Vậy nên luyện tập thể dục, bồi bổ sức khỏe là bổn phận của mỗi một người yêu nước. Việc đó không tốn kém, khó khăn gì. Gái trai, già trẻ ai cũng nên làm và ai cũng làm được. Ngày nào cũng tập thì khí huyết lưu thông, tinh thần đầy đủ, như vậy là sức khỏe.</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Tôi mong đồng bào ta ai cũng gắng tập thể dục. Tự tôi, ngày nào tôi cũng tập.</a:t>
            </a:r>
          </a:p>
          <a:p>
            <a:pPr marL="0" marR="0" lvl="0" indent="0" algn="r" defTabSz="914400" eaLnBrk="1" fontAlgn="auto" latinLnBrk="0" hangingPunct="1">
              <a:lnSpc>
                <a:spcPct val="100000"/>
              </a:lnSpc>
              <a:spcBef>
                <a:spcPts val="0"/>
              </a:spcBef>
              <a:spcAft>
                <a:spcPts val="0"/>
              </a:spcAft>
              <a:buClrTx/>
              <a:buSzTx/>
              <a:buFontTx/>
              <a:buNone/>
              <a:tabLst/>
              <a:defRPr/>
            </a:pPr>
            <a:r>
              <a:rPr kumimoji="0" lang="vi-VN"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Ngày 27-3-1946</a:t>
            </a:r>
          </a:p>
          <a:p>
            <a:pPr marL="0" marR="0" lvl="0" indent="0" algn="r" defTabSz="914400" eaLnBrk="1" fontAlgn="auto" latinLnBrk="0" hangingPunct="1">
              <a:lnSpc>
                <a:spcPct val="100000"/>
              </a:lnSpc>
              <a:spcBef>
                <a:spcPts val="0"/>
              </a:spcBef>
              <a:spcAft>
                <a:spcPts val="0"/>
              </a:spcAft>
              <a:buClrTx/>
              <a:buSzTx/>
              <a:buFontTx/>
              <a:buNone/>
              <a:tabLst/>
              <a:defRPr/>
            </a:pPr>
            <a:r>
              <a:rPr kumimoji="0" lang="vi-VN" sz="23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HỒ CHÍ MINH</a:t>
            </a:r>
            <a:endParaRPr kumimoji="0" lang="vi-VN" sz="23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10FD0CBE-3B91-2D39-4DC9-D4C810A9F06F}"/>
              </a:ext>
            </a:extLst>
          </p:cNvPr>
          <p:cNvSpPr/>
          <p:nvPr/>
        </p:nvSpPr>
        <p:spPr>
          <a:xfrm>
            <a:off x="159600" y="1200820"/>
            <a:ext cx="469069" cy="26268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1</a:t>
            </a:r>
          </a:p>
        </p:txBody>
      </p:sp>
      <p:sp>
        <p:nvSpPr>
          <p:cNvPr id="6" name="Oval 5">
            <a:extLst>
              <a:ext uri="{FF2B5EF4-FFF2-40B4-BE49-F238E27FC236}">
                <a16:creationId xmlns:a16="http://schemas.microsoft.com/office/drawing/2014/main" id="{DA61DD32-DEA8-16AB-9703-9ED43847A9AD}"/>
              </a:ext>
            </a:extLst>
          </p:cNvPr>
          <p:cNvSpPr/>
          <p:nvPr/>
        </p:nvSpPr>
        <p:spPr>
          <a:xfrm>
            <a:off x="162062" y="2152132"/>
            <a:ext cx="472469" cy="331859"/>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2</a:t>
            </a:r>
          </a:p>
        </p:txBody>
      </p:sp>
      <p:sp>
        <p:nvSpPr>
          <p:cNvPr id="7" name="Oval 6">
            <a:extLst>
              <a:ext uri="{FF2B5EF4-FFF2-40B4-BE49-F238E27FC236}">
                <a16:creationId xmlns:a16="http://schemas.microsoft.com/office/drawing/2014/main" id="{7F8CCD59-98F4-2602-B963-D0743E8CFC89}"/>
              </a:ext>
            </a:extLst>
          </p:cNvPr>
          <p:cNvSpPr/>
          <p:nvPr/>
        </p:nvSpPr>
        <p:spPr>
          <a:xfrm>
            <a:off x="186042" y="3579862"/>
            <a:ext cx="448489" cy="369555"/>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3</a:t>
            </a:r>
          </a:p>
        </p:txBody>
      </p:sp>
    </p:spTree>
    <p:extLst>
      <p:ext uri="{BB962C8B-B14F-4D97-AF65-F5344CB8AC3E}">
        <p14:creationId xmlns:p14="http://schemas.microsoft.com/office/powerpoint/2010/main" val="400286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07504" y="195486"/>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251520" y="1203598"/>
            <a:ext cx="8611764" cy="2554545"/>
          </a:xfrm>
          <a:prstGeom prst="rect">
            <a:avLst/>
          </a:prstGeom>
        </p:spPr>
        <p:txBody>
          <a:bodyPr wrap="square">
            <a:spAutoFit/>
          </a:bodyPr>
          <a:lstStyle/>
          <a:p>
            <a:pPr algn="just"/>
            <a:r>
              <a:rPr lang="en-US" sz="3200" dirty="0" smtClean="0">
                <a:solidFill>
                  <a:srgbClr val="000000"/>
                </a:solidFill>
                <a:latin typeface="OpenSans"/>
              </a:rPr>
              <a:t>      </a:t>
            </a:r>
            <a:r>
              <a:rPr lang="vi-VN" sz="3200" dirty="0" smtClean="0">
                <a:solidFill>
                  <a:srgbClr val="000000"/>
                </a:solidFill>
                <a:latin typeface="Times New Roman" panose="02020603050405020304" pitchFamily="18" charset="0"/>
                <a:cs typeface="Times New Roman" panose="02020603050405020304" pitchFamily="18" charset="0"/>
              </a:rPr>
              <a:t>Giữ </a:t>
            </a:r>
            <a:r>
              <a:rPr lang="vi-VN" sz="3200" dirty="0">
                <a:solidFill>
                  <a:srgbClr val="000000"/>
                </a:solidFill>
                <a:latin typeface="Times New Roman" panose="02020603050405020304" pitchFamily="18" charset="0"/>
                <a:cs typeface="Times New Roman" panose="02020603050405020304" pitchFamily="18" charset="0"/>
              </a:rPr>
              <a:t>gìn dân chủ, xây dựng nước nhà, xây dựng đời sống mới , việc gì cũng cần </a:t>
            </a:r>
            <a:r>
              <a:rPr lang="en-US" sz="3200" dirty="0" smtClean="0">
                <a:solidFill>
                  <a:srgbClr val="000000"/>
                </a:solidFill>
                <a:latin typeface="Times New Roman" panose="02020603050405020304" pitchFamily="18" charset="0"/>
                <a:cs typeface="Times New Roman" panose="02020603050405020304" pitchFamily="18" charset="0"/>
              </a:rPr>
              <a:t>c</a:t>
            </a:r>
            <a:r>
              <a:rPr lang="vi-VN" sz="3200" dirty="0" smtClean="0">
                <a:solidFill>
                  <a:srgbClr val="000000"/>
                </a:solidFill>
                <a:latin typeface="Times New Roman" panose="02020603050405020304" pitchFamily="18" charset="0"/>
                <a:cs typeface="Times New Roman" panose="02020603050405020304" pitchFamily="18" charset="0"/>
              </a:rPr>
              <a:t>ó </a:t>
            </a:r>
            <a:r>
              <a:rPr lang="vi-VN" sz="3200" dirty="0">
                <a:solidFill>
                  <a:srgbClr val="000000"/>
                </a:solidFill>
                <a:latin typeface="Times New Roman" panose="02020603050405020304" pitchFamily="18" charset="0"/>
                <a:cs typeface="Times New Roman" panose="02020603050405020304" pitchFamily="18" charset="0"/>
              </a:rPr>
              <a:t>sức khỏe mới làm thành công. </a:t>
            </a:r>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Mỗi </a:t>
            </a:r>
            <a:r>
              <a:rPr lang="vi-VN" sz="3200" dirty="0">
                <a:solidFill>
                  <a:srgbClr val="000000"/>
                </a:solidFill>
                <a:latin typeface="Times New Roman" panose="02020603050405020304" pitchFamily="18" charset="0"/>
                <a:cs typeface="Times New Roman" panose="02020603050405020304" pitchFamily="18" charset="0"/>
              </a:rPr>
              <a:t>một người dân yếu ớt tức là cả nước yếu ớt, mỗi một người dân khỏe mạnh là cả nước khỏe mạnh.</a:t>
            </a:r>
          </a:p>
        </p:txBody>
      </p:sp>
      <p:grpSp>
        <p:nvGrpSpPr>
          <p:cNvPr id="4" name="Group 3">
            <a:extLst>
              <a:ext uri="{FF2B5EF4-FFF2-40B4-BE49-F238E27FC236}">
                <a16:creationId xmlns:a16="http://schemas.microsoft.com/office/drawing/2014/main" id="{670DA32C-0382-4BEB-2359-824E91001094}"/>
              </a:ext>
            </a:extLst>
          </p:cNvPr>
          <p:cNvGrpSpPr/>
          <p:nvPr/>
        </p:nvGrpSpPr>
        <p:grpSpPr>
          <a:xfrm>
            <a:off x="251521" y="1203599"/>
            <a:ext cx="576064" cy="504056"/>
            <a:chOff x="8079657" y="1342173"/>
            <a:chExt cx="707923" cy="707923"/>
          </a:xfrm>
        </p:grpSpPr>
        <p:sp>
          <p:nvSpPr>
            <p:cNvPr id="5" name="Oval 4">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6" name="Oval 5">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1</a:t>
              </a:r>
            </a:p>
          </p:txBody>
        </p:sp>
      </p:grpSp>
    </p:spTree>
    <p:extLst>
      <p:ext uri="{BB962C8B-B14F-4D97-AF65-F5344CB8AC3E}">
        <p14:creationId xmlns:p14="http://schemas.microsoft.com/office/powerpoint/2010/main" val="20844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1856</TotalTime>
  <Words>786</Words>
  <Application>Microsoft Office PowerPoint</Application>
  <PresentationFormat>On-screen Show (16:9)</PresentationFormat>
  <Paragraphs>94</Paragraphs>
  <Slides>26</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宋体</vt:lpstr>
      <vt:lpstr>Arial</vt:lpstr>
      <vt:lpstr>Arial-Rounded</vt:lpstr>
      <vt:lpstr>AvantGarde</vt:lpstr>
      <vt:lpstr>Calibri</vt:lpstr>
      <vt:lpstr>Calibri Light</vt:lpstr>
      <vt:lpstr>OpenSans</vt:lpstr>
      <vt:lpstr>Times New Roman</vt:lpstr>
      <vt:lpstr>UTM Avo</vt:lpstr>
      <vt:lpstr>UTM Cookies</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118</cp:revision>
  <dcterms:created xsi:type="dcterms:W3CDTF">2015-02-26T08:23:36Z</dcterms:created>
  <dcterms:modified xsi:type="dcterms:W3CDTF">2024-05-05T07:51:55Z</dcterms:modified>
</cp:coreProperties>
</file>