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27" r:id="rId2"/>
    <p:sldId id="407" r:id="rId3"/>
    <p:sldId id="408" r:id="rId4"/>
    <p:sldId id="427" r:id="rId5"/>
    <p:sldId id="428" r:id="rId6"/>
    <p:sldId id="426" r:id="rId7"/>
    <p:sldId id="436" r:id="rId8"/>
    <p:sldId id="437" r:id="rId9"/>
    <p:sldId id="438" r:id="rId10"/>
    <p:sldId id="439" r:id="rId11"/>
    <p:sldId id="433" r:id="rId12"/>
    <p:sldId id="434" r:id="rId13"/>
    <p:sldId id="435" r:id="rId14"/>
    <p:sldId id="423" r:id="rId15"/>
    <p:sldId id="340" r:id="rId16"/>
  </p:sldIdLst>
  <p:sldSz cx="16276638" cy="9144000"/>
  <p:notesSz cx="6858000" cy="9144000"/>
  <p:custDataLst>
    <p:tags r:id="rId18"/>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15</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a:t>
            </a:r>
            <a:r>
              <a:rPr lang="en-US" altLang="en-US" sz="3500" b="1">
                <a:solidFill>
                  <a:srgbClr val="FF0066"/>
                </a:solidFill>
                <a:latin typeface="Times New Roman" pitchFamily="18" charset="0"/>
              </a:rPr>
              <a:t>HỌC </a:t>
            </a:r>
            <a:r>
              <a:rPr lang="en-US" altLang="en-US" sz="3500" b="1">
                <a:solidFill>
                  <a:srgbClr val="FF0066"/>
                </a:solidFill>
                <a:latin typeface="Times New Roman" pitchFamily="18" charset="0"/>
              </a:rPr>
              <a:t>QUẢNG TIÊN</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6: CÂY GẠO (T1, 2)</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smtClean="0">
                  <a:ln w="11430"/>
                  <a:solidFill>
                    <a:srgbClr val="0000FF"/>
                  </a:solidFill>
                  <a:latin typeface="Times New Roman" pitchFamily="18" charset="0"/>
                  <a:cs typeface="Times New Roman" pitchFamily="18" charset="0"/>
                </a:rPr>
                <a:t>Tìm</a:t>
              </a:r>
              <a:r>
                <a:rPr lang="en-US" sz="3800" b="1" dirty="0" smtClean="0">
                  <a:ln w="11430"/>
                  <a:solidFill>
                    <a:srgbClr val="0000FF"/>
                  </a:solidFill>
                  <a:latin typeface="Times New Roman" pitchFamily="18" charset="0"/>
                  <a:cs typeface="Times New Roman" pitchFamily="18" charset="0"/>
                </a:rPr>
                <a:t> </a:t>
              </a:r>
              <a:r>
                <a:rPr lang="en-US" sz="3800" b="1" dirty="0" err="1" smtClean="0">
                  <a:ln w="11430"/>
                  <a:solidFill>
                    <a:srgbClr val="0000FF"/>
                  </a:solidFill>
                  <a:latin typeface="Times New Roman" pitchFamily="18" charset="0"/>
                  <a:cs typeface="Times New Roman" pitchFamily="18" charset="0"/>
                </a:rPr>
                <a:t>hiểu</a:t>
              </a:r>
              <a:r>
                <a:rPr lang="en-US" sz="3800" b="1" dirty="0" smtClean="0">
                  <a:ln w="11430"/>
                  <a:solidFill>
                    <a:srgbClr val="0000FF"/>
                  </a:solidFill>
                  <a:latin typeface="Times New Roman" pitchFamily="18" charset="0"/>
                  <a:cs typeface="Times New Roman" pitchFamily="18" charset="0"/>
                </a:rPr>
                <a:t> </a:t>
              </a:r>
              <a:r>
                <a:rPr lang="en-US" sz="3800" b="1" dirty="0" err="1" smtClean="0">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2"/>
          <p:cNvSpPr txBox="1">
            <a:spLocks noChangeArrowheads="1"/>
          </p:cNvSpPr>
          <p:nvPr/>
        </p:nvSpPr>
        <p:spPr bwMode="auto">
          <a:xfrm>
            <a:off x="8750766" y="2967726"/>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FF0000"/>
                </a:solidFill>
                <a:latin typeface="Times New Roman" pitchFamily="18" charset="0"/>
                <a:cs typeface="Times New Roman" pitchFamily="18" charset="0"/>
              </a:rPr>
              <a:t>NỘI DUNG</a:t>
            </a:r>
          </a:p>
        </p:txBody>
      </p:sp>
      <p:grpSp>
        <p:nvGrpSpPr>
          <p:cNvPr id="3" name="Group 2"/>
          <p:cNvGrpSpPr/>
          <p:nvPr/>
        </p:nvGrpSpPr>
        <p:grpSpPr>
          <a:xfrm>
            <a:off x="6004720" y="3646468"/>
            <a:ext cx="9525001" cy="4503736"/>
            <a:chOff x="6004720" y="3646468"/>
            <a:chExt cx="9525001" cy="4503736"/>
          </a:xfrm>
        </p:grpSpPr>
        <p:grpSp>
          <p:nvGrpSpPr>
            <p:cNvPr id="24" name="Group 23"/>
            <p:cNvGrpSpPr/>
            <p:nvPr/>
          </p:nvGrpSpPr>
          <p:grpSpPr>
            <a:xfrm>
              <a:off x="6004720" y="3646468"/>
              <a:ext cx="9525001" cy="4503736"/>
              <a:chOff x="6004720" y="3563423"/>
              <a:chExt cx="9525001" cy="4503736"/>
            </a:xfrm>
          </p:grpSpPr>
          <p:pic>
            <p:nvPicPr>
              <p:cNvPr id="36"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6817429" y="4607005"/>
                <a:ext cx="8026489" cy="707886"/>
              </a:xfrm>
              <a:prstGeom prst="rect">
                <a:avLst/>
              </a:prstGeom>
            </p:spPr>
            <p:txBody>
              <a:bodyPr wrap="square">
                <a:spAutoFit/>
              </a:bodyPr>
              <a:lstStyle/>
              <a:p>
                <a:pPr algn="just"/>
                <a:endParaRPr lang="en-US" sz="4000" b="1" dirty="0">
                  <a:solidFill>
                    <a:srgbClr val="FF0000"/>
                  </a:solidFill>
                  <a:latin typeface="Times New Roman" pitchFamily="18" charset="0"/>
                  <a:cs typeface="Times New Roman" pitchFamily="18" charset="0"/>
                </a:endParaRPr>
              </a:p>
            </p:txBody>
          </p:sp>
        </p:grpSp>
        <p:sp>
          <p:nvSpPr>
            <p:cNvPr id="4" name="Rectangle 3"/>
            <p:cNvSpPr/>
            <p:nvPr/>
          </p:nvSpPr>
          <p:spPr>
            <a:xfrm>
              <a:off x="6602466" y="4414131"/>
              <a:ext cx="8137525" cy="3170099"/>
            </a:xfrm>
            <a:prstGeom prst="rect">
              <a:avLst/>
            </a:prstGeom>
          </p:spPr>
          <p:txBody>
            <a:bodyPr>
              <a:spAutoFit/>
            </a:bodyPr>
            <a:lstStyle/>
            <a:p>
              <a:pPr algn="just"/>
              <a:r>
                <a:rPr lang="nl-NL" sz="4000" b="1" dirty="0" smtClean="0">
                  <a:solidFill>
                    <a:srgbClr val="FF0000"/>
                  </a:solidFill>
                  <a:latin typeface="Times New Roman" panose="02020603050405020304" pitchFamily="18" charset="0"/>
                  <a:cs typeface="Times New Roman" panose="02020603050405020304" pitchFamily="18" charset="0"/>
                </a:rPr>
                <a:t>	Bài văn nói lên </a:t>
              </a:r>
              <a:r>
                <a:rPr lang="nl-NL" sz="4000" b="1" dirty="0">
                  <a:solidFill>
                    <a:srgbClr val="FF0000"/>
                  </a:solidFill>
                  <a:latin typeface="Times New Roman" panose="02020603050405020304" pitchFamily="18" charset="0"/>
                  <a:cs typeface="Times New Roman" panose="02020603050405020304" pitchFamily="18" charset="0"/>
                </a:rPr>
                <a:t>vẻ đẹp rực rỡ của cây gạo, không khí tưng bừng trên cây gạo khi mùa xuân về; vẻ đẹp trầm tư của cây gạo khi hết màu hoa.</a:t>
              </a:r>
              <a:endParaRPr lang="en-US" sz="4000" b="1" dirty="0">
                <a:solidFill>
                  <a:srgbClr val="FF0000"/>
                </a:solidFill>
                <a:latin typeface="Times New Roman" panose="02020603050405020304" pitchFamily="18" charset="0"/>
                <a:cs typeface="Times New Roman" panose="02020603050405020304" pitchFamily="18" charset="0"/>
              </a:endParaRPr>
            </a:p>
          </p:txBody>
        </p:sp>
      </p:grpSp>
      <p:cxnSp>
        <p:nvCxnSpPr>
          <p:cNvPr id="38" name="Straight Connector 37"/>
          <p:cNvCxnSpPr/>
          <p:nvPr/>
        </p:nvCxnSpPr>
        <p:spPr>
          <a:xfrm>
            <a:off x="5448300" y="2667000"/>
            <a:ext cx="0" cy="59436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9" name="Rectangle 38"/>
          <p:cNvSpPr/>
          <p:nvPr/>
        </p:nvSpPr>
        <p:spPr>
          <a:xfrm>
            <a:off x="517534" y="2896008"/>
            <a:ext cx="3212694"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ừng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ững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0" name="Rectangle 39"/>
          <p:cNvSpPr/>
          <p:nvPr/>
        </p:nvSpPr>
        <p:spPr>
          <a:xfrm>
            <a:off x="2789863" y="2941727"/>
            <a:ext cx="2681456"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búp</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õn </a:t>
            </a:r>
            <a:endParaRPr lang="en-US" sz="3600" b="1" dirty="0">
              <a:solidFill>
                <a:srgbClr val="0000CC"/>
              </a:solidFill>
              <a:latin typeface="Times New Roman" pitchFamily="18" charset="0"/>
              <a:cs typeface="Times New Roman" pitchFamily="18" charset="0"/>
            </a:endParaRPr>
          </a:p>
        </p:txBody>
      </p:sp>
      <p:sp>
        <p:nvSpPr>
          <p:cNvPr id="41" name="Rectangle 40"/>
          <p:cNvSpPr/>
          <p:nvPr/>
        </p:nvSpPr>
        <p:spPr>
          <a:xfrm>
            <a:off x="517534" y="3581400"/>
            <a:ext cx="3505200"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áo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ậu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2" name="Rectangle 41"/>
          <p:cNvSpPr/>
          <p:nvPr/>
        </p:nvSpPr>
        <p:spPr>
          <a:xfrm>
            <a:off x="2598737" y="3581400"/>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199064" y="4495800"/>
            <a:ext cx="5249236" cy="2308324"/>
          </a:xfrm>
          <a:prstGeom prst="rect">
            <a:avLst/>
          </a:prstGeom>
        </p:spPr>
        <p:txBody>
          <a:bodyPr wrap="square">
            <a:spAutoFit/>
          </a:bodyPr>
          <a:lstStyle/>
          <a:p>
            <a:pPr algn="just"/>
            <a:r>
              <a:rPr lang="en-US" sz="3600" b="1" smtClean="0">
                <a:solidFill>
                  <a:srgbClr val="0000CC"/>
                </a:solidFill>
                <a:latin typeface="Times New Roman" panose="02020603050405020304" pitchFamily="18" charset="0"/>
                <a:cs typeface="Times New Roman" panose="02020603050405020304" pitchFamily="18" charset="0"/>
              </a:rPr>
              <a:t>  </a:t>
            </a:r>
            <a:r>
              <a:rPr lang="vi-VN" sz="3600" b="1" smtClean="0">
                <a:solidFill>
                  <a:srgbClr val="0000CC"/>
                </a:solidFill>
                <a:latin typeface="Times New Roman" panose="02020603050405020304" pitchFamily="18" charset="0"/>
                <a:cs typeface="Times New Roman" panose="02020603050405020304" pitchFamily="18" charset="0"/>
              </a:rPr>
              <a:t>Chào </a:t>
            </a:r>
            <a:r>
              <a:rPr lang="vi-VN" sz="3600" b="1" dirty="0">
                <a:solidFill>
                  <a:srgbClr val="0000CC"/>
                </a:solidFill>
                <a:latin typeface="Times New Roman" panose="02020603050405020304" pitchFamily="18" charset="0"/>
                <a:cs typeface="Times New Roman" panose="02020603050405020304" pitchFamily="18" charset="0"/>
              </a:rPr>
              <a:t>mào,</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sậu,</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đen…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đàn đàn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lũ </a:t>
            </a:r>
            <a:r>
              <a:rPr lang="vi-VN" sz="3600" b="1" smtClean="0">
                <a:solidFill>
                  <a:srgbClr val="0000CC"/>
                </a:solidFill>
                <a:latin typeface="Times New Roman" panose="02020603050405020304" pitchFamily="18" charset="0"/>
                <a:cs typeface="Times New Roman" panose="02020603050405020304" pitchFamily="18" charset="0"/>
              </a:rPr>
              <a:t>lũ</a:t>
            </a:r>
            <a:r>
              <a:rPr lang="vi-VN" sz="3600" b="1" smtClean="0">
                <a:solidFill>
                  <a:srgbClr val="FF0000"/>
                </a:solidFill>
                <a:latin typeface="Times New Roman" panose="02020603050405020304" pitchFamily="18" charset="0"/>
                <a:cs typeface="Times New Roman" panose="02020603050405020304" pitchFamily="18" charset="0"/>
              </a:rPr>
              <a:t>/</a:t>
            </a:r>
            <a:r>
              <a:rPr lang="vi-VN" sz="3600" b="1" smtClean="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bay đi bay về,</a:t>
            </a:r>
            <a:r>
              <a:rPr lang="vi-VN"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lượn lên lượn </a:t>
            </a:r>
            <a:r>
              <a:rPr lang="vi-VN" sz="3600" b="1">
                <a:solidFill>
                  <a:srgbClr val="0000CC"/>
                </a:solidFill>
                <a:latin typeface="Times New Roman" panose="02020603050405020304" pitchFamily="18" charset="0"/>
                <a:cs typeface="Times New Roman" panose="02020603050405020304" pitchFamily="18" charset="0"/>
              </a:rPr>
              <a:t>xuống</a:t>
            </a:r>
            <a:r>
              <a:rPr lang="vi-VN" sz="3600" b="1" smtClean="0">
                <a:solidFill>
                  <a:srgbClr val="0000CC"/>
                </a:solidFill>
                <a:latin typeface="Times New Roman" panose="02020603050405020304" pitchFamily="18" charset="0"/>
                <a:cs typeface="Times New Roman" panose="02020603050405020304" pitchFamily="18" charset="0"/>
              </a:rPr>
              <a:t>.</a:t>
            </a:r>
            <a:r>
              <a:rPr lang="vi-VN"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0242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Ôn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chữ</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hoa</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706057"/>
            <a:ext cx="4759534" cy="646331"/>
          </a:xfrm>
          <a:prstGeom prst="rect">
            <a:avLst/>
          </a:prstGeom>
        </p:spPr>
        <p:txBody>
          <a:bodyPr wrap="square">
            <a:spAutoFit/>
          </a:bodyPr>
          <a:lstStyle/>
          <a:p>
            <a:pPr algn="ctr"/>
            <a:r>
              <a:rPr lang="en-US" sz="3600" b="1" i="1" dirty="0" err="1" smtClean="0">
                <a:solidFill>
                  <a:srgbClr val="0000CC"/>
                </a:solidFill>
                <a:latin typeface="Times New Roman" pitchFamily="18" charset="0"/>
                <a:cs typeface="Times New Roman" pitchFamily="18" charset="0"/>
              </a:rPr>
              <a:t>Viết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chữ</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hoa</a:t>
            </a:r>
            <a:r>
              <a:rPr lang="en-US" sz="3600" b="1" i="1" dirty="0" smtClean="0">
                <a:solidFill>
                  <a:srgbClr val="0000CC"/>
                </a:solidFill>
                <a:latin typeface="Times New Roman" pitchFamily="18" charset="0"/>
                <a:cs typeface="Times New Roman" pitchFamily="18" charset="0"/>
              </a:rPr>
              <a:t> Q, R</a:t>
            </a:r>
            <a:endParaRPr lang="en-US" sz="3600" b="1" dirty="0">
              <a:solidFill>
                <a:srgbClr val="0000CC"/>
              </a:solidFill>
              <a:latin typeface="Times New Roman" pitchFamily="18" charset="0"/>
              <a:cs typeface="Times New Roman" pitchFamily="18" charset="0"/>
            </a:endParaRPr>
          </a:p>
        </p:txBody>
      </p:sp>
      <p:pic>
        <p:nvPicPr>
          <p:cNvPr id="2" name="chu Q.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42319" y="3581400"/>
            <a:ext cx="4722949" cy="4495800"/>
          </a:xfrm>
          <a:prstGeom prst="rect">
            <a:avLst/>
          </a:prstGeom>
        </p:spPr>
      </p:pic>
      <p:pic>
        <p:nvPicPr>
          <p:cNvPr id="8" name="chu R.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9175617" y="3602611"/>
            <a:ext cx="4677702" cy="4474589"/>
          </a:xfrm>
          <a:prstGeom prst="rect">
            <a:avLst/>
          </a:prstGeom>
        </p:spPr>
      </p:pic>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video>
              <p:cMediaNode vol="80000">
                <p:cTn id="22" fill="hold" display="0">
                  <p:stCondLst>
                    <p:cond delay="indefinite"/>
                  </p:stCondLst>
                </p:cTn>
                <p:tgtEl>
                  <p:spTgt spid="8"/>
                </p:tgtEl>
              </p:cMediaNode>
            </p:video>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5. </a:t>
              </a:r>
              <a:r>
                <a:rPr lang="en-US" sz="3600" b="1" dirty="0" err="1" smtClean="0">
                  <a:solidFill>
                    <a:srgbClr val="FF0000"/>
                  </a:solidFill>
                  <a:latin typeface="Times New Roman" pitchFamily="18" charset="0"/>
                  <a:cs typeface="Times New Roman" pitchFamily="18" charset="0"/>
                </a:rPr>
                <a:t>Viết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ứng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dụng</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4" y="2895600"/>
            <a:ext cx="3390900" cy="646331"/>
          </a:xfrm>
          <a:prstGeom prst="rect">
            <a:avLst/>
          </a:prstGeom>
        </p:spPr>
        <p:txBody>
          <a:bodyPr wrap="square">
            <a:spAutoFit/>
          </a:bodyPr>
          <a:lstStyle/>
          <a:p>
            <a:pPr algn="just"/>
            <a:r>
              <a:rPr lang="en-US" sz="3600" b="1" i="1" dirty="0" smtClean="0">
                <a:solidFill>
                  <a:srgbClr val="0000CC"/>
                </a:solidFill>
                <a:latin typeface="Times New Roman" pitchFamily="18" charset="0"/>
                <a:cs typeface="Times New Roman" pitchFamily="18" charset="0"/>
              </a:rPr>
              <a:t>a. </a:t>
            </a:r>
            <a:r>
              <a:rPr lang="en-US" sz="3600" b="1" i="1" dirty="0" err="1" smtClean="0">
                <a:solidFill>
                  <a:srgbClr val="0000CC"/>
                </a:solidFill>
                <a:latin typeface="Times New Roman" pitchFamily="18" charset="0"/>
                <a:cs typeface="Times New Roman" pitchFamily="18" charset="0"/>
              </a:rPr>
              <a:t>Viết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tên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riêng</a:t>
            </a:r>
            <a:endParaRPr lang="en-US" sz="3600" b="1" dirty="0">
              <a:solidFill>
                <a:srgbClr val="0000CC"/>
              </a:solidFill>
              <a:latin typeface="Times New Roman" pitchFamily="18" charset="0"/>
              <a:cs typeface="Times New Roman" pitchFamily="18" charset="0"/>
            </a:endParaRPr>
          </a:p>
        </p:txBody>
      </p:sp>
      <p:sp>
        <p:nvSpPr>
          <p:cNvPr id="21" name="Rectangle 20"/>
          <p:cNvSpPr/>
          <p:nvPr/>
        </p:nvSpPr>
        <p:spPr>
          <a:xfrm>
            <a:off x="2613819" y="3987047"/>
            <a:ext cx="3390900" cy="769441"/>
          </a:xfrm>
          <a:prstGeom prst="rect">
            <a:avLst/>
          </a:prstGeom>
        </p:spPr>
        <p:txBody>
          <a:bodyPr wrap="square">
            <a:spAutoFit/>
          </a:bodyPr>
          <a:lstStyle/>
          <a:p>
            <a:pPr algn="just"/>
            <a:r>
              <a:rPr lang="en-US" sz="4400" b="1" dirty="0" err="1" smtClean="0">
                <a:solidFill>
                  <a:srgbClr val="0000CC"/>
                </a:solidFill>
                <a:latin typeface="HP001 4 hàng"/>
                <a:cs typeface="Times New Roman" pitchFamily="18" charset="0"/>
              </a:rPr>
              <a:t>Phú</a:t>
            </a:r>
            <a:r>
              <a:rPr lang="en-US" sz="4400" b="1" dirty="0" smtClean="0">
                <a:solidFill>
                  <a:srgbClr val="0000CC"/>
                </a:solidFill>
                <a:latin typeface="HP001 4 hàng"/>
                <a:cs typeface="Times New Roman" pitchFamily="18" charset="0"/>
              </a:rPr>
              <a:t> </a:t>
            </a:r>
            <a:r>
              <a:rPr lang="en-US" sz="4400" b="1" dirty="0" err="1" smtClean="0">
                <a:solidFill>
                  <a:srgbClr val="0000CC"/>
                </a:solidFill>
                <a:latin typeface="HP001 4 hàng"/>
                <a:cs typeface="Times New Roman" pitchFamily="18" charset="0"/>
              </a:rPr>
              <a:t>Quốc</a:t>
            </a:r>
            <a:endParaRPr lang="en-US" sz="4400" b="1" dirty="0">
              <a:solidFill>
                <a:srgbClr val="0000CC"/>
              </a:solidFill>
              <a:latin typeface="HP001 4 hàng"/>
              <a:cs typeface="Times New Roman" pitchFamily="18" charset="0"/>
            </a:endParaRPr>
          </a:p>
        </p:txBody>
      </p:sp>
    </p:spTree>
    <p:extLst>
      <p:ext uri="{BB962C8B-B14F-4D97-AF65-F5344CB8AC3E}">
        <p14:creationId xmlns:p14="http://schemas.microsoft.com/office/powerpoint/2010/main" val="163693638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557621" y="3513958"/>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5. </a:t>
              </a:r>
              <a:r>
                <a:rPr lang="en-US" sz="3600" b="1" dirty="0" err="1" smtClean="0">
                  <a:solidFill>
                    <a:srgbClr val="FF0000"/>
                  </a:solidFill>
                  <a:latin typeface="Times New Roman" pitchFamily="18" charset="0"/>
                  <a:cs typeface="Times New Roman" pitchFamily="18" charset="0"/>
                </a:rPr>
                <a:t>Viết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ứng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dụng</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3" y="2895600"/>
            <a:ext cx="6121805" cy="646331"/>
          </a:xfrm>
          <a:prstGeom prst="rect">
            <a:avLst/>
          </a:prstGeom>
        </p:spPr>
        <p:txBody>
          <a:bodyPr wrap="square">
            <a:spAutoFit/>
          </a:bodyPr>
          <a:lstStyle/>
          <a:p>
            <a:pPr algn="just"/>
            <a:r>
              <a:rPr lang="en-US" sz="3600" b="1" i="1" dirty="0" smtClean="0">
                <a:solidFill>
                  <a:srgbClr val="0000CC"/>
                </a:solidFill>
                <a:latin typeface="Times New Roman" pitchFamily="18" charset="0"/>
                <a:cs typeface="Times New Roman" pitchFamily="18" charset="0"/>
              </a:rPr>
              <a:t>b. </a:t>
            </a:r>
            <a:r>
              <a:rPr lang="en-US" sz="3600" b="1" i="1" dirty="0" err="1" smtClean="0">
                <a:solidFill>
                  <a:srgbClr val="0000CC"/>
                </a:solidFill>
                <a:latin typeface="Times New Roman" pitchFamily="18" charset="0"/>
                <a:cs typeface="Times New Roman" pitchFamily="18" charset="0"/>
              </a:rPr>
              <a:t>Viết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câu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ứng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dụng</a:t>
            </a:r>
            <a:endParaRPr lang="en-US" sz="3600" b="1" dirty="0">
              <a:solidFill>
                <a:srgbClr val="0000CC"/>
              </a:solidFill>
              <a:latin typeface="Times New Roman" pitchFamily="18" charset="0"/>
              <a:cs typeface="Times New Roman" pitchFamily="18" charset="0"/>
            </a:endParaRPr>
          </a:p>
        </p:txBody>
      </p:sp>
      <p:sp>
        <p:nvSpPr>
          <p:cNvPr id="21" name="Rectangle 20"/>
          <p:cNvSpPr/>
          <p:nvPr/>
        </p:nvSpPr>
        <p:spPr>
          <a:xfrm>
            <a:off x="2386309" y="4690999"/>
            <a:ext cx="12168850" cy="1791516"/>
          </a:xfrm>
          <a:prstGeom prst="rect">
            <a:avLst/>
          </a:prstGeom>
        </p:spPr>
        <p:txBody>
          <a:bodyPr wrap="square">
            <a:spAutoFit/>
          </a:bodyPr>
          <a:lstStyle/>
          <a:p>
            <a:pPr algn="ctr">
              <a:lnSpc>
                <a:spcPct val="125000"/>
              </a:lnSpc>
              <a:spcBef>
                <a:spcPts val="200"/>
              </a:spcBef>
            </a:pPr>
            <a:r>
              <a:rPr lang="vi-VN" sz="4350" b="1">
                <a:solidFill>
                  <a:srgbClr val="0000CC"/>
                </a:solidFill>
                <a:latin typeface="HP001 4 hàng" pitchFamily="34" charset="0"/>
                <a:cs typeface="Times New Roman" pitchFamily="18" charset="0"/>
              </a:rPr>
              <a:t>Phú QuǬ – đảo wgǌ xaζ xaζ</a:t>
            </a:r>
          </a:p>
          <a:p>
            <a:pPr algn="ctr">
              <a:lnSpc>
                <a:spcPct val="125000"/>
              </a:lnSpc>
              <a:spcBef>
                <a:spcPts val="200"/>
              </a:spcBef>
            </a:pPr>
            <a:r>
              <a:rPr lang="vi-VN" sz="4350" b="1">
                <a:solidFill>
                  <a:srgbClr val="0000CC"/>
                </a:solidFill>
                <a:latin typeface="HP001 4 hàng" pitchFamily="34" charset="0"/>
                <a:cs typeface="Times New Roman" pitchFamily="18" charset="0"/>
              </a:rPr>
              <a:t>TǟƟ jây wΪ wưϐ, đất làζ ǇrƟ </a:t>
            </a:r>
            <a:r>
              <a:rPr lang="vi-VN" sz="4350" b="1" smtClean="0">
                <a:solidFill>
                  <a:srgbClr val="0000CC"/>
                </a:solidFill>
                <a:latin typeface="HP001 4 hàng" pitchFamily="34" charset="0"/>
                <a:cs typeface="Times New Roman" pitchFamily="18" charset="0"/>
              </a:rPr>
              <a:t>Nam</a:t>
            </a:r>
            <a:r>
              <a:rPr lang="en-US" sz="4350" b="1" smtClean="0">
                <a:solidFill>
                  <a:srgbClr val="0000CC"/>
                </a:solidFill>
                <a:latin typeface="HP001 4 hàng" pitchFamily="34" charset="0"/>
                <a:cs typeface="Times New Roman" pitchFamily="18" charset="0"/>
              </a:rPr>
              <a:t>.</a:t>
            </a:r>
            <a:endParaRPr lang="en-US" sz="4350" b="1" dirty="0">
              <a:solidFill>
                <a:srgbClr val="0000CC"/>
              </a:solidFill>
              <a:latin typeface="HP001 4 hàng" pitchFamily="34" charset="0"/>
              <a:cs typeface="Times New Roman" pitchFamily="18" charset="0"/>
            </a:endParaRPr>
          </a:p>
        </p:txBody>
      </p:sp>
    </p:spTree>
    <p:extLst>
      <p:ext uri="{BB962C8B-B14F-4D97-AF65-F5344CB8AC3E}">
        <p14:creationId xmlns:p14="http://schemas.microsoft.com/office/powerpoint/2010/main" val="1650289125"/>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4617134" y="149573"/>
            <a:ext cx="7013458" cy="1117345"/>
            <a:chOff x="4539228" y="210532"/>
            <a:chExt cx="6895119" cy="1117345"/>
          </a:xfrm>
        </p:grpSpPr>
        <p:grpSp>
          <p:nvGrpSpPr>
            <p:cNvPr id="48" name="Group 47"/>
            <p:cNvGrpSpPr/>
            <p:nvPr/>
          </p:nvGrpSpPr>
          <p:grpSpPr>
            <a:xfrm>
              <a:off x="4539228" y="210532"/>
              <a:ext cx="6895119" cy="1117345"/>
              <a:chOff x="4539228" y="210532"/>
              <a:chExt cx="6895119" cy="1117345"/>
            </a:xfrm>
          </p:grpSpPr>
          <p:sp>
            <p:nvSpPr>
              <p:cNvPr id="50" name="TextBox 49"/>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51" name="TextBox 50"/>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49" name="Straight Connector 48"/>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3" name="CẢNH ĐẸP VIỆT NAM TỪ BẮC XUỐNG NA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7519" y="1752600"/>
            <a:ext cx="12953999" cy="6781800"/>
          </a:xfrm>
          <a:prstGeom prst="rect">
            <a:avLst/>
          </a:prstGeom>
        </p:spPr>
      </p:pic>
    </p:spTree>
    <p:extLst>
      <p:ext uri="{BB962C8B-B14F-4D97-AF65-F5344CB8AC3E}">
        <p14:creationId xmlns:p14="http://schemas.microsoft.com/office/powerpoint/2010/main" val="94275523"/>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4617134" y="149573"/>
            <a:ext cx="7013458" cy="1117345"/>
            <a:chOff x="4539228" y="210532"/>
            <a:chExt cx="6895119" cy="1117345"/>
          </a:xfrm>
        </p:grpSpPr>
        <p:grpSp>
          <p:nvGrpSpPr>
            <p:cNvPr id="33" name="Group 32"/>
            <p:cNvGrpSpPr/>
            <p:nvPr/>
          </p:nvGrpSpPr>
          <p:grpSpPr>
            <a:xfrm>
              <a:off x="4539228" y="210532"/>
              <a:ext cx="6895119" cy="1117345"/>
              <a:chOff x="4539228" y="210532"/>
              <a:chExt cx="6895119" cy="1117345"/>
            </a:xfrm>
          </p:grpSpPr>
          <p:sp>
            <p:nvSpPr>
              <p:cNvPr id="36" name="TextBox 3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37" name="TextBox 3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3" name="Đẹp nao lòng mùa hoa gạo tháng 3 - VTC Now.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1319" y="1371600"/>
            <a:ext cx="13182600" cy="7361735"/>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519" y="1676400"/>
            <a:ext cx="15087600" cy="7499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sp>
        <p:nvSpPr>
          <p:cNvPr id="2" name="Rectangle 1"/>
          <p:cNvSpPr/>
          <p:nvPr/>
        </p:nvSpPr>
        <p:spPr>
          <a:xfrm>
            <a:off x="1563435" y="2828092"/>
            <a:ext cx="13966284" cy="1323439"/>
          </a:xfrm>
          <a:prstGeom prst="rect">
            <a:avLst/>
          </a:prstGeom>
        </p:spPr>
        <p:txBody>
          <a:bodyPr wrap="square">
            <a:spAutoFit/>
          </a:bodyPr>
          <a:lstStyle/>
          <a:p>
            <a:pPr algn="just"/>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diễn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cảm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nhấn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giọng</a:t>
            </a:r>
            <a:r>
              <a:rPr lang="en-US" sz="4000" b="1" dirty="0">
                <a:solidFill>
                  <a:srgbClr val="0000CC"/>
                </a:solidFill>
                <a:latin typeface="Times New Roman" panose="02020603050405020304" pitchFamily="18" charset="0"/>
                <a:cs typeface="Times New Roman" panose="02020603050405020304" pitchFamily="18" charset="0"/>
              </a:rPr>
              <a:t> ở </a:t>
            </a:r>
            <a:r>
              <a:rPr lang="en-US" sz="4000" b="1" dirty="0" err="1">
                <a:solidFill>
                  <a:srgbClr val="0000CC"/>
                </a:solidFill>
                <a:latin typeface="Times New Roman" panose="02020603050405020304" pitchFamily="18" charset="0"/>
                <a:cs typeface="Times New Roman" panose="02020603050405020304" pitchFamily="18" charset="0"/>
              </a:rPr>
              <a:t>những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từ</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ngữ</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giàu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sức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gợi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tả</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gợi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cảm</a:t>
            </a:r>
            <a:r>
              <a:rPr lang="en-US" sz="4000" b="1" dirty="0">
                <a:solidFill>
                  <a:srgbClr val="0000CC"/>
                </a:solidFill>
                <a:latin typeface="Times New Roman" panose="02020603050405020304" pitchFamily="18" charset="0"/>
                <a:cs typeface="Times New Roman" panose="02020603050405020304" pitchFamily="18" charset="0"/>
              </a:rPr>
              <a:t>. </a:t>
            </a:r>
            <a:endParaRPr lang="en-US" sz="3800" b="1" dirty="0">
              <a:solidFill>
                <a:srgbClr val="0000CC"/>
              </a:solidFill>
              <a:latin typeface="Times New Roman" pitchFamily="18" charset="0"/>
              <a:cs typeface="Times New Roman" pitchFamily="18" charset="0"/>
            </a:endParaRPr>
          </a:p>
        </p:txBody>
      </p:sp>
      <p:sp>
        <p:nvSpPr>
          <p:cNvPr id="3" name="Rectangle 2"/>
          <p:cNvSpPr/>
          <p:nvPr/>
        </p:nvSpPr>
        <p:spPr>
          <a:xfrm>
            <a:off x="1493838" y="5399452"/>
            <a:ext cx="13578681" cy="1938992"/>
          </a:xfrm>
          <a:prstGeom prst="rect">
            <a:avLst/>
          </a:prstGeom>
        </p:spPr>
        <p:txBody>
          <a:bodyPr wrap="square">
            <a:spAutoFit/>
          </a:bodyPr>
          <a:lstStyle/>
          <a:p>
            <a:r>
              <a:rPr lang="vi-VN" sz="4000" b="1" dirty="0">
                <a:solidFill>
                  <a:srgbClr val="0000CC"/>
                </a:solidFill>
                <a:latin typeface="Times New Roman" panose="02020603050405020304" pitchFamily="18" charset="0"/>
                <a:cs typeface="Times New Roman" panose="02020603050405020304" pitchFamily="18" charset="0"/>
              </a:rPr>
              <a:t>+ Đoạn 1: Từ đầu đến </a:t>
            </a:r>
            <a:r>
              <a:rPr lang="vi-VN" sz="4000" b="1" i="1" dirty="0">
                <a:solidFill>
                  <a:srgbClr val="0000CC"/>
                </a:solidFill>
                <a:latin typeface="Times New Roman" panose="02020603050405020304" pitchFamily="18" charset="0"/>
                <a:cs typeface="Times New Roman" panose="02020603050405020304" pitchFamily="18" charset="0"/>
              </a:rPr>
              <a:t>mùa xuân đấy.</a:t>
            </a:r>
            <a:endParaRPr lang="en-US" sz="4000" b="1" dirty="0">
              <a:solidFill>
                <a:srgbClr val="0000CC"/>
              </a:solidFill>
              <a:latin typeface="Times New Roman" panose="02020603050405020304" pitchFamily="18" charset="0"/>
              <a:cs typeface="Times New Roman" panose="02020603050405020304" pitchFamily="18" charset="0"/>
            </a:endParaRPr>
          </a:p>
          <a:p>
            <a:r>
              <a:rPr lang="vi-VN" sz="4000" b="1" dirty="0">
                <a:solidFill>
                  <a:srgbClr val="0000CC"/>
                </a:solidFill>
                <a:latin typeface="Times New Roman" panose="02020603050405020304" pitchFamily="18" charset="0"/>
                <a:cs typeface="Times New Roman" panose="02020603050405020304" pitchFamily="18" charset="0"/>
              </a:rPr>
              <a:t>+ Đoạn 2: Tiếp theo cho đến </a:t>
            </a:r>
            <a:r>
              <a:rPr lang="en-US" sz="4000" b="1" i="1" dirty="0" err="1">
                <a:solidFill>
                  <a:srgbClr val="0000CC"/>
                </a:solidFill>
                <a:latin typeface="Times New Roman" panose="02020603050405020304" pitchFamily="18" charset="0"/>
                <a:cs typeface="Times New Roman" panose="02020603050405020304" pitchFamily="18" charset="0"/>
              </a:rPr>
              <a:t>tiếng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chim</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hót</a:t>
            </a:r>
            <a:r>
              <a:rPr lang="en-US" sz="4000" b="1" dirty="0">
                <a:solidFill>
                  <a:srgbClr val="0000CC"/>
                </a:solidFill>
                <a:latin typeface="Times New Roman" panose="02020603050405020304" pitchFamily="18" charset="0"/>
                <a:cs typeface="Times New Roman" panose="02020603050405020304" pitchFamily="18" charset="0"/>
              </a:rPr>
              <a:t>.</a:t>
            </a:r>
          </a:p>
          <a:p>
            <a:r>
              <a:rPr lang="vi-VN" sz="4000" b="1" dirty="0">
                <a:solidFill>
                  <a:srgbClr val="0000CC"/>
                </a:solidFill>
                <a:latin typeface="Times New Roman" panose="02020603050405020304" pitchFamily="18" charset="0"/>
                <a:cs typeface="Times New Roman" panose="02020603050405020304" pitchFamily="18" charset="0"/>
              </a:rPr>
              <a:t>+ Đoạn </a:t>
            </a:r>
            <a:r>
              <a:rPr lang="en-US" sz="4000" b="1" dirty="0" smtClean="0">
                <a:solidFill>
                  <a:srgbClr val="0000CC"/>
                </a:solidFill>
                <a:latin typeface="Times New Roman" panose="02020603050405020304" pitchFamily="18" charset="0"/>
                <a:cs typeface="Times New Roman" panose="02020603050405020304" pitchFamily="18" charset="0"/>
              </a:rPr>
              <a:t>3</a:t>
            </a:r>
            <a:r>
              <a:rPr lang="vi-VN" sz="4000" b="1" dirty="0" smtClean="0">
                <a:solidFill>
                  <a:srgbClr val="0000CC"/>
                </a:solidFill>
                <a:latin typeface="Times New Roman" panose="02020603050405020304" pitchFamily="18" charset="0"/>
                <a:cs typeface="Times New Roman" panose="02020603050405020304" pitchFamily="18" charset="0"/>
              </a:rPr>
              <a:t>: </a:t>
            </a:r>
            <a:r>
              <a:rPr lang="vi-VN" sz="4000" b="1" dirty="0">
                <a:solidFill>
                  <a:srgbClr val="0000CC"/>
                </a:solidFill>
                <a:latin typeface="Times New Roman" panose="02020603050405020304" pitchFamily="18" charset="0"/>
                <a:cs typeface="Times New Roman" panose="02020603050405020304" pitchFamily="18" charset="0"/>
              </a:rPr>
              <a:t>Còn lại</a:t>
            </a:r>
            <a:endParaRPr lang="en-US" sz="3800" b="1" dirty="0">
              <a:solidFill>
                <a:srgbClr val="0000CC"/>
              </a:solidFill>
              <a:latin typeface="Times New Roman" pitchFamily="18" charset="0"/>
              <a:cs typeface="Times New Roman" pitchFamily="18" charset="0"/>
            </a:endParaRP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Hướng dẫn đọc.</a:t>
              </a:r>
              <a:endParaRPr lang="en-US" sz="3800" b="1">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2. Chia đoạn.</a:t>
              </a:r>
              <a:endParaRPr lang="en-US" sz="3800" b="1">
                <a:solidFill>
                  <a:srgbClr val="FF0066"/>
                </a:solidFill>
                <a:latin typeface="Times New Roman" pitchFamily="18" charset="0"/>
                <a:cs typeface="Times New Roman" pitchFamily="18" charset="0"/>
              </a:endParaRP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585120" y="3056395"/>
            <a:ext cx="3212694" cy="707886"/>
          </a:xfrm>
          <a:prstGeom prst="rect">
            <a:avLst/>
          </a:prstGeom>
        </p:spPr>
        <p:txBody>
          <a:bodyPr wrap="square">
            <a:spAutoFit/>
          </a:bodyPr>
          <a:lstStyle/>
          <a:p>
            <a:pPr algn="just"/>
            <a:r>
              <a:rPr lang="en-US" sz="4000" b="1" i="1" dirty="0" err="1" smtClean="0">
                <a:solidFill>
                  <a:srgbClr val="FF0000"/>
                </a:solidFill>
                <a:latin typeface="Times New Roman" pitchFamily="18" charset="0"/>
                <a:cs typeface="Times New Roman" pitchFamily="18" charset="0"/>
              </a:rPr>
              <a:t>s</a:t>
            </a:r>
            <a:r>
              <a:rPr lang="en-US" sz="4000" b="1" i="1" dirty="0" err="1" smtClean="0">
                <a:solidFill>
                  <a:srgbClr val="0000CC"/>
                </a:solidFill>
                <a:latin typeface="Times New Roman" pitchFamily="18" charset="0"/>
                <a:cs typeface="Times New Roman" pitchFamily="18" charset="0"/>
              </a:rPr>
              <a:t>ừng</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s</a:t>
            </a:r>
            <a:r>
              <a:rPr lang="en-US" sz="4000" b="1" i="1" dirty="0" err="1" smtClean="0">
                <a:solidFill>
                  <a:srgbClr val="0000CC"/>
                </a:solidFill>
                <a:latin typeface="Times New Roman" pitchFamily="18" charset="0"/>
                <a:cs typeface="Times New Roman" pitchFamily="18" charset="0"/>
              </a:rPr>
              <a:t>ững</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smtClean="0">
                  <a:solidFill>
                    <a:srgbClr val="FF0000"/>
                  </a:solidFill>
                  <a:latin typeface="Times New Roman" pitchFamily="18" charset="0"/>
                  <a:cs typeface="Times New Roman" pitchFamily="18" charset="0"/>
                </a:rPr>
                <a:t>3. Luyện đọc và tìm hiểu bài.</a:t>
              </a:r>
              <a:endParaRPr lang="en-US" sz="40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585120" y="4038600"/>
            <a:ext cx="13411200" cy="2554545"/>
          </a:xfrm>
          <a:prstGeom prst="rect">
            <a:avLst/>
          </a:prstGeom>
        </p:spPr>
        <p:txBody>
          <a:bodyPr wrap="square">
            <a:spAutoFit/>
          </a:bodyPr>
          <a:lstStyle/>
          <a:p>
            <a:r>
              <a:rPr lang="en-US" sz="4000" i="1" dirty="0" smtClean="0">
                <a:latin typeface="Times New Roman" panose="02020603050405020304" pitchFamily="18" charset="0"/>
                <a:cs typeface="Times New Roman" panose="02020603050405020304" pitchFamily="18" charset="0"/>
              </a:rPr>
              <a:t>	</a:t>
            </a:r>
            <a:r>
              <a:rPr lang="vi-VN" sz="4000" i="1" dirty="0" smtClean="0">
                <a:solidFill>
                  <a:srgbClr val="0000CC"/>
                </a:solidFill>
                <a:latin typeface="Times New Roman" panose="02020603050405020304" pitchFamily="18" charset="0"/>
                <a:cs typeface="Times New Roman" panose="02020603050405020304" pitchFamily="18" charset="0"/>
              </a:rPr>
              <a:t>Chào </a:t>
            </a:r>
            <a:r>
              <a:rPr lang="vi-VN" sz="4000" i="1" dirty="0">
                <a:solidFill>
                  <a:srgbClr val="0000CC"/>
                </a:solidFill>
                <a:latin typeface="Times New Roman" panose="02020603050405020304" pitchFamily="18" charset="0"/>
                <a:cs typeface="Times New Roman" panose="02020603050405020304" pitchFamily="18" charset="0"/>
              </a:rPr>
              <a:t>mào,/ sáo sậu,/ sáo đen…/ đàn đàn/ lũ lũ / bay đi bay về</a:t>
            </a:r>
            <a:r>
              <a:rPr lang="vi-VN" sz="4000" i="1" dirty="0" smtClean="0">
                <a:solidFill>
                  <a:srgbClr val="0000CC"/>
                </a:solidFill>
                <a:latin typeface="Times New Roman" panose="02020603050405020304" pitchFamily="18" charset="0"/>
                <a:cs typeface="Times New Roman" panose="02020603050405020304" pitchFamily="18" charset="0"/>
              </a:rPr>
              <a:t>,/</a:t>
            </a:r>
            <a:r>
              <a:rPr lang="en-US" sz="4000" i="1" dirty="0" smtClean="0">
                <a:solidFill>
                  <a:srgbClr val="0000CC"/>
                </a:solidFill>
                <a:latin typeface="Times New Roman" panose="02020603050405020304" pitchFamily="18" charset="0"/>
                <a:cs typeface="Times New Roman" panose="02020603050405020304" pitchFamily="18" charset="0"/>
              </a:rPr>
              <a:t> </a:t>
            </a:r>
            <a:r>
              <a:rPr lang="vi-VN" sz="4000" i="1" dirty="0" smtClean="0">
                <a:solidFill>
                  <a:srgbClr val="0000CC"/>
                </a:solidFill>
                <a:latin typeface="Times New Roman" panose="02020603050405020304" pitchFamily="18" charset="0"/>
                <a:cs typeface="Times New Roman" panose="02020603050405020304" pitchFamily="18" charset="0"/>
              </a:rPr>
              <a:t>lượn </a:t>
            </a:r>
            <a:r>
              <a:rPr lang="vi-VN" sz="4000" i="1" dirty="0">
                <a:solidFill>
                  <a:srgbClr val="0000CC"/>
                </a:solidFill>
                <a:latin typeface="Times New Roman" panose="02020603050405020304" pitchFamily="18" charset="0"/>
                <a:cs typeface="Times New Roman" panose="02020603050405020304" pitchFamily="18" charset="0"/>
              </a:rPr>
              <a:t>lên lượn xuống.//</a:t>
            </a:r>
            <a:br>
              <a:rPr lang="vi-VN" sz="4000" i="1" dirty="0">
                <a:solidFill>
                  <a:srgbClr val="0000CC"/>
                </a:solidFill>
                <a:latin typeface="Times New Roman" panose="02020603050405020304" pitchFamily="18" charset="0"/>
                <a:cs typeface="Times New Roman" panose="02020603050405020304" pitchFamily="18" charset="0"/>
              </a:rPr>
            </a:br>
            <a:r>
              <a:rPr lang="en-US" sz="4000" i="1" dirty="0" smtClean="0">
                <a:solidFill>
                  <a:srgbClr val="0000CC"/>
                </a:solidFill>
                <a:latin typeface="Times New Roman" panose="02020603050405020304" pitchFamily="18" charset="0"/>
                <a:cs typeface="Times New Roman" panose="02020603050405020304" pitchFamily="18" charset="0"/>
              </a:rPr>
              <a:t>	</a:t>
            </a:r>
            <a:r>
              <a:rPr lang="vi-VN" sz="4000" i="1" dirty="0" smtClean="0">
                <a:solidFill>
                  <a:srgbClr val="0000CC"/>
                </a:solidFill>
                <a:latin typeface="Times New Roman" panose="02020603050405020304" pitchFamily="18" charset="0"/>
                <a:cs typeface="Times New Roman" panose="02020603050405020304" pitchFamily="18" charset="0"/>
              </a:rPr>
              <a:t>Cây </a:t>
            </a:r>
            <a:r>
              <a:rPr lang="vi-VN" sz="4000" i="1" dirty="0">
                <a:solidFill>
                  <a:srgbClr val="0000CC"/>
                </a:solidFill>
                <a:latin typeface="Times New Roman" panose="02020603050405020304" pitchFamily="18" charset="0"/>
                <a:cs typeface="Times New Roman" panose="02020603050405020304" pitchFamily="18" charset="0"/>
              </a:rPr>
              <a:t>đứng im,/ cao lớn,/ hiền lành,/ làm tiêu cho những con đò cập bến /và cho những đứa con về thăm quê mẹ.//</a:t>
            </a:r>
            <a:endParaRPr lang="en-US" sz="4000" dirty="0">
              <a:solidFill>
                <a:srgbClr val="0000CC"/>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4023519" y="3102114"/>
            <a:ext cx="3278705"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búp</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n</a:t>
            </a:r>
            <a:r>
              <a:rPr lang="en-US" sz="4000" b="1" i="1" dirty="0" err="1" smtClean="0">
                <a:solidFill>
                  <a:srgbClr val="0000CC"/>
                </a:solidFill>
                <a:latin typeface="Times New Roman" pitchFamily="18" charset="0"/>
                <a:cs typeface="Times New Roman" pitchFamily="18" charset="0"/>
              </a:rPr>
              <a:t>õn</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2" name="Rectangle 21"/>
          <p:cNvSpPr/>
          <p:nvPr/>
        </p:nvSpPr>
        <p:spPr>
          <a:xfrm>
            <a:off x="6004719" y="3102114"/>
            <a:ext cx="3505200" cy="707886"/>
          </a:xfrm>
          <a:prstGeom prst="rect">
            <a:avLst/>
          </a:prstGeom>
        </p:spPr>
        <p:txBody>
          <a:bodyPr wrap="square">
            <a:spAutoFit/>
          </a:bodyPr>
          <a:lstStyle/>
          <a:p>
            <a:pPr algn="just"/>
            <a:r>
              <a:rPr lang="en-US" sz="4000" b="1" i="1" dirty="0" err="1" smtClean="0">
                <a:solidFill>
                  <a:srgbClr val="FF0000"/>
                </a:solidFill>
                <a:latin typeface="Times New Roman" pitchFamily="18" charset="0"/>
                <a:cs typeface="Times New Roman" pitchFamily="18" charset="0"/>
              </a:rPr>
              <a:t>s</a:t>
            </a:r>
            <a:r>
              <a:rPr lang="en-US" sz="4000" b="1" i="1" dirty="0" err="1" smtClean="0">
                <a:solidFill>
                  <a:srgbClr val="0000CC"/>
                </a:solidFill>
                <a:latin typeface="Times New Roman" pitchFamily="18" charset="0"/>
                <a:cs typeface="Times New Roman" pitchFamily="18" charset="0"/>
              </a:rPr>
              <a:t>áo</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s</a:t>
            </a:r>
            <a:r>
              <a:rPr lang="en-US" sz="4000" b="1" i="1" dirty="0" err="1" smtClean="0">
                <a:solidFill>
                  <a:srgbClr val="0000CC"/>
                </a:solidFill>
                <a:latin typeface="Times New Roman" pitchFamily="18" charset="0"/>
                <a:cs typeface="Times New Roman" pitchFamily="18" charset="0"/>
              </a:rPr>
              <a:t>ậu</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7909719" y="3089414"/>
            <a:ext cx="2262982" cy="707886"/>
          </a:xfrm>
          <a:prstGeom prst="rect">
            <a:avLst/>
          </a:prstGeom>
        </p:spPr>
        <p:txBody>
          <a:bodyPr wrap="square">
            <a:spAutoFit/>
          </a:bodyPr>
          <a:lstStyle/>
          <a:p>
            <a:pPr algn="just"/>
            <a:r>
              <a:rPr lang="en-US" sz="4000" b="1" i="1" dirty="0" err="1" smtClean="0">
                <a:solidFill>
                  <a:srgbClr val="FF0000"/>
                </a:solidFill>
                <a:latin typeface="Times New Roman" pitchFamily="18" charset="0"/>
                <a:cs typeface="Times New Roman" pitchFamily="18" charset="0"/>
              </a:rPr>
              <a:t>l</a:t>
            </a:r>
            <a:r>
              <a:rPr lang="en-US" sz="4000" b="1" i="1" dirty="0" err="1" smtClean="0">
                <a:solidFill>
                  <a:srgbClr val="0000CC"/>
                </a:solidFill>
                <a:latin typeface="Times New Roman" pitchFamily="18" charset="0"/>
                <a:cs typeface="Times New Roman" pitchFamily="18" charset="0"/>
              </a:rPr>
              <a:t>ũ</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l</a:t>
            </a:r>
            <a:r>
              <a:rPr lang="en-US" sz="4000" b="1" i="1" dirty="0" err="1" smtClean="0">
                <a:solidFill>
                  <a:srgbClr val="0000CC"/>
                </a:solidFill>
                <a:latin typeface="Times New Roman" pitchFamily="18" charset="0"/>
                <a:cs typeface="Times New Roman" pitchFamily="18" charset="0"/>
              </a:rPr>
              <a:t>ũ</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5" name="Text Box 14"/>
          <p:cNvSpPr txBox="1">
            <a:spLocks noChangeArrowheads="1"/>
          </p:cNvSpPr>
          <p:nvPr/>
        </p:nvSpPr>
        <p:spPr bwMode="auto">
          <a:xfrm>
            <a:off x="6222652" y="1315885"/>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sp>
        <p:nvSpPr>
          <p:cNvPr id="6" name="TextBox 5"/>
          <p:cNvSpPr txBox="1"/>
          <p:nvPr/>
        </p:nvSpPr>
        <p:spPr>
          <a:xfrm>
            <a:off x="1909834" y="6781800"/>
            <a:ext cx="10067115" cy="1938992"/>
          </a:xfrm>
          <a:prstGeom prst="rect">
            <a:avLst/>
          </a:prstGeom>
          <a:noFill/>
        </p:spPr>
        <p:txBody>
          <a:bodyPr wrap="none" rtlCol="0">
            <a:spAutoFit/>
          </a:bodyPr>
          <a:lstStyle/>
          <a:p>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Tuổi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xuân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tuổi</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của</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sự</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hình</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thành</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và</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phát</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triển</a:t>
            </a:r>
            <a:endParaRPr lang="en-US" sz="4000" dirty="0" smtClean="0">
              <a:solidFill>
                <a:srgbClr val="0000CC"/>
              </a:solidFill>
              <a:latin typeface="Times New Roman" panose="02020603050405020304" pitchFamily="18" charset="0"/>
              <a:cs typeface="Times New Roman" panose="02020603050405020304" pitchFamily="18" charset="0"/>
            </a:endParaRPr>
          </a:p>
          <a:p>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Vãn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số</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lượng</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giảm</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đi</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không</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còn</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như</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lúc</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đầu</a:t>
            </a:r>
            <a:endParaRPr lang="en-US" sz="4000" dirty="0" smtClean="0">
              <a:solidFill>
                <a:srgbClr val="0000CC"/>
              </a:solidFill>
              <a:latin typeface="Times New Roman" panose="02020603050405020304" pitchFamily="18" charset="0"/>
              <a:cs typeface="Times New Roman" panose="02020603050405020304" pitchFamily="18" charset="0"/>
            </a:endParaRPr>
          </a:p>
          <a:p>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Tiêu</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vật</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cầm</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làm</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mốc</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để</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từ</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xa</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dễ</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nhìn</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thấy</a:t>
            </a:r>
            <a:endParaRPr lang="en-US" sz="40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cxnSp>
        <p:nvCxnSpPr>
          <p:cNvPr id="26" name="Straight Connector 25"/>
          <p:cNvCxnSpPr/>
          <p:nvPr/>
        </p:nvCxnSpPr>
        <p:spPr>
          <a:xfrm>
            <a:off x="5448300" y="2667000"/>
            <a:ext cx="0" cy="59436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1: </a:t>
            </a:r>
            <a:r>
              <a:rPr lang="en-US" sz="3600" b="1" dirty="0" err="1" smtClean="0">
                <a:solidFill>
                  <a:srgbClr val="FF0000"/>
                </a:solidFill>
                <a:latin typeface="Times New Roman" pitchFamily="18" charset="0"/>
                <a:cs typeface="Times New Roman" pitchFamily="18" charset="0"/>
              </a:rPr>
              <a:t>Vào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mùa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hoa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gạo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hoa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gạo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búp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nõn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đẹp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như</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thế</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nào</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916167" y="4012066"/>
            <a:ext cx="9689751" cy="2308324"/>
          </a:xfrm>
          <a:prstGeom prst="rect">
            <a:avLst/>
          </a:prstGeom>
        </p:spPr>
        <p:txBody>
          <a:bodyPr wrap="square">
            <a:spAutoFit/>
          </a:bodyPr>
          <a:lstStyle/>
          <a:p>
            <a:r>
              <a:rPr lang="nl-NL" sz="3600" dirty="0" smtClean="0">
                <a:solidFill>
                  <a:srgbClr val="0000CC"/>
                </a:solidFill>
                <a:latin typeface="Times New Roman" panose="02020603050405020304" pitchFamily="18" charset="0"/>
                <a:cs typeface="Times New Roman" panose="02020603050405020304" pitchFamily="18" charset="0"/>
              </a:rPr>
              <a:t>	Vào </a:t>
            </a:r>
            <a:r>
              <a:rPr lang="nl-NL" sz="3600" dirty="0">
                <a:solidFill>
                  <a:srgbClr val="0000CC"/>
                </a:solidFill>
                <a:latin typeface="Times New Roman" panose="02020603050405020304" pitchFamily="18" charset="0"/>
                <a:cs typeface="Times New Roman" panose="02020603050405020304" pitchFamily="18" charset="0"/>
              </a:rPr>
              <a:t>mùa hoa: cây gạo sừng sững như một tháp đèn khổng lồ; hàng ngàn bông hoa là hàng ngàn ngọn lửa hồng tươi; hàng ngàn búp nõn là hàng ngàn ánh nến trong xanh.</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517534" y="2896008"/>
            <a:ext cx="3212694"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ừng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ững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2789863" y="2941727"/>
            <a:ext cx="2681456"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búp</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õn </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517534" y="3581400"/>
            <a:ext cx="3505200"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áo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ậu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2598737" y="3581400"/>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 name="Rectangle 1"/>
          <p:cNvSpPr/>
          <p:nvPr/>
        </p:nvSpPr>
        <p:spPr>
          <a:xfrm>
            <a:off x="199064" y="4495800"/>
            <a:ext cx="5249236" cy="2308324"/>
          </a:xfrm>
          <a:prstGeom prst="rect">
            <a:avLst/>
          </a:prstGeom>
        </p:spPr>
        <p:txBody>
          <a:bodyPr wrap="square">
            <a:spAutoFit/>
          </a:bodyPr>
          <a:lstStyle/>
          <a:p>
            <a:pPr algn="just"/>
            <a:r>
              <a:rPr lang="en-US" sz="3600" b="1" smtClean="0">
                <a:solidFill>
                  <a:srgbClr val="0000CC"/>
                </a:solidFill>
                <a:latin typeface="Times New Roman" panose="02020603050405020304" pitchFamily="18" charset="0"/>
                <a:cs typeface="Times New Roman" panose="02020603050405020304" pitchFamily="18" charset="0"/>
              </a:rPr>
              <a:t>  </a:t>
            </a:r>
            <a:r>
              <a:rPr lang="vi-VN" sz="3600" b="1" smtClean="0">
                <a:solidFill>
                  <a:srgbClr val="0000CC"/>
                </a:solidFill>
                <a:latin typeface="Times New Roman" panose="02020603050405020304" pitchFamily="18" charset="0"/>
                <a:cs typeface="Times New Roman" panose="02020603050405020304" pitchFamily="18" charset="0"/>
              </a:rPr>
              <a:t>Chào </a:t>
            </a:r>
            <a:r>
              <a:rPr lang="vi-VN" sz="3600" b="1" dirty="0">
                <a:solidFill>
                  <a:srgbClr val="0000CC"/>
                </a:solidFill>
                <a:latin typeface="Times New Roman" panose="02020603050405020304" pitchFamily="18" charset="0"/>
                <a:cs typeface="Times New Roman" panose="02020603050405020304" pitchFamily="18" charset="0"/>
              </a:rPr>
              <a:t>mào,</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sậu,</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đen…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đàn đàn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lũ </a:t>
            </a:r>
            <a:r>
              <a:rPr lang="vi-VN" sz="3600" b="1" smtClean="0">
                <a:solidFill>
                  <a:srgbClr val="0000CC"/>
                </a:solidFill>
                <a:latin typeface="Times New Roman" panose="02020603050405020304" pitchFamily="18" charset="0"/>
                <a:cs typeface="Times New Roman" panose="02020603050405020304" pitchFamily="18" charset="0"/>
              </a:rPr>
              <a:t>lũ</a:t>
            </a:r>
            <a:r>
              <a:rPr lang="vi-VN" sz="3600" b="1" smtClean="0">
                <a:solidFill>
                  <a:srgbClr val="FF0000"/>
                </a:solidFill>
                <a:latin typeface="Times New Roman" panose="02020603050405020304" pitchFamily="18" charset="0"/>
                <a:cs typeface="Times New Roman" panose="02020603050405020304" pitchFamily="18" charset="0"/>
              </a:rPr>
              <a:t>/</a:t>
            </a:r>
            <a:r>
              <a:rPr lang="vi-VN" sz="3600" b="1" smtClean="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bay đi bay về,</a:t>
            </a:r>
            <a:r>
              <a:rPr lang="vi-VN"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lượn lên lượn </a:t>
            </a:r>
            <a:r>
              <a:rPr lang="vi-VN" sz="3600" b="1">
                <a:solidFill>
                  <a:srgbClr val="0000CC"/>
                </a:solidFill>
                <a:latin typeface="Times New Roman" panose="02020603050405020304" pitchFamily="18" charset="0"/>
                <a:cs typeface="Times New Roman" panose="02020603050405020304" pitchFamily="18" charset="0"/>
              </a:rPr>
              <a:t>xuống</a:t>
            </a:r>
            <a:r>
              <a:rPr lang="vi-VN" sz="3600" b="1" smtClean="0">
                <a:solidFill>
                  <a:srgbClr val="0000CC"/>
                </a:solidFill>
                <a:latin typeface="Times New Roman" panose="02020603050405020304" pitchFamily="18" charset="0"/>
                <a:cs typeface="Times New Roman" panose="02020603050405020304" pitchFamily="18" charset="0"/>
              </a:rPr>
              <a:t>.</a:t>
            </a:r>
            <a:r>
              <a:rPr lang="vi-VN"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2</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chi </a:t>
            </a:r>
            <a:r>
              <a:rPr lang="en-US" sz="3600" b="1" dirty="0" err="1" smtClean="0">
                <a:solidFill>
                  <a:srgbClr val="FF0000"/>
                </a:solidFill>
                <a:latin typeface="Times New Roman" pitchFamily="18" charset="0"/>
                <a:cs typeface="Times New Roman" pitchFamily="18" charset="0"/>
              </a:rPr>
              <a:t>tiết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nào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thấy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loài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chim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đem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đến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không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khí</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tưng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bừng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trên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gạo</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916167" y="4012066"/>
            <a:ext cx="9689751" cy="1754326"/>
          </a:xfrm>
          <a:prstGeom prst="rect">
            <a:avLst/>
          </a:prstGeom>
        </p:spPr>
        <p:txBody>
          <a:bodyPr wrap="square">
            <a:spAutoFit/>
          </a:bodyPr>
          <a:lstStyle/>
          <a:p>
            <a:r>
              <a:rPr lang="nl-NL" sz="3600" dirty="0" smtClean="0">
                <a:solidFill>
                  <a:srgbClr val="0000CC"/>
                </a:solidFill>
                <a:latin typeface="Times New Roman" panose="02020603050405020304" pitchFamily="18" charset="0"/>
                <a:cs typeface="Times New Roman" panose="02020603050405020304" pitchFamily="18" charset="0"/>
              </a:rPr>
              <a:t>	</a:t>
            </a:r>
            <a:r>
              <a:rPr lang="nl-NL" sz="3600" dirty="0">
                <a:solidFill>
                  <a:srgbClr val="0000CC"/>
                </a:solidFill>
                <a:latin typeface="Times New Roman" panose="02020603050405020304" pitchFamily="18" charset="0"/>
                <a:cs typeface="Times New Roman" panose="02020603050405020304" pitchFamily="18" charset="0"/>
              </a:rPr>
              <a:t>Đàn đàn lũ lũ bay đi bay về, lượn lên lượn xuống. Chúng gọi nhau, trò chuyện, trêu ghẹo và tranh cãi nhau, ồn mà vui không thể tưởng được</a:t>
            </a:r>
            <a:endParaRPr lang="en-US" sz="3600" dirty="0">
              <a:solidFill>
                <a:srgbClr val="0000CC"/>
              </a:solidFill>
              <a:latin typeface="Times New Roman" panose="02020603050405020304" pitchFamily="18" charset="0"/>
              <a:cs typeface="Times New Roman" panose="02020603050405020304" pitchFamily="18" charset="0"/>
            </a:endParaRPr>
          </a:p>
        </p:txBody>
      </p:sp>
      <p:cxnSp>
        <p:nvCxnSpPr>
          <p:cNvPr id="39" name="Straight Connector 38"/>
          <p:cNvCxnSpPr/>
          <p:nvPr/>
        </p:nvCxnSpPr>
        <p:spPr>
          <a:xfrm>
            <a:off x="5448300" y="2667000"/>
            <a:ext cx="0" cy="59436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0" name="Rectangle 39"/>
          <p:cNvSpPr/>
          <p:nvPr/>
        </p:nvSpPr>
        <p:spPr>
          <a:xfrm>
            <a:off x="517534" y="2896008"/>
            <a:ext cx="3212694"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ừng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ững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1" name="Rectangle 40"/>
          <p:cNvSpPr/>
          <p:nvPr/>
        </p:nvSpPr>
        <p:spPr>
          <a:xfrm>
            <a:off x="2789863" y="2941727"/>
            <a:ext cx="2681456"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búp</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õn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517534" y="3581400"/>
            <a:ext cx="3505200"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áo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ậu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2598737" y="3581400"/>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5" name="Rectangle 44"/>
          <p:cNvSpPr/>
          <p:nvPr/>
        </p:nvSpPr>
        <p:spPr>
          <a:xfrm>
            <a:off x="199064" y="4495800"/>
            <a:ext cx="5249236" cy="2308324"/>
          </a:xfrm>
          <a:prstGeom prst="rect">
            <a:avLst/>
          </a:prstGeom>
        </p:spPr>
        <p:txBody>
          <a:bodyPr wrap="square">
            <a:spAutoFit/>
          </a:bodyPr>
          <a:lstStyle/>
          <a:p>
            <a:pPr algn="just"/>
            <a:r>
              <a:rPr lang="en-US" sz="3600" b="1" smtClean="0">
                <a:solidFill>
                  <a:srgbClr val="0000CC"/>
                </a:solidFill>
                <a:latin typeface="Times New Roman" panose="02020603050405020304" pitchFamily="18" charset="0"/>
                <a:cs typeface="Times New Roman" panose="02020603050405020304" pitchFamily="18" charset="0"/>
              </a:rPr>
              <a:t>  </a:t>
            </a:r>
            <a:r>
              <a:rPr lang="vi-VN" sz="3600" b="1" smtClean="0">
                <a:solidFill>
                  <a:srgbClr val="0000CC"/>
                </a:solidFill>
                <a:latin typeface="Times New Roman" panose="02020603050405020304" pitchFamily="18" charset="0"/>
                <a:cs typeface="Times New Roman" panose="02020603050405020304" pitchFamily="18" charset="0"/>
              </a:rPr>
              <a:t>Chào </a:t>
            </a:r>
            <a:r>
              <a:rPr lang="vi-VN" sz="3600" b="1" dirty="0">
                <a:solidFill>
                  <a:srgbClr val="0000CC"/>
                </a:solidFill>
                <a:latin typeface="Times New Roman" panose="02020603050405020304" pitchFamily="18" charset="0"/>
                <a:cs typeface="Times New Roman" panose="02020603050405020304" pitchFamily="18" charset="0"/>
              </a:rPr>
              <a:t>mào,</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sậu,</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đen…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đàn đàn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lũ </a:t>
            </a:r>
            <a:r>
              <a:rPr lang="vi-VN" sz="3600" b="1" smtClean="0">
                <a:solidFill>
                  <a:srgbClr val="0000CC"/>
                </a:solidFill>
                <a:latin typeface="Times New Roman" panose="02020603050405020304" pitchFamily="18" charset="0"/>
                <a:cs typeface="Times New Roman" panose="02020603050405020304" pitchFamily="18" charset="0"/>
              </a:rPr>
              <a:t>lũ</a:t>
            </a:r>
            <a:r>
              <a:rPr lang="vi-VN" sz="3600" b="1" smtClean="0">
                <a:solidFill>
                  <a:srgbClr val="FF0000"/>
                </a:solidFill>
                <a:latin typeface="Times New Roman" panose="02020603050405020304" pitchFamily="18" charset="0"/>
                <a:cs typeface="Times New Roman" panose="02020603050405020304" pitchFamily="18" charset="0"/>
              </a:rPr>
              <a:t>/</a:t>
            </a:r>
            <a:r>
              <a:rPr lang="vi-VN" sz="3600" b="1" smtClean="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bay đi bay về,</a:t>
            </a:r>
            <a:r>
              <a:rPr lang="vi-VN"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lượn lên lượn </a:t>
            </a:r>
            <a:r>
              <a:rPr lang="vi-VN" sz="3600" b="1">
                <a:solidFill>
                  <a:srgbClr val="0000CC"/>
                </a:solidFill>
                <a:latin typeface="Times New Roman" panose="02020603050405020304" pitchFamily="18" charset="0"/>
                <a:cs typeface="Times New Roman" panose="02020603050405020304" pitchFamily="18" charset="0"/>
              </a:rPr>
              <a:t>xuống</a:t>
            </a:r>
            <a:r>
              <a:rPr lang="vi-VN" sz="3600" b="1" smtClean="0">
                <a:solidFill>
                  <a:srgbClr val="0000CC"/>
                </a:solidFill>
                <a:latin typeface="Times New Roman" panose="02020603050405020304" pitchFamily="18" charset="0"/>
                <a:cs typeface="Times New Roman" panose="02020603050405020304" pitchFamily="18" charset="0"/>
              </a:rPr>
              <a:t>.</a:t>
            </a:r>
            <a:r>
              <a:rPr lang="vi-VN"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7720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3</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Vì</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sao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trên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lại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có</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ngày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hội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mùa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xuân</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916167" y="4012066"/>
            <a:ext cx="9689751" cy="2308324"/>
          </a:xfrm>
          <a:prstGeom prst="rect">
            <a:avLst/>
          </a:prstGeom>
        </p:spPr>
        <p:txBody>
          <a:bodyPr wrap="square">
            <a:spAutoFit/>
          </a:bodyPr>
          <a:lstStyle/>
          <a:p>
            <a:r>
              <a:rPr lang="nl-NL" sz="3600" dirty="0" smtClean="0">
                <a:solidFill>
                  <a:srgbClr val="0000CC"/>
                </a:solidFill>
                <a:latin typeface="Times New Roman" panose="02020603050405020304" pitchFamily="18" charset="0"/>
                <a:cs typeface="Times New Roman" panose="02020603050405020304" pitchFamily="18" charset="0"/>
              </a:rPr>
              <a:t>	</a:t>
            </a:r>
            <a:r>
              <a:rPr lang="nl-NL" sz="3600" dirty="0">
                <a:solidFill>
                  <a:srgbClr val="0000CC"/>
                </a:solidFill>
                <a:latin typeface="Times New Roman" panose="02020603050405020304" pitchFamily="18" charset="0"/>
                <a:cs typeface="Times New Roman" panose="02020603050405020304" pitchFamily="18" charset="0"/>
              </a:rPr>
              <a:t>Vì trên cây gạo đầy màu sắc và âm thanh rộn rã của các loài chim. Tất cả những âm thanh và màu sắc đó tạo thành  cảnh sắc vui nhộn, náo nhiệt của ngày hội mùa xuân.</a:t>
            </a:r>
            <a:endParaRPr lang="en-US" sz="3600" dirty="0">
              <a:solidFill>
                <a:srgbClr val="0000CC"/>
              </a:solidFill>
              <a:latin typeface="Times New Roman" panose="02020603050405020304" pitchFamily="18" charset="0"/>
              <a:cs typeface="Times New Roman" panose="02020603050405020304" pitchFamily="18" charset="0"/>
            </a:endParaRPr>
          </a:p>
        </p:txBody>
      </p:sp>
      <p:cxnSp>
        <p:nvCxnSpPr>
          <p:cNvPr id="22" name="Straight Connector 21"/>
          <p:cNvCxnSpPr/>
          <p:nvPr/>
        </p:nvCxnSpPr>
        <p:spPr>
          <a:xfrm>
            <a:off x="5448300" y="2667000"/>
            <a:ext cx="0" cy="59436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517534" y="2896008"/>
            <a:ext cx="3212694"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ừng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ững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2789863" y="2941727"/>
            <a:ext cx="2681456"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búp</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õn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517534" y="3581400"/>
            <a:ext cx="3505200"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áo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ậu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2598737" y="3581400"/>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8" name="Rectangle 37"/>
          <p:cNvSpPr/>
          <p:nvPr/>
        </p:nvSpPr>
        <p:spPr>
          <a:xfrm>
            <a:off x="199064" y="4495800"/>
            <a:ext cx="5249236" cy="2308324"/>
          </a:xfrm>
          <a:prstGeom prst="rect">
            <a:avLst/>
          </a:prstGeom>
        </p:spPr>
        <p:txBody>
          <a:bodyPr wrap="square">
            <a:spAutoFit/>
          </a:bodyPr>
          <a:lstStyle/>
          <a:p>
            <a:pPr algn="just"/>
            <a:r>
              <a:rPr lang="en-US" sz="3600" b="1" smtClean="0">
                <a:solidFill>
                  <a:srgbClr val="0000CC"/>
                </a:solidFill>
                <a:latin typeface="Times New Roman" panose="02020603050405020304" pitchFamily="18" charset="0"/>
                <a:cs typeface="Times New Roman" panose="02020603050405020304" pitchFamily="18" charset="0"/>
              </a:rPr>
              <a:t>  </a:t>
            </a:r>
            <a:r>
              <a:rPr lang="vi-VN" sz="3600" b="1" smtClean="0">
                <a:solidFill>
                  <a:srgbClr val="0000CC"/>
                </a:solidFill>
                <a:latin typeface="Times New Roman" panose="02020603050405020304" pitchFamily="18" charset="0"/>
                <a:cs typeface="Times New Roman" panose="02020603050405020304" pitchFamily="18" charset="0"/>
              </a:rPr>
              <a:t>Chào </a:t>
            </a:r>
            <a:r>
              <a:rPr lang="vi-VN" sz="3600" b="1" dirty="0">
                <a:solidFill>
                  <a:srgbClr val="0000CC"/>
                </a:solidFill>
                <a:latin typeface="Times New Roman" panose="02020603050405020304" pitchFamily="18" charset="0"/>
                <a:cs typeface="Times New Roman" panose="02020603050405020304" pitchFamily="18" charset="0"/>
              </a:rPr>
              <a:t>mào,</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sậu,</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đen…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đàn đàn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lũ </a:t>
            </a:r>
            <a:r>
              <a:rPr lang="vi-VN" sz="3600" b="1" smtClean="0">
                <a:solidFill>
                  <a:srgbClr val="0000CC"/>
                </a:solidFill>
                <a:latin typeface="Times New Roman" panose="02020603050405020304" pitchFamily="18" charset="0"/>
                <a:cs typeface="Times New Roman" panose="02020603050405020304" pitchFamily="18" charset="0"/>
              </a:rPr>
              <a:t>lũ</a:t>
            </a:r>
            <a:r>
              <a:rPr lang="vi-VN" sz="3600" b="1" smtClean="0">
                <a:solidFill>
                  <a:srgbClr val="FF0000"/>
                </a:solidFill>
                <a:latin typeface="Times New Roman" panose="02020603050405020304" pitchFamily="18" charset="0"/>
                <a:cs typeface="Times New Roman" panose="02020603050405020304" pitchFamily="18" charset="0"/>
              </a:rPr>
              <a:t>/</a:t>
            </a:r>
            <a:r>
              <a:rPr lang="vi-VN" sz="3600" b="1" smtClean="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bay đi bay về,</a:t>
            </a:r>
            <a:r>
              <a:rPr lang="vi-VN"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lượn lên lượn </a:t>
            </a:r>
            <a:r>
              <a:rPr lang="vi-VN" sz="3600" b="1">
                <a:solidFill>
                  <a:srgbClr val="0000CC"/>
                </a:solidFill>
                <a:latin typeface="Times New Roman" panose="02020603050405020304" pitchFamily="18" charset="0"/>
                <a:cs typeface="Times New Roman" panose="02020603050405020304" pitchFamily="18" charset="0"/>
              </a:rPr>
              <a:t>xuống</a:t>
            </a:r>
            <a:r>
              <a:rPr lang="vi-VN" sz="3600" b="1" smtClean="0">
                <a:solidFill>
                  <a:srgbClr val="0000CC"/>
                </a:solidFill>
                <a:latin typeface="Times New Roman" panose="02020603050405020304" pitchFamily="18" charset="0"/>
                <a:cs typeface="Times New Roman" panose="02020603050405020304" pitchFamily="18" charset="0"/>
              </a:rPr>
              <a:t>.</a:t>
            </a:r>
            <a:r>
              <a:rPr lang="vi-VN"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7720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4</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hình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ảnh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nào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thấy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gạo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mang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vẻ</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đẹp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mới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khi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mùa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hoa</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916167" y="4012066"/>
            <a:ext cx="9689751" cy="1754326"/>
          </a:xfrm>
          <a:prstGeom prst="rect">
            <a:avLst/>
          </a:prstGeom>
        </p:spPr>
        <p:txBody>
          <a:bodyPr wrap="square">
            <a:spAutoFit/>
          </a:bodyPr>
          <a:lstStyle/>
          <a:p>
            <a:r>
              <a:rPr lang="nl-NL" sz="3600" dirty="0" smtClean="0">
                <a:solidFill>
                  <a:srgbClr val="0000CC"/>
                </a:solidFill>
                <a:latin typeface="Times New Roman" panose="02020603050405020304" pitchFamily="18" charset="0"/>
                <a:cs typeface="Times New Roman" panose="02020603050405020304" pitchFamily="18" charset="0"/>
              </a:rPr>
              <a:t>	</a:t>
            </a:r>
            <a:r>
              <a:rPr lang="nl-NL" sz="3600" dirty="0">
                <a:solidFill>
                  <a:srgbClr val="0000CC"/>
                </a:solidFill>
                <a:latin typeface="Times New Roman" panose="02020603050405020304" pitchFamily="18" charset="0"/>
                <a:cs typeface="Times New Roman" panose="02020603050405020304" pitchFamily="18" charset="0"/>
              </a:rPr>
              <a:t>Hết mùa hoa, chim chóc cũng vãn. Cây gạo chấm dứt những ngày tưng bừng ồn ã, lại trở về với dáng vẻ xanh mát, trầm tư</a:t>
            </a:r>
            <a:endParaRPr lang="en-US" sz="3600" dirty="0">
              <a:solidFill>
                <a:srgbClr val="0000CC"/>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5644133" y="5766392"/>
            <a:ext cx="10233818" cy="646331"/>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5: </a:t>
            </a:r>
            <a:r>
              <a:rPr lang="en-US" sz="3600" b="1" dirty="0" err="1" smtClean="0">
                <a:solidFill>
                  <a:srgbClr val="FF0000"/>
                </a:solidFill>
                <a:latin typeface="Times New Roman" pitchFamily="18" charset="0"/>
                <a:cs typeface="Times New Roman" pitchFamily="18" charset="0"/>
              </a:rPr>
              <a:t>Em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thích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hình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ảnh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gạo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mùa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nào</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cxnSp>
        <p:nvCxnSpPr>
          <p:cNvPr id="23" name="Straight Connector 22"/>
          <p:cNvCxnSpPr/>
          <p:nvPr/>
        </p:nvCxnSpPr>
        <p:spPr>
          <a:xfrm>
            <a:off x="5448300" y="2667000"/>
            <a:ext cx="0" cy="59436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4" name="Rectangle 23"/>
          <p:cNvSpPr/>
          <p:nvPr/>
        </p:nvSpPr>
        <p:spPr>
          <a:xfrm>
            <a:off x="517534" y="2896008"/>
            <a:ext cx="3212694"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ừng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ững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2789863" y="2941727"/>
            <a:ext cx="2681456"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búp</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õn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517534" y="3581400"/>
            <a:ext cx="3505200"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áo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ậu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8" name="Rectangle 37"/>
          <p:cNvSpPr/>
          <p:nvPr/>
        </p:nvSpPr>
        <p:spPr>
          <a:xfrm>
            <a:off x="2598737" y="3581400"/>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199064" y="4495800"/>
            <a:ext cx="5249236" cy="2308324"/>
          </a:xfrm>
          <a:prstGeom prst="rect">
            <a:avLst/>
          </a:prstGeom>
        </p:spPr>
        <p:txBody>
          <a:bodyPr wrap="square">
            <a:spAutoFit/>
          </a:bodyPr>
          <a:lstStyle/>
          <a:p>
            <a:pPr algn="just"/>
            <a:r>
              <a:rPr lang="en-US" sz="3600" b="1" smtClean="0">
                <a:solidFill>
                  <a:srgbClr val="0000CC"/>
                </a:solidFill>
                <a:latin typeface="Times New Roman" panose="02020603050405020304" pitchFamily="18" charset="0"/>
                <a:cs typeface="Times New Roman" panose="02020603050405020304" pitchFamily="18" charset="0"/>
              </a:rPr>
              <a:t>  </a:t>
            </a:r>
            <a:r>
              <a:rPr lang="vi-VN" sz="3600" b="1" smtClean="0">
                <a:solidFill>
                  <a:srgbClr val="0000CC"/>
                </a:solidFill>
                <a:latin typeface="Times New Roman" panose="02020603050405020304" pitchFamily="18" charset="0"/>
                <a:cs typeface="Times New Roman" panose="02020603050405020304" pitchFamily="18" charset="0"/>
              </a:rPr>
              <a:t>Chào </a:t>
            </a:r>
            <a:r>
              <a:rPr lang="vi-VN" sz="3600" b="1" dirty="0">
                <a:solidFill>
                  <a:srgbClr val="0000CC"/>
                </a:solidFill>
                <a:latin typeface="Times New Roman" panose="02020603050405020304" pitchFamily="18" charset="0"/>
                <a:cs typeface="Times New Roman" panose="02020603050405020304" pitchFamily="18" charset="0"/>
              </a:rPr>
              <a:t>mào,</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sậu,</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đen…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đàn đàn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lũ </a:t>
            </a:r>
            <a:r>
              <a:rPr lang="vi-VN" sz="3600" b="1" smtClean="0">
                <a:solidFill>
                  <a:srgbClr val="0000CC"/>
                </a:solidFill>
                <a:latin typeface="Times New Roman" panose="02020603050405020304" pitchFamily="18" charset="0"/>
                <a:cs typeface="Times New Roman" panose="02020603050405020304" pitchFamily="18" charset="0"/>
              </a:rPr>
              <a:t>lũ</a:t>
            </a:r>
            <a:r>
              <a:rPr lang="vi-VN" sz="3600" b="1" smtClean="0">
                <a:solidFill>
                  <a:srgbClr val="FF0000"/>
                </a:solidFill>
                <a:latin typeface="Times New Roman" panose="02020603050405020304" pitchFamily="18" charset="0"/>
                <a:cs typeface="Times New Roman" panose="02020603050405020304" pitchFamily="18" charset="0"/>
              </a:rPr>
              <a:t>/</a:t>
            </a:r>
            <a:r>
              <a:rPr lang="vi-VN" sz="3600" b="1" smtClean="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bay đi bay về,</a:t>
            </a:r>
            <a:r>
              <a:rPr lang="vi-VN"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lượn lên lượn </a:t>
            </a:r>
            <a:r>
              <a:rPr lang="vi-VN" sz="3600" b="1">
                <a:solidFill>
                  <a:srgbClr val="0000CC"/>
                </a:solidFill>
                <a:latin typeface="Times New Roman" panose="02020603050405020304" pitchFamily="18" charset="0"/>
                <a:cs typeface="Times New Roman" panose="02020603050405020304" pitchFamily="18" charset="0"/>
              </a:rPr>
              <a:t>xuống</a:t>
            </a:r>
            <a:r>
              <a:rPr lang="vi-VN" sz="3600" b="1" smtClean="0">
                <a:solidFill>
                  <a:srgbClr val="0000CC"/>
                </a:solidFill>
                <a:latin typeface="Times New Roman" panose="02020603050405020304" pitchFamily="18" charset="0"/>
                <a:cs typeface="Times New Roman" panose="02020603050405020304" pitchFamily="18" charset="0"/>
              </a:rPr>
              <a:t>.</a:t>
            </a:r>
            <a:r>
              <a:rPr lang="vi-VN"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95994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9365</TotalTime>
  <Words>680</Words>
  <Application>Microsoft Office PowerPoint</Application>
  <PresentationFormat>Custom</PresentationFormat>
  <Paragraphs>116</Paragraphs>
  <Slides>15</Slides>
  <Notes>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HP001 4 hàng</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996</cp:revision>
  <dcterms:created xsi:type="dcterms:W3CDTF">2008-09-09T22:52:10Z</dcterms:created>
  <dcterms:modified xsi:type="dcterms:W3CDTF">2024-05-05T07:47:03Z</dcterms:modified>
</cp:coreProperties>
</file>