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27" r:id="rId2"/>
    <p:sldId id="407" r:id="rId3"/>
    <p:sldId id="427" r:id="rId4"/>
    <p:sldId id="428" r:id="rId5"/>
    <p:sldId id="426" r:id="rId6"/>
    <p:sldId id="442" r:id="rId7"/>
    <p:sldId id="443" r:id="rId8"/>
    <p:sldId id="433" r:id="rId9"/>
    <p:sldId id="444" r:id="rId10"/>
    <p:sldId id="340" r:id="rId11"/>
  </p:sldIdLst>
  <p:sldSz cx="16276638" cy="9144000"/>
  <p:notesSz cx="6858000" cy="9144000"/>
  <p:custDataLst>
    <p:tags r:id="rId1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5" d="100"/>
          <a:sy n="55" d="100"/>
        </p:scale>
        <p:origin x="564" y="9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EB5B8007-F28A-4C3E-A48D-DDE012D8153F}" type="slidenum">
              <a:rPr lang="en-US" altLang="en-US" sz="1200">
                <a:cs typeface="Arial" charset="0"/>
              </a:rPr>
              <a:pPr algn="r" eaLnBrk="1" hangingPunct="1"/>
              <a:t>10</a:t>
            </a:fld>
            <a:endParaRPr lang="en-US" altLang="en-US" sz="1200">
              <a:cs typeface="Arial" charset="0"/>
            </a:endParaRPr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77825" y="685800"/>
            <a:ext cx="6102350" cy="3429000"/>
          </a:xfrm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vi-VN" altLang="en-US" smtClean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5011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image" Target="../media/image3.png"/><Relationship Id="rId7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gif"/><Relationship Id="rId5" Type="http://schemas.openxmlformats.org/officeDocument/2006/relationships/image" Target="../media/image5.wmf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Giai%20nghia%20tu/Linh%20xuong.pptx" TargetMode="External"/><Relationship Id="rId2" Type="http://schemas.openxmlformats.org/officeDocument/2006/relationships/hyperlink" Target="Giai%20nghia%20tu/Mo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Giai%20nghia%20tu/ao%20thuat.ppt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3"/>
          <p:cNvSpPr txBox="1">
            <a:spLocks noChangeArrowheads="1"/>
          </p:cNvSpPr>
          <p:nvPr/>
        </p:nvSpPr>
        <p:spPr bwMode="auto">
          <a:xfrm>
            <a:off x="3197197" y="7239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 dirty="0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dirty="0" smtClean="0">
                <a:solidFill>
                  <a:srgbClr val="FF0066"/>
                </a:solidFill>
                <a:latin typeface="Times New Roman" pitchFamily="18" charset="0"/>
              </a:rPr>
              <a:t>QUẢNG TIÊN</a:t>
            </a:r>
            <a:endParaRPr lang="en-US" altLang="en-US" sz="3500" b="1" dirty="0">
              <a:solidFill>
                <a:srgbClr val="FF0066"/>
              </a:solidFill>
              <a:latin typeface="Times New Roman" pitchFamily="18" charset="0"/>
            </a:endParaRPr>
          </a:p>
        </p:txBody>
      </p:sp>
      <p:pic>
        <p:nvPicPr>
          <p:cNvPr id="2051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677" y="5443538"/>
            <a:ext cx="2034580" cy="264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7" name="Text Box 14"/>
          <p:cNvSpPr txBox="1">
            <a:spLocks noChangeArrowheads="1"/>
          </p:cNvSpPr>
          <p:nvPr/>
        </p:nvSpPr>
        <p:spPr bwMode="auto">
          <a:xfrm>
            <a:off x="2783822" y="4343401"/>
            <a:ext cx="10928600" cy="1668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Tiếng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Việt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5: NGÀY HỘI RỪNG XANH (T1, 2)</a:t>
            </a:r>
            <a:endParaRPr 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9" name="Text Box 17"/>
          <p:cNvSpPr txBox="1">
            <a:spLocks noChangeArrowheads="1"/>
          </p:cNvSpPr>
          <p:nvPr/>
        </p:nvSpPr>
        <p:spPr bwMode="auto">
          <a:xfrm>
            <a:off x="2480250" y="2057400"/>
            <a:ext cx="11471154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sp>
        <p:nvSpPr>
          <p:cNvPr id="2054" name="Text Box 18"/>
          <p:cNvSpPr txBox="1">
            <a:spLocks noChangeArrowheads="1"/>
          </p:cNvSpPr>
          <p:nvPr/>
        </p:nvSpPr>
        <p:spPr bwMode="auto">
          <a:xfrm>
            <a:off x="2557757" y="7200900"/>
            <a:ext cx="597456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Giáo viên</a:t>
            </a:r>
            <a:r>
              <a:rPr lang="en-US" altLang="en-US" sz="2400" b="1" i="1" smtClean="0">
                <a:solidFill>
                  <a:srgbClr val="FF0066"/>
                </a:solidFill>
                <a:latin typeface="Times New Roman" pitchFamily="18" charset="0"/>
              </a:rPr>
              <a:t>:</a:t>
            </a:r>
            <a:endParaRPr lang="en-US" altLang="en-US" sz="2400" b="1" i="1">
              <a:solidFill>
                <a:srgbClr val="FF0066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400" b="1" i="1">
                <a:solidFill>
                  <a:srgbClr val="FF0066"/>
                </a:solidFill>
                <a:latin typeface="Times New Roman" pitchFamily="18" charset="0"/>
              </a:rPr>
              <a:t>Lớp:  3</a:t>
            </a:r>
          </a:p>
        </p:txBody>
      </p:sp>
      <p:pic>
        <p:nvPicPr>
          <p:cNvPr id="2055" name="Picture 22" descr="bd21315_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0079" y="6229986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V="1">
            <a:off x="1112658" y="331495"/>
            <a:ext cx="2081213" cy="266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5" descr="POINSET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3122398" y="413107"/>
            <a:ext cx="2089150" cy="2498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5407784" y="14478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pic>
        <p:nvPicPr>
          <p:cNvPr id="3" name="Picture 7" descr="BƯỚM 58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131113" y="984250"/>
            <a:ext cx="1474263" cy="1922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60" name="Picture 8" descr="animal-14[1]"/>
          <p:cNvPicPr>
            <a:picLocks noChangeAspect="1" noChangeArrowheads="1" noCrop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549684" y="5964239"/>
            <a:ext cx="1416132" cy="1030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 descr="POINSET3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8632" y="5111880"/>
            <a:ext cx="4334745" cy="3092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9" grpId="0"/>
      <p:bldP spid="2059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Anh dep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WordArt 3"/>
          <p:cNvSpPr>
            <a:spLocks noChangeArrowheads="1" noChangeShapeType="1" noTextEdit="1"/>
          </p:cNvSpPr>
          <p:nvPr/>
        </p:nvSpPr>
        <p:spPr bwMode="auto">
          <a:xfrm>
            <a:off x="3490119" y="4191000"/>
            <a:ext cx="9296400" cy="10493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0519" y="0"/>
            <a:ext cx="9586119" cy="9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val Callout 1"/>
          <p:cNvSpPr/>
          <p:nvPr/>
        </p:nvSpPr>
        <p:spPr>
          <a:xfrm>
            <a:off x="0" y="2362200"/>
            <a:ext cx="6690519" cy="5715000"/>
          </a:xfrm>
          <a:prstGeom prst="wedgeEllipseCallout">
            <a:avLst>
              <a:gd name="adj1" fmla="val -51894"/>
              <a:gd name="adj2" fmla="val 662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trả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lời </a:t>
            </a:r>
            <a:r>
              <a:rPr lang="en-US" sz="3200" b="1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hỏi:</a:t>
            </a:r>
          </a:p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Kể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2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Các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đoán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thử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2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15" name="Group 14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9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1563435" y="2828092"/>
            <a:ext cx="139662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Đọc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diễn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nhấn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ngữ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giàu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sức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gợi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sôi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hồ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hởi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nhịp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nhanh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1;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thong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thả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tươi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2;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giọng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thích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thú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ngạc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ở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3,4.</a:t>
            </a:r>
          </a:p>
        </p:txBody>
      </p:sp>
      <p:sp>
        <p:nvSpPr>
          <p:cNvPr id="3" name="Rectangle 2"/>
          <p:cNvSpPr/>
          <p:nvPr/>
        </p:nvSpPr>
        <p:spPr>
          <a:xfrm>
            <a:off x="1493838" y="5876092"/>
            <a:ext cx="13578681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4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khổ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đoạn</a:t>
            </a:r>
            <a:r>
              <a:rPr lang="en-US" sz="38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8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1508919" y="1981200"/>
            <a:ext cx="4191000" cy="677108"/>
            <a:chOff x="1508919" y="1888664"/>
            <a:chExt cx="3733800" cy="677108"/>
          </a:xfrm>
        </p:grpSpPr>
        <p:sp>
          <p:nvSpPr>
            <p:cNvPr id="20" name="Rectangle 19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1. Hướng dẫn đọc.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673234" y="2519755"/>
              <a:ext cx="3177124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1493787" y="4885492"/>
            <a:ext cx="4191000" cy="677108"/>
            <a:chOff x="1508919" y="1888664"/>
            <a:chExt cx="3733800" cy="677108"/>
          </a:xfrm>
        </p:grpSpPr>
        <p:sp>
          <p:nvSpPr>
            <p:cNvPr id="23" name="Rectangle 22"/>
            <p:cNvSpPr/>
            <p:nvPr/>
          </p:nvSpPr>
          <p:spPr>
            <a:xfrm>
              <a:off x="1508919" y="1888664"/>
              <a:ext cx="3733800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800" b="1" smtClean="0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rPr>
                <a:t>2. Chia đoạn.</a:t>
              </a:r>
              <a:endParaRPr lang="en-US" sz="3800" b="1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1618922" y="2519755"/>
              <a:ext cx="2281012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5120" y="2722706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406914" y="1944469"/>
            <a:ext cx="67818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Luyện đọc và tìm hiểu bài.</a:t>
            </a:r>
            <a:endParaRPr lang="en-US" sz="3600" b="1" u="sng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07519" y="3674745"/>
            <a:ext cx="555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738308" y="2720673"/>
            <a:ext cx="2059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õ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724907" y="2692225"/>
            <a:ext cx="163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90319" y="2692225"/>
            <a:ext cx="2262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538119" y="2666128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376319" y="2658050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8519319" y="265805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oác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1585120" y="6113383"/>
            <a:ext cx="43433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4000" b="1" i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 nghĩa từ:</a:t>
            </a:r>
            <a:endParaRPr lang="en-US" sz="4000" b="1" u="sng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>
            <a:hlinkClick r:id="rId2" action="ppaction://hlinkpres?slideindex=1&amp;slidetitle="/>
          </p:cNvPr>
          <p:cNvSpPr/>
          <p:nvPr/>
        </p:nvSpPr>
        <p:spPr>
          <a:xfrm>
            <a:off x="1661319" y="7278469"/>
            <a:ext cx="1295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7" name="Rectangle 6">
            <a:hlinkClick r:id="rId3" action="ppaction://hlinkpres?slideindex=1&amp;slidetitle="/>
          </p:cNvPr>
          <p:cNvSpPr/>
          <p:nvPr/>
        </p:nvSpPr>
        <p:spPr>
          <a:xfrm>
            <a:off x="3008901" y="7270630"/>
            <a:ext cx="261481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Lĩnh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xướng 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8" name="Rectangle 7">
            <a:hlinkClick r:id="rId4" action="ppaction://hlinkpres?slideindex=1&amp;slidetitle="/>
          </p:cNvPr>
          <p:cNvSpPr/>
          <p:nvPr/>
        </p:nvSpPr>
        <p:spPr>
          <a:xfrm>
            <a:off x="6070010" y="7278469"/>
            <a:ext cx="19159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Ảo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sz="3600">
              <a:solidFill>
                <a:srgbClr val="0000CC"/>
              </a:solidFill>
            </a:endParaRPr>
          </a:p>
        </p:txBody>
      </p:sp>
      <p:sp>
        <p:nvSpPr>
          <p:cNvPr id="9" name="Rectangle 8">
            <a:hlinkClick r:id="rId4" action="ppaction://hlinkpres?slideindex=1&amp;slidetitle="/>
          </p:cNvPr>
          <p:cNvSpPr/>
          <p:nvPr/>
        </p:nvSpPr>
        <p:spPr>
          <a:xfrm>
            <a:off x="8649933" y="7270630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 nước </a:t>
            </a:r>
            <a:endParaRPr lang="en-US" sz="3600">
              <a:solidFill>
                <a:srgbClr val="0000CC"/>
              </a:solidFill>
            </a:endParaRPr>
          </a:p>
        </p:txBody>
      </p:sp>
      <p:grpSp>
        <p:nvGrpSpPr>
          <p:cNvPr id="32" name="Group 31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33" name="Group 32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35" name="TextBox 34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6" name="TextBox 35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4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010571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Connector 25"/>
          <p:cNvCxnSpPr/>
          <p:nvPr/>
        </p:nvCxnSpPr>
        <p:spPr>
          <a:xfrm>
            <a:off x="5600701" y="26670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600701" y="2743200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623719" y="3905071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Tre, trúc nổi nhạc sáo, khe suối gảy nhạc đàn, nấm mang ô đi hội, cọn nước chơi trò đu quay.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623878" y="5295977"/>
            <a:ext cx="102338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xanh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623718" y="6786477"/>
            <a:ext cx="102108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M: - Chim gõ kiến làm gì?</a:t>
            </a:r>
          </a:p>
          <a:p>
            <a:pPr algn="just"/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     - Chim gõ kiến nổi mõ.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433121" y="2758275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423720" y="2797314"/>
            <a:ext cx="2059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õ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2385618" y="2797314"/>
            <a:ext cx="163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3660657" y="2820648"/>
            <a:ext cx="1429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466175" y="3559314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1330327" y="3559314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512066" y="353993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oác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9552" y="4680820"/>
            <a:ext cx="555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34" name="Group 33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35" name="Group 34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37" name="TextBox 36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8" name="TextBox 37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36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6310616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  <p:bldP spid="4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8753147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2" name="Rectangle 41"/>
          <p:cNvSpPr/>
          <p:nvPr/>
        </p:nvSpPr>
        <p:spPr>
          <a:xfrm>
            <a:off x="5789151" y="2743200"/>
            <a:ext cx="1004536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ấy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789152" y="4044561"/>
            <a:ext cx="100453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nl-NL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Tiếng mõ, tiếng gà rừng gọi, tiếng nhạc sáo của tre trúc, tiếng nhạc đàn của khe suối, tiếng lĩnh xướng của khướu. Tác dụng: Những âm thanh đa dạng đó làm cho ngày hội vui tươi, rộn rã hơn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5789151" y="6820287"/>
            <a:ext cx="101015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thích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5600701" y="26670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433121" y="2758275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423720" y="2797314"/>
            <a:ext cx="2059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õ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2385618" y="2797314"/>
            <a:ext cx="163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3660657" y="2820648"/>
            <a:ext cx="1429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66175" y="3559314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330327" y="3559314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12066" y="353993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oác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9552" y="4680820"/>
            <a:ext cx="555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53" name="Group 52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4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91211147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12" grpId="0"/>
      <p:bldP spid="4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1718225" y="1891336"/>
            <a:ext cx="2319747" cy="699983"/>
            <a:chOff x="1259767" y="1442589"/>
            <a:chExt cx="2319747" cy="699983"/>
          </a:xfrm>
        </p:grpSpPr>
        <p:sp>
          <p:nvSpPr>
            <p:cNvPr id="28" name="Rectangle 27"/>
            <p:cNvSpPr/>
            <p:nvPr/>
          </p:nvSpPr>
          <p:spPr>
            <a:xfrm>
              <a:off x="1259767" y="1442589"/>
              <a:ext cx="2319747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Luyện đọc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1338517" y="2142572"/>
              <a:ext cx="220980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0" name="Group 29"/>
          <p:cNvGrpSpPr/>
          <p:nvPr/>
        </p:nvGrpSpPr>
        <p:grpSpPr>
          <a:xfrm>
            <a:off x="9223274" y="1907107"/>
            <a:ext cx="2877445" cy="685384"/>
            <a:chOff x="1024127" y="1442589"/>
            <a:chExt cx="2877445" cy="685384"/>
          </a:xfrm>
        </p:grpSpPr>
        <p:sp>
          <p:nvSpPr>
            <p:cNvPr id="31" name="Rectangle 30"/>
            <p:cNvSpPr/>
            <p:nvPr/>
          </p:nvSpPr>
          <p:spPr>
            <a:xfrm>
              <a:off x="1024127" y="1442589"/>
              <a:ext cx="2791030" cy="654607"/>
            </a:xfrm>
            <a:prstGeom prst="rect">
              <a:avLst/>
            </a:prstGeom>
            <a:noFill/>
          </p:spPr>
          <p:txBody>
            <a:bodyPr wrap="none" lIns="69156" tIns="34578" rIns="69156" bIns="34578">
              <a:spAutoFit/>
              <a:scene3d>
                <a:camera prst="orthographicFront"/>
                <a:lightRig rig="glow" dir="tl">
                  <a:rot lat="0" lon="0" rev="5400000"/>
                </a:lightRig>
              </a:scene3d>
              <a:sp3d contourW="12700">
                <a:bevelT w="25400" h="25400"/>
                <a:contourClr>
                  <a:schemeClr val="accent6">
                    <a:shade val="73000"/>
                  </a:schemeClr>
                </a:contourClr>
              </a:sp3d>
            </a:bodyPr>
            <a:lstStyle/>
            <a:p>
              <a:pPr algn="ctr"/>
              <a:r>
                <a:rPr lang="en-US" sz="3800" b="1" smtClean="0">
                  <a:ln w="11430"/>
                  <a:solidFill>
                    <a:srgbClr val="0000FF"/>
                  </a:solidFill>
                  <a:latin typeface="Times New Roman" pitchFamily="18" charset="0"/>
                  <a:cs typeface="Times New Roman" pitchFamily="18" charset="0"/>
                </a:rPr>
                <a:t>Tìm hiểu bài</a:t>
              </a:r>
              <a:endParaRPr lang="en-US" sz="3800" b="1">
                <a:ln w="11430"/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95099" y="2127973"/>
              <a:ext cx="2806473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Text Box 2"/>
          <p:cNvSpPr txBox="1">
            <a:spLocks noChangeArrowheads="1"/>
          </p:cNvSpPr>
          <p:nvPr/>
        </p:nvSpPr>
        <p:spPr bwMode="auto">
          <a:xfrm>
            <a:off x="8671719" y="2819400"/>
            <a:ext cx="41389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6004723" y="3819080"/>
            <a:ext cx="9144000" cy="3065977"/>
            <a:chOff x="6004723" y="3819080"/>
            <a:chExt cx="9144000" cy="3065977"/>
          </a:xfrm>
        </p:grpSpPr>
        <p:pic>
          <p:nvPicPr>
            <p:cNvPr id="35" name="Picture 6" descr="Khung viền đẹp - Mẫu khung viền bìa Giáo án, Báo cáo, Luận văn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9043734" y="780069"/>
              <a:ext cx="3065977" cy="9144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" name="Rectangle 1"/>
            <p:cNvSpPr/>
            <p:nvPr/>
          </p:nvSpPr>
          <p:spPr>
            <a:xfrm>
              <a:off x="6638592" y="4385608"/>
              <a:ext cx="7824327" cy="19389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/>
              <a:r>
                <a:rPr lang="nl-NL" sz="4000" b="1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Thiên nhiên xung quanh chúng ta là một thế giới vô cùng kì thú và hấp dẫn.</a:t>
              </a:r>
              <a:endPara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34" name="Straight Connector 33"/>
          <p:cNvCxnSpPr/>
          <p:nvPr/>
        </p:nvCxnSpPr>
        <p:spPr>
          <a:xfrm>
            <a:off x="5600701" y="2667000"/>
            <a:ext cx="0" cy="5029200"/>
          </a:xfrm>
          <a:prstGeom prst="line">
            <a:avLst/>
          </a:prstGeom>
          <a:ln>
            <a:solidFill>
              <a:srgbClr val="0000CC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33121" y="2758275"/>
            <a:ext cx="19811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23720" y="2797314"/>
            <a:ext cx="205950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õ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385618" y="2797314"/>
            <a:ext cx="16383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660657" y="2820648"/>
            <a:ext cx="142966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66175" y="3559314"/>
            <a:ext cx="23492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330327" y="3559314"/>
            <a:ext cx="1676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úc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512066" y="3539930"/>
            <a:ext cx="2057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kh</a:t>
            </a:r>
            <a:r>
              <a:rPr lang="en-US" sz="36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oác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229552" y="4680820"/>
            <a:ext cx="5559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Gõ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nổi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mõ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Gà</a:t>
            </a:r>
            <a:r>
              <a:rPr lang="en-US" sz="3600" b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gọi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vòng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quanh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Sáng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rồi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ngủ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nữa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b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sz="3600" b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r>
              <a:rPr lang="en-US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//</a:t>
            </a:r>
            <a:endParaRPr lang="en-US" sz="36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2" name="Group 51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53" name="Group 52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55" name="TextBox 54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54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18811875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06914" y="2030031"/>
            <a:ext cx="9596297" cy="646331"/>
            <a:chOff x="1508918" y="1888664"/>
            <a:chExt cx="8733709" cy="1083059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8733709" cy="10830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Nói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nghe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	         RỪNG</a:t>
              </a:r>
              <a:endPara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2896526"/>
              <a:ext cx="252164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406914" y="2971800"/>
            <a:ext cx="11609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1.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(qua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phim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báo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1319" y="3886200"/>
            <a:ext cx="6680821" cy="3882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60375" y="4267200"/>
            <a:ext cx="897271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nhờ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cối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thế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vật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algn="just"/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khu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rừng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36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6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21" name="Group 20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32805865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1406914" y="2030031"/>
            <a:ext cx="9596297" cy="646331"/>
            <a:chOff x="1508918" y="1888664"/>
            <a:chExt cx="8733709" cy="1083059"/>
          </a:xfrm>
        </p:grpSpPr>
        <p:sp>
          <p:nvSpPr>
            <p:cNvPr id="10" name="Rectangle 9"/>
            <p:cNvSpPr/>
            <p:nvPr/>
          </p:nvSpPr>
          <p:spPr>
            <a:xfrm>
              <a:off x="1508918" y="1888664"/>
              <a:ext cx="8733709" cy="108305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4.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Nói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và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3600" b="1" dirty="0" err="1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nghe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.	         RỪNG</a:t>
              </a:r>
              <a:endPara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4" name="Straight Connector 3"/>
            <p:cNvCxnSpPr/>
            <p:nvPr/>
          </p:nvCxnSpPr>
          <p:spPr>
            <a:xfrm>
              <a:off x="1646078" y="2896526"/>
              <a:ext cx="2521647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2" name="Rectangle 21"/>
          <p:cNvSpPr/>
          <p:nvPr/>
        </p:nvSpPr>
        <p:spPr>
          <a:xfrm>
            <a:off x="1406914" y="2819400"/>
            <a:ext cx="1160989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Trao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3600" b="1" i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i="1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vệ</a:t>
            </a:r>
            <a:r>
              <a:rPr lang="en-US" sz="3600" b="1" i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rừng!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AutoShape 2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Top 10 bài văn mẫu kể về kỳ nghỉ hè của em - Bài viết ha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846" y="3667126"/>
            <a:ext cx="4396248" cy="260756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23563" y="3581400"/>
            <a:ext cx="4800600" cy="269329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03211" y="3624263"/>
            <a:ext cx="4678908" cy="2693294"/>
          </a:xfrm>
          <a:prstGeom prst="rect">
            <a:avLst/>
          </a:prstGeom>
        </p:spPr>
      </p:pic>
      <p:grpSp>
        <p:nvGrpSpPr>
          <p:cNvPr id="20" name="Group 19"/>
          <p:cNvGrpSpPr/>
          <p:nvPr/>
        </p:nvGrpSpPr>
        <p:grpSpPr>
          <a:xfrm>
            <a:off x="4404519" y="149573"/>
            <a:ext cx="6934200" cy="1493205"/>
            <a:chOff x="4404519" y="149573"/>
            <a:chExt cx="6934200" cy="1493205"/>
          </a:xfrm>
        </p:grpSpPr>
        <p:grpSp>
          <p:nvGrpSpPr>
            <p:cNvPr id="21" name="Group 20"/>
            <p:cNvGrpSpPr/>
            <p:nvPr/>
          </p:nvGrpSpPr>
          <p:grpSpPr>
            <a:xfrm>
              <a:off x="5084510" y="149573"/>
              <a:ext cx="5492209" cy="994235"/>
              <a:chOff x="4998717" y="210532"/>
              <a:chExt cx="5399539" cy="994235"/>
            </a:xfrm>
          </p:grpSpPr>
          <p:sp>
            <p:nvSpPr>
              <p:cNvPr id="24" name="TextBox 23"/>
              <p:cNvSpPr txBox="1"/>
              <p:nvPr/>
            </p:nvSpPr>
            <p:spPr>
              <a:xfrm>
                <a:off x="4998717" y="210532"/>
                <a:ext cx="539953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28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25" name="TextBox 24"/>
              <p:cNvSpPr txBox="1"/>
              <p:nvPr/>
            </p:nvSpPr>
            <p:spPr>
              <a:xfrm>
                <a:off x="6651116" y="743102"/>
                <a:ext cx="19679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u="sng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400" b="1" u="sng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23" name="Text Box 14"/>
            <p:cNvSpPr txBox="1">
              <a:spLocks noChangeArrowheads="1"/>
            </p:cNvSpPr>
            <p:nvPr/>
          </p:nvSpPr>
          <p:spPr bwMode="auto">
            <a:xfrm>
              <a:off x="4404519" y="1066800"/>
              <a:ext cx="6934200" cy="57597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143689" tIns="71844" rIns="143689" bIns="71844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spcBef>
                  <a:spcPts val="0"/>
                </a:spcBef>
                <a:defRPr/>
              </a:pPr>
              <a:r>
                <a:rPr lang="en-US" sz="2800" b="1" smtClean="0">
                  <a:solidFill>
                    <a:srgbClr val="0000CC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rPr>
                <a:t>BÀI 5: NGÀY HỘI RỪNG XANH (T1,2)</a:t>
              </a:r>
              <a:endPara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1406914" y="6454676"/>
            <a:ext cx="13944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Tuyên truyền bảo vệ rừng cho mọi </a:t>
            </a:r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vi-VN" sz="3600" b="1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Giải thích cho mọi người về lợi ích của </a:t>
            </a:r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rừng</a:t>
            </a:r>
            <a:r>
              <a:rPr lang="en-US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, không</a:t>
            </a:r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chặt phá rừng</a:t>
            </a:r>
          </a:p>
          <a:p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Trồng thêm thật nhiều cây xanh</a:t>
            </a:r>
          </a:p>
          <a:p>
            <a:r>
              <a:rPr lang="vi-VN" sz="3600" b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3600" b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Ko đốt rừng và khai thác bừa bãi</a:t>
            </a:r>
          </a:p>
        </p:txBody>
      </p:sp>
    </p:spTree>
    <p:extLst>
      <p:ext uri="{BB962C8B-B14F-4D97-AF65-F5344CB8AC3E}">
        <p14:creationId xmlns:p14="http://schemas.microsoft.com/office/powerpoint/2010/main" val="336800512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PSNARRATION" val="23,1047787239,C:\Users\Tailieu\Documents\Bai giang duong truong son_pptx\Media.ppcx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9541</TotalTime>
  <Words>750</Words>
  <Application>Microsoft Office PowerPoint</Application>
  <PresentationFormat>Custom</PresentationFormat>
  <Paragraphs>104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Admin</cp:lastModifiedBy>
  <cp:revision>1046</cp:revision>
  <dcterms:created xsi:type="dcterms:W3CDTF">2008-09-09T22:52:10Z</dcterms:created>
  <dcterms:modified xsi:type="dcterms:W3CDTF">2024-05-05T07:46:32Z</dcterms:modified>
</cp:coreProperties>
</file>