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27" r:id="rId4"/>
    <p:sldId id="440" r:id="rId5"/>
    <p:sldId id="441" r:id="rId6"/>
    <p:sldId id="443" r:id="rId7"/>
    <p:sldId id="442"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124652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18.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7.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Cau%20hoi/Cau%203.pptx" TargetMode="External"/><Relationship Id="rId5" Type="http://schemas.openxmlformats.org/officeDocument/2006/relationships/image" Target="../media/image12.jpg"/><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hyperlink" Target="Cau%20hoi/Cau%201.pptx" TargetMode="External"/><Relationship Id="rId1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CÓC</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KIỆN</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TRỜI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617134" y="149573"/>
            <a:ext cx="7013458" cy="1117345"/>
            <a:chOff x="4539228" y="210532"/>
            <a:chExt cx="6895119" cy="1117345"/>
          </a:xfrm>
        </p:grpSpPr>
        <p:grpSp>
          <p:nvGrpSpPr>
            <p:cNvPr id="20" name="Group 19"/>
            <p:cNvGrpSpPr/>
            <p:nvPr/>
          </p:nvGrpSpPr>
          <p:grpSpPr>
            <a:xfrm>
              <a:off x="4539228" y="210532"/>
              <a:ext cx="6895119" cy="1117345"/>
              <a:chOff x="4539228" y="210532"/>
              <a:chExt cx="6895119" cy="1117345"/>
            </a:xfrm>
          </p:grpSpPr>
          <p:sp>
            <p:nvSpPr>
              <p:cNvPr id="22" name="TextBox 21"/>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Rectangle 95"/>
          <p:cNvSpPr>
            <a:spLocks noChangeArrowheads="1"/>
          </p:cNvSpPr>
          <p:nvPr/>
        </p:nvSpPr>
        <p:spPr bwMode="auto">
          <a:xfrm>
            <a:off x="3368916" y="1182689"/>
            <a:ext cx="9427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PHƯƠNG TIỆN GIAO THÔNG</a:t>
            </a:r>
            <a:endParaRPr lang="en-GB" sz="3600" b="1">
              <a:solidFill>
                <a:srgbClr val="0000CC"/>
              </a:solidFill>
              <a:latin typeface="Times New Roman" pitchFamily="18" charset="0"/>
              <a:cs typeface="Times New Roman" pitchFamily="18" charset="0"/>
            </a:endParaRPr>
          </a:p>
        </p:txBody>
      </p:sp>
      <p:sp>
        <p:nvSpPr>
          <p:cNvPr id="33" name="Rectangle 32"/>
          <p:cNvSpPr/>
          <p:nvPr/>
        </p:nvSpPr>
        <p:spPr>
          <a:xfrm>
            <a:off x="11236060" y="7303251"/>
            <a:ext cx="3490422" cy="9332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QUAY ĐỂ TÌM PHƯƠNG TIỆN</a:t>
            </a:r>
            <a:endParaRPr lang="en-US" sz="2400" b="1"/>
          </a:p>
        </p:txBody>
      </p:sp>
      <p:grpSp>
        <p:nvGrpSpPr>
          <p:cNvPr id="34" name="Group 33"/>
          <p:cNvGrpSpPr/>
          <p:nvPr/>
        </p:nvGrpSpPr>
        <p:grpSpPr>
          <a:xfrm>
            <a:off x="10821053" y="2656598"/>
            <a:ext cx="4323680" cy="4250725"/>
            <a:chOff x="11279143" y="2244626"/>
            <a:chExt cx="4250726" cy="4250725"/>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76608">
              <a:off x="12107054" y="5106342"/>
              <a:ext cx="1069322" cy="860386"/>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01292">
              <a:off x="13585775" y="5176012"/>
              <a:ext cx="1131290" cy="735646"/>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96633">
              <a:off x="13515939" y="2832699"/>
              <a:ext cx="1270960" cy="754950"/>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36634">
              <a:off x="12118500" y="2672598"/>
              <a:ext cx="1287374" cy="802342"/>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9143" y="3828366"/>
              <a:ext cx="1483044" cy="953594"/>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4173200" y="4046173"/>
              <a:ext cx="1295262" cy="647631"/>
            </a:xfrm>
            <a:prstGeom prst="rect">
              <a:avLst/>
            </a:prstGeom>
          </p:spPr>
        </p:pic>
        <p:sp>
          <p:nvSpPr>
            <p:cNvPr id="41" name="Oval 40"/>
            <p:cNvSpPr/>
            <p:nvPr/>
          </p:nvSpPr>
          <p:spPr>
            <a:xfrm>
              <a:off x="11279144" y="2244626"/>
              <a:ext cx="4250725" cy="425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1578282" y="3300224"/>
              <a:ext cx="3657600" cy="20892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1565925" y="3291223"/>
              <a:ext cx="3655920" cy="21106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394725" y="2275792"/>
              <a:ext cx="19565" cy="41883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1037168" y="4717135"/>
            <a:ext cx="3869843" cy="3519323"/>
            <a:chOff x="11024286" y="5326290"/>
            <a:chExt cx="3804547" cy="3519323"/>
          </a:xfrm>
        </p:grpSpPr>
        <p:cxnSp>
          <p:nvCxnSpPr>
            <p:cNvPr id="46" name="Straight Connector 45"/>
            <p:cNvCxnSpPr/>
            <p:nvPr/>
          </p:nvCxnSpPr>
          <p:spPr>
            <a:xfrm>
              <a:off x="12954000" y="5326290"/>
              <a:ext cx="0" cy="2446074"/>
            </a:xfrm>
            <a:prstGeom prst="line">
              <a:avLst/>
            </a:prstGeom>
            <a:ln w="127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1024286" y="7776878"/>
              <a:ext cx="3804547"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1088130"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4768386"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1353800" y="5326290"/>
              <a:ext cx="1589904" cy="7713"/>
            </a:xfrm>
            <a:prstGeom prst="line">
              <a:avLst/>
            </a:prstGeom>
            <a:ln w="127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075901" y="2413622"/>
            <a:ext cx="2929007"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smtClean="0">
                <a:solidFill>
                  <a:srgbClr val="0000CC"/>
                </a:solidFill>
              </a:rPr>
              <a:t>…</a:t>
            </a:r>
            <a:r>
              <a:rPr lang="en-US" sz="3600" b="1" smtClean="0">
                <a:solidFill>
                  <a:srgbClr val="0000CC"/>
                </a:solidFill>
              </a:rPr>
              <a:t>àng quê</a:t>
            </a:r>
            <a:endParaRPr lang="en-US" sz="3600" b="1">
              <a:solidFill>
                <a:srgbClr val="0000CC"/>
              </a:solidFill>
            </a:endParaRPr>
          </a:p>
        </p:txBody>
      </p:sp>
      <p:sp>
        <p:nvSpPr>
          <p:cNvPr id="57" name="TextBox 56"/>
          <p:cNvSpPr txBox="1"/>
          <p:nvPr/>
        </p:nvSpPr>
        <p:spPr>
          <a:xfrm>
            <a:off x="5597174" y="2958055"/>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5901" y="2286001"/>
            <a:ext cx="2971058" cy="1553865"/>
          </a:xfrm>
          <a:prstGeom prst="rect">
            <a:avLst/>
          </a:prstGeom>
        </p:spPr>
      </p:pic>
      <p:sp>
        <p:nvSpPr>
          <p:cNvPr id="58" name="TextBox 57"/>
          <p:cNvSpPr txBox="1"/>
          <p:nvPr/>
        </p:nvSpPr>
        <p:spPr>
          <a:xfrm>
            <a:off x="1011233" y="2370462"/>
            <a:ext cx="3005951"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smtClean="0">
                <a:solidFill>
                  <a:srgbClr val="0000CC"/>
                </a:solidFill>
              </a:rPr>
              <a:t>…</a:t>
            </a:r>
            <a:r>
              <a:rPr lang="en-US" sz="3600" b="1" smtClean="0">
                <a:solidFill>
                  <a:srgbClr val="0000CC"/>
                </a:solidFill>
              </a:rPr>
              <a:t>òng đỏ</a:t>
            </a:r>
            <a:endParaRPr lang="en-US" sz="3600" b="1">
              <a:solidFill>
                <a:srgbClr val="0000CC"/>
              </a:solidFill>
            </a:endParaRPr>
          </a:p>
        </p:txBody>
      </p:sp>
      <p:sp>
        <p:nvSpPr>
          <p:cNvPr id="59" name="TextBox 58"/>
          <p:cNvSpPr txBox="1"/>
          <p:nvPr/>
        </p:nvSpPr>
        <p:spPr>
          <a:xfrm>
            <a:off x="1727399" y="2914895"/>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6" name="Picture 55">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719" y="2063859"/>
            <a:ext cx="3560227" cy="1899853"/>
          </a:xfrm>
          <a:prstGeom prst="rect">
            <a:avLst/>
          </a:prstGeom>
        </p:spPr>
      </p:pic>
      <p:sp>
        <p:nvSpPr>
          <p:cNvPr id="60" name="TextBox 59"/>
          <p:cNvSpPr txBox="1"/>
          <p:nvPr/>
        </p:nvSpPr>
        <p:spPr>
          <a:xfrm>
            <a:off x="946765" y="4608796"/>
            <a:ext cx="3390672" cy="1200329"/>
          </a:xfrm>
          <a:prstGeom prst="rect">
            <a:avLst/>
          </a:prstGeom>
          <a:noFill/>
        </p:spPr>
        <p:txBody>
          <a:bodyPr wrap="none" rtlCol="0">
            <a:spAutoFit/>
          </a:bodyPr>
          <a:lstStyle/>
          <a:p>
            <a:pPr algn="ctr"/>
            <a:r>
              <a:rPr lang="en-US" sz="3600" b="1" smtClean="0">
                <a:solidFill>
                  <a:srgbClr val="0000CC"/>
                </a:solidFill>
              </a:rPr>
              <a:t>Điền tr hay ch:</a:t>
            </a:r>
          </a:p>
          <a:p>
            <a:pPr algn="ctr"/>
            <a:r>
              <a:rPr lang="en-US" sz="3600" b="1" smtClean="0">
                <a:solidFill>
                  <a:srgbClr val="0000CC"/>
                </a:solidFill>
              </a:rPr>
              <a:t>rất</a:t>
            </a:r>
            <a:r>
              <a:rPr lang="en-US" sz="3600" smtClean="0">
                <a:solidFill>
                  <a:srgbClr val="0000CC"/>
                </a:solidFill>
              </a:rPr>
              <a:t> …</a:t>
            </a:r>
            <a:r>
              <a:rPr lang="en-US" sz="3600" b="1" smtClean="0">
                <a:solidFill>
                  <a:srgbClr val="0000CC"/>
                </a:solidFill>
              </a:rPr>
              <a:t>ong</a:t>
            </a:r>
            <a:endParaRPr lang="en-US" sz="3600" b="1">
              <a:solidFill>
                <a:srgbClr val="0000CC"/>
              </a:solidFill>
            </a:endParaRPr>
          </a:p>
        </p:txBody>
      </p:sp>
      <p:sp>
        <p:nvSpPr>
          <p:cNvPr id="61" name="TextBox 60"/>
          <p:cNvSpPr txBox="1"/>
          <p:nvPr/>
        </p:nvSpPr>
        <p:spPr>
          <a:xfrm>
            <a:off x="2357656" y="5153229"/>
            <a:ext cx="518092" cy="646331"/>
          </a:xfrm>
          <a:prstGeom prst="rect">
            <a:avLst/>
          </a:prstGeom>
          <a:noFill/>
        </p:spPr>
        <p:txBody>
          <a:bodyPr wrap="none" rtlCol="0">
            <a:spAutoFit/>
          </a:bodyPr>
          <a:lstStyle/>
          <a:p>
            <a:pPr algn="ctr"/>
            <a:r>
              <a:rPr lang="en-US" sz="3600" b="1" smtClean="0">
                <a:solidFill>
                  <a:srgbClr val="FF0000"/>
                </a:solidFill>
              </a:rPr>
              <a:t>tr</a:t>
            </a:r>
            <a:endParaRPr lang="en-US" sz="3600" b="1">
              <a:solidFill>
                <a:srgbClr val="FF0000"/>
              </a:solidFill>
            </a:endParaRPr>
          </a:p>
        </p:txBody>
      </p:sp>
      <p:pic>
        <p:nvPicPr>
          <p:cNvPr id="55" name="Picture 54">
            <a:hlinkClick r:id="rId11" action="ppaction://hlinkpres?slideindex=1&amp;slidetitle="/>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1233" y="4343857"/>
            <a:ext cx="3219713" cy="1745474"/>
          </a:xfrm>
          <a:prstGeom prst="rect">
            <a:avLst/>
          </a:prstGeom>
        </p:spPr>
      </p:pic>
      <p:sp>
        <p:nvSpPr>
          <p:cNvPr id="62" name="TextBox 61"/>
          <p:cNvSpPr txBox="1"/>
          <p:nvPr/>
        </p:nvSpPr>
        <p:spPr>
          <a:xfrm>
            <a:off x="5087196" y="4563227"/>
            <a:ext cx="3057248" cy="1200329"/>
          </a:xfrm>
          <a:prstGeom prst="rect">
            <a:avLst/>
          </a:prstGeom>
          <a:noFill/>
        </p:spPr>
        <p:txBody>
          <a:bodyPr wrap="none" rtlCol="0">
            <a:spAutoFit/>
          </a:bodyPr>
          <a:lstStyle/>
          <a:p>
            <a:pPr algn="ctr"/>
            <a:r>
              <a:rPr lang="en-US" sz="3600" b="1" smtClean="0">
                <a:solidFill>
                  <a:srgbClr val="0000CC"/>
                </a:solidFill>
              </a:rPr>
              <a:t>Điền s hay x:</a:t>
            </a:r>
          </a:p>
          <a:p>
            <a:pPr algn="ctr"/>
            <a:r>
              <a:rPr lang="en-US" sz="3600" smtClean="0">
                <a:solidFill>
                  <a:srgbClr val="0000CC"/>
                </a:solidFill>
              </a:rPr>
              <a:t>…</a:t>
            </a:r>
            <a:r>
              <a:rPr lang="en-US" sz="3600" b="1" smtClean="0">
                <a:solidFill>
                  <a:srgbClr val="0000CC"/>
                </a:solidFill>
              </a:rPr>
              <a:t>áng</a:t>
            </a:r>
            <a:r>
              <a:rPr lang="en-US" sz="3600" smtClean="0">
                <a:solidFill>
                  <a:srgbClr val="0000CC"/>
                </a:solidFill>
              </a:rPr>
              <a:t> …</a:t>
            </a:r>
            <a:r>
              <a:rPr lang="en-US" sz="3600" b="1" smtClean="0">
                <a:solidFill>
                  <a:srgbClr val="0000CC"/>
                </a:solidFill>
              </a:rPr>
              <a:t>anh</a:t>
            </a:r>
            <a:endParaRPr lang="en-US" sz="3600" b="1">
              <a:solidFill>
                <a:srgbClr val="0000CC"/>
              </a:solidFill>
            </a:endParaRPr>
          </a:p>
        </p:txBody>
      </p:sp>
      <p:sp>
        <p:nvSpPr>
          <p:cNvPr id="63" name="TextBox 62"/>
          <p:cNvSpPr txBox="1"/>
          <p:nvPr/>
        </p:nvSpPr>
        <p:spPr>
          <a:xfrm>
            <a:off x="5324249" y="5105776"/>
            <a:ext cx="1851790" cy="646331"/>
          </a:xfrm>
          <a:prstGeom prst="rect">
            <a:avLst/>
          </a:prstGeom>
          <a:noFill/>
        </p:spPr>
        <p:txBody>
          <a:bodyPr wrap="none" rtlCol="0">
            <a:spAutoFit/>
          </a:bodyPr>
          <a:lstStyle/>
          <a:p>
            <a:pPr algn="ctr"/>
            <a:r>
              <a:rPr lang="en-US" sz="3600" b="1" smtClean="0">
                <a:solidFill>
                  <a:srgbClr val="FF0000"/>
                </a:solidFill>
              </a:rPr>
              <a:t>s         x</a:t>
            </a:r>
            <a:endParaRPr lang="en-US" sz="3600" b="1">
              <a:solidFill>
                <a:srgbClr val="FF0000"/>
              </a:solidFill>
            </a:endParaRPr>
          </a:p>
        </p:txBody>
      </p:sp>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5901" y="4343400"/>
            <a:ext cx="2971058" cy="1643022"/>
          </a:xfrm>
          <a:prstGeom prst="rect">
            <a:avLst/>
          </a:prstGeom>
        </p:spPr>
      </p:pic>
      <p:sp>
        <p:nvSpPr>
          <p:cNvPr id="64" name="TextBox 63"/>
          <p:cNvSpPr txBox="1"/>
          <p:nvPr/>
        </p:nvSpPr>
        <p:spPr>
          <a:xfrm>
            <a:off x="1074771" y="6703086"/>
            <a:ext cx="3031599" cy="1200329"/>
          </a:xfrm>
          <a:prstGeom prst="rect">
            <a:avLst/>
          </a:prstGeom>
          <a:noFill/>
        </p:spPr>
        <p:txBody>
          <a:bodyPr wrap="none" rtlCol="0">
            <a:spAutoFit/>
          </a:bodyPr>
          <a:lstStyle/>
          <a:p>
            <a:pPr algn="ctr"/>
            <a:r>
              <a:rPr lang="en-US" sz="3600" b="1" smtClean="0">
                <a:solidFill>
                  <a:srgbClr val="0000CC"/>
                </a:solidFill>
              </a:rPr>
              <a:t>Điền s hay x:</a:t>
            </a:r>
          </a:p>
          <a:p>
            <a:pPr algn="ctr"/>
            <a:r>
              <a:rPr lang="en-US" sz="3600" smtClean="0">
                <a:solidFill>
                  <a:srgbClr val="0000CC"/>
                </a:solidFill>
              </a:rPr>
              <a:t>…</a:t>
            </a:r>
            <a:r>
              <a:rPr lang="en-US" sz="3600" b="1" smtClean="0">
                <a:solidFill>
                  <a:srgbClr val="0000CC"/>
                </a:solidFill>
              </a:rPr>
              <a:t>óng</a:t>
            </a:r>
            <a:r>
              <a:rPr lang="en-US" sz="3600" smtClean="0">
                <a:solidFill>
                  <a:srgbClr val="0000CC"/>
                </a:solidFill>
              </a:rPr>
              <a:t> …</a:t>
            </a:r>
            <a:r>
              <a:rPr lang="en-US" sz="3600" b="1" smtClean="0">
                <a:solidFill>
                  <a:srgbClr val="0000CC"/>
                </a:solidFill>
              </a:rPr>
              <a:t>ánh</a:t>
            </a:r>
            <a:endParaRPr lang="en-US" sz="3600" b="1">
              <a:solidFill>
                <a:srgbClr val="0000CC"/>
              </a:solidFill>
            </a:endParaRPr>
          </a:p>
        </p:txBody>
      </p:sp>
      <p:sp>
        <p:nvSpPr>
          <p:cNvPr id="65" name="TextBox 64"/>
          <p:cNvSpPr txBox="1"/>
          <p:nvPr/>
        </p:nvSpPr>
        <p:spPr>
          <a:xfrm>
            <a:off x="1353427" y="7239750"/>
            <a:ext cx="1851790" cy="646331"/>
          </a:xfrm>
          <a:prstGeom prst="rect">
            <a:avLst/>
          </a:prstGeom>
          <a:noFill/>
        </p:spPr>
        <p:txBody>
          <a:bodyPr wrap="none" rtlCol="0">
            <a:spAutoFit/>
          </a:bodyPr>
          <a:lstStyle/>
          <a:p>
            <a:pPr algn="ctr"/>
            <a:r>
              <a:rPr lang="en-US" sz="3600" b="1" smtClean="0">
                <a:solidFill>
                  <a:srgbClr val="FF0000"/>
                </a:solidFill>
              </a:rPr>
              <a:t>s         x</a:t>
            </a:r>
            <a:endParaRPr lang="en-US" sz="3600" b="1">
              <a:solidFill>
                <a:srgbClr val="FF0000"/>
              </a:solidFill>
            </a:endParaRPr>
          </a:p>
        </p:txBody>
      </p:sp>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2774" y="6399505"/>
            <a:ext cx="3095137" cy="1807489"/>
          </a:xfrm>
          <a:prstGeom prst="rect">
            <a:avLst/>
          </a:prstGeom>
        </p:spPr>
      </p:pic>
      <p:sp>
        <p:nvSpPr>
          <p:cNvPr id="66" name="TextBox 65"/>
          <p:cNvSpPr txBox="1"/>
          <p:nvPr/>
        </p:nvSpPr>
        <p:spPr>
          <a:xfrm>
            <a:off x="5166401" y="6876158"/>
            <a:ext cx="2903359"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b="1" smtClean="0">
                <a:solidFill>
                  <a:srgbClr val="0000CC"/>
                </a:solidFill>
              </a:rPr>
              <a:t>chói</a:t>
            </a:r>
            <a:r>
              <a:rPr lang="en-US" sz="3600" smtClean="0">
                <a:solidFill>
                  <a:srgbClr val="0000CC"/>
                </a:solidFill>
              </a:rPr>
              <a:t>…</a:t>
            </a:r>
            <a:r>
              <a:rPr lang="en-US" sz="3600" b="1" smtClean="0">
                <a:solidFill>
                  <a:srgbClr val="0000CC"/>
                </a:solidFill>
              </a:rPr>
              <a:t>ọi</a:t>
            </a:r>
            <a:endParaRPr lang="en-US" sz="3600" b="1">
              <a:solidFill>
                <a:srgbClr val="0000CC"/>
              </a:solidFill>
            </a:endParaRPr>
          </a:p>
        </p:txBody>
      </p:sp>
      <p:sp>
        <p:nvSpPr>
          <p:cNvPr id="67" name="TextBox 66"/>
          <p:cNvSpPr txBox="1"/>
          <p:nvPr/>
        </p:nvSpPr>
        <p:spPr>
          <a:xfrm>
            <a:off x="6809670" y="7420912"/>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059" y="6336406"/>
            <a:ext cx="3214166" cy="1969395"/>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900000">
                                      <p:cBhvr>
                                        <p:cTn id="10" dur="2000" fill="hold"/>
                                        <p:tgtEl>
                                          <p:spTgt spid="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6400000">
                                      <p:cBhvr>
                                        <p:cTn id="14" dur="2000" fill="hold"/>
                                        <p:tgtEl>
                                          <p:spTgt spid="3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7900000">
                                      <p:cBhvr>
                                        <p:cTn id="18" dur="2000" fill="hold"/>
                                        <p:tgtEl>
                                          <p:spTgt spid="3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0200000">
                                      <p:cBhvr>
                                        <p:cTn id="22" dur="2000" fill="hold"/>
                                        <p:tgtEl>
                                          <p:spTgt spid="3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49200000">
                                      <p:cBhvr>
                                        <p:cTn id="26" dur="2000" fill="hold"/>
                                        <p:tgtEl>
                                          <p:spTgt spid="34"/>
                                        </p:tgtEl>
                                        <p:attrNameLst>
                                          <p:attrName>r</p:attrName>
                                        </p:attrNameLst>
                                      </p:cBhvr>
                                    </p:animRot>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5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3" restart="whenNotActive" fill="hold" evtFilter="cancelBubble" nodeType="interactiveSeq">
                <p:stCondLst>
                  <p:cond evt="onClick" delay="0">
                    <p:tgtEl>
                      <p:spTgt spid="52"/>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9" restart="whenNotActive" fill="hold" evtFilter="cancelBubble" nodeType="interactiveSeq">
                <p:stCondLst>
                  <p:cond evt="onClick" delay="0">
                    <p:tgtEl>
                      <p:spTgt spid="55"/>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5"/>
                                        </p:tgtEl>
                                      </p:cBhvr>
                                    </p:animEffect>
                                    <p:set>
                                      <p:cBhvr>
                                        <p:cTn id="4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45" restart="whenNotActive" fill="hold" evtFilter="cancelBubble" nodeType="interactiveSeq">
                <p:stCondLst>
                  <p:cond evt="onClick" delay="0">
                    <p:tgtEl>
                      <p:spTgt spid="5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1"/>
                                        </p:tgtEl>
                                      </p:cBhvr>
                                    </p:animEffect>
                                    <p:set>
                                      <p:cBhvr>
                                        <p:cTn id="50"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7" restart="whenNotActive" fill="hold" evtFilter="cancelBubble" nodeType="interactiveSeq">
                <p:stCondLst>
                  <p:cond evt="onClick" delay="0">
                    <p:tgtEl>
                      <p:spTgt spid="5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3"/>
                                        </p:tgtEl>
                                      </p:cBhvr>
                                    </p:animEffect>
                                    <p:set>
                                      <p:cBhvr>
                                        <p:cTn id="6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58"/>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childTnLst>
                    </p:cTn>
                  </p:par>
                </p:childTnLst>
              </p:cTn>
              <p:nextCondLst>
                <p:cond evt="onClick" delay="0">
                  <p:tgtEl>
                    <p:spTgt spid="58"/>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2"/>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childTnLst>
                          </p:cTn>
                        </p:par>
                      </p:childTnLst>
                    </p:cTn>
                  </p:par>
                </p:childTnLst>
              </p:cTn>
              <p:nextCondLst>
                <p:cond evt="onClick" delay="0">
                  <p:tgtEl>
                    <p:spTgt spid="62"/>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childTnLst>
                          </p:cTn>
                        </p:par>
                      </p:childTnLst>
                    </p:cTn>
                  </p:par>
                </p:childTnLst>
              </p:cTn>
              <p:nextCondLst>
                <p:cond evt="onClick" delay="0">
                  <p:tgtEl>
                    <p:spTgt spid="64"/>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childTnLst>
                          </p:cTn>
                        </p:par>
                      </p:childTnLst>
                    </p:cTn>
                  </p:par>
                </p:childTnLst>
              </p:cTn>
              <p:nextCondLst>
                <p:cond evt="onClick" delay="0">
                  <p:tgtEl>
                    <p:spTgt spid="66"/>
                  </p:tgtEl>
                </p:cond>
              </p:nextCondLst>
            </p:seq>
          </p:childTnLst>
        </p:cTn>
      </p:par>
    </p:tnLst>
    <p:bldLst>
      <p:bldP spid="57" grpId="0"/>
      <p:bldP spid="59" grpId="0"/>
      <p:bldP spid="61" grpId="0"/>
      <p:bldP spid="63" grpId="0"/>
      <p:bldP spid="65"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5894658"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CÓC</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KIỆN</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TRỜI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Nghe – Viết.</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823119" y="2895600"/>
            <a:ext cx="14478000" cy="5016758"/>
          </a:xfrm>
          <a:prstGeom prst="rect">
            <a:avLst/>
          </a:prstGeom>
          <a:no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Trăng trên biển</a:t>
            </a:r>
            <a:endParaRPr lang="vi-VN" sz="4000" dirty="0">
              <a:solidFill>
                <a:srgbClr val="FF0000"/>
              </a:solidFill>
              <a:latin typeface="Times New Roman" panose="02020603050405020304" pitchFamily="18" charset="0"/>
              <a:cs typeface="Times New Roman" panose="02020603050405020304" pitchFamily="18" charset="0"/>
            </a:endParaRPr>
          </a:p>
          <a:p>
            <a:r>
              <a:rPr lang="en-US" sz="4000" b="1" smtClean="0">
                <a:solidFill>
                  <a:srgbClr val="0000CC"/>
                </a:solidFill>
                <a:latin typeface="Times New Roman" panose="02020603050405020304" pitchFamily="18" charset="0"/>
                <a:cs typeface="Times New Roman" panose="02020603050405020304" pitchFamily="18" charset="0"/>
              </a:rPr>
              <a:t>	</a:t>
            </a:r>
            <a:r>
              <a:rPr lang="vi-VN" sz="4000" b="1" smtClean="0">
                <a:solidFill>
                  <a:srgbClr val="0000CC"/>
                </a:solidFill>
                <a:latin typeface="Times New Roman" panose="02020603050405020304" pitchFamily="18" charset="0"/>
                <a:cs typeface="Times New Roman" panose="02020603050405020304" pitchFamily="18" charset="0"/>
              </a:rPr>
              <a:t>Trăng </a:t>
            </a:r>
            <a:r>
              <a:rPr lang="vi-VN" sz="4000" b="1" dirty="0">
                <a:solidFill>
                  <a:srgbClr val="0000CC"/>
                </a:solidFill>
                <a:latin typeface="Times New Roman" panose="02020603050405020304" pitchFamily="18" charset="0"/>
                <a:cs typeface="Times New Roman" panose="02020603050405020304" pitchFamily="18" charset="0"/>
              </a:rPr>
              <a:t>trên sông, trên đồng, trên làng quê, tôi đã thấy nhiều. Duy trăng trên biển lúc mới mọc thì đây là lần đầu tiên tôi được thấy. Đẹp quá sức tưởng tượng! Màu lòng đỏ trứng mỗi lúc một sáng hồng lên, rất trong. Càng lên cao, trăng càng nhỏ dần, càng vàng dần, càng nhẹ dần. Bầu trời cũng sáng xanh lên. Mặt nước lóa sáng. Cả một vùng nước sóng sánh, vàng chói lọi.</a:t>
            </a: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                                                                 </a:t>
            </a:r>
            <a:r>
              <a:rPr lang="vi-VN" sz="4000" b="1" dirty="0" smtClean="0">
                <a:solidFill>
                  <a:srgbClr val="0000CC"/>
                </a:solidFill>
                <a:latin typeface="Times New Roman" panose="02020603050405020304" pitchFamily="18" charset="0"/>
                <a:cs typeface="Times New Roman" panose="02020603050405020304" pitchFamily="18" charset="0"/>
              </a:rPr>
              <a:t>(Theo </a:t>
            </a:r>
            <a:r>
              <a:rPr lang="vi-VN" sz="4000" b="1" dirty="0">
                <a:solidFill>
                  <a:srgbClr val="0000CC"/>
                </a:solidFill>
                <a:latin typeface="Times New Roman" panose="02020603050405020304" pitchFamily="18" charset="0"/>
                <a:cs typeface="Times New Roman" panose="02020603050405020304" pitchFamily="18" charset="0"/>
              </a:rPr>
              <a:t>Trần Hoài Dương</a:t>
            </a:r>
            <a:r>
              <a:rPr lang="vi-VN" sz="4000" b="1" dirty="0" smtClean="0">
                <a:solidFill>
                  <a:srgbClr val="0000CC"/>
                </a:solidFill>
                <a:latin typeface="Times New Roman" panose="02020603050405020304" pitchFamily="18" charset="0"/>
                <a:cs typeface="Times New Roman" panose="02020603050405020304" pitchFamily="18" charset="0"/>
              </a:rPr>
              <a:t>)</a:t>
            </a:r>
            <a:endParaRPr lang="vi-VN" sz="4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400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03628" y="2949714"/>
            <a:ext cx="9506491" cy="707886"/>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sáng hồng</a:t>
            </a:r>
            <a:r>
              <a:rPr lang="nl-NL" sz="4000" b="1" dirty="0" smtClean="0">
                <a:solidFill>
                  <a:srgbClr val="0000CC"/>
                </a:solidFill>
                <a:latin typeface="Times New Roman" pitchFamily="18" charset="0"/>
                <a:cs typeface="Times New Roman" pitchFamily="18" charset="0"/>
              </a:rPr>
              <a:t>, </a:t>
            </a:r>
            <a:r>
              <a:rPr lang="nl-NL" sz="4000" b="1" dirty="0">
                <a:solidFill>
                  <a:srgbClr val="0000CC"/>
                </a:solidFill>
                <a:latin typeface="Times New Roman" panose="02020603050405020304" pitchFamily="18" charset="0"/>
                <a:cs typeface="Times New Roman" panose="02020603050405020304" pitchFamily="18" charset="0"/>
              </a:rPr>
              <a:t>sáng xanh, </a:t>
            </a:r>
            <a:r>
              <a:rPr lang="nl-NL" sz="4000" b="1">
                <a:solidFill>
                  <a:srgbClr val="0000CC"/>
                </a:solidFill>
                <a:latin typeface="Times New Roman" panose="02020603050405020304" pitchFamily="18" charset="0"/>
                <a:cs typeface="Times New Roman" panose="02020603050405020304" pitchFamily="18" charset="0"/>
              </a:rPr>
              <a:t>lóa </a:t>
            </a:r>
            <a:r>
              <a:rPr lang="nl-NL" sz="4000" b="1" smtClean="0">
                <a:solidFill>
                  <a:srgbClr val="0000CC"/>
                </a:solidFill>
                <a:latin typeface="Times New Roman" panose="02020603050405020304" pitchFamily="18" charset="0"/>
                <a:cs typeface="Times New Roman" panose="02020603050405020304" pitchFamily="18" charset="0"/>
              </a:rPr>
              <a:t>sáng, </a:t>
            </a:r>
            <a:r>
              <a:rPr lang="vi-VN" sz="4000" b="1">
                <a:solidFill>
                  <a:srgbClr val="0000CC"/>
                </a:solidFill>
                <a:latin typeface="Times New Roman" panose="02020603050405020304" pitchFamily="18" charset="0"/>
                <a:cs typeface="Times New Roman" panose="02020603050405020304" pitchFamily="18" charset="0"/>
              </a:rPr>
              <a:t>chói lọi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Viết từ khó.</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smtClean="0">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Đổi vở, soát lỗi cho nhau.</a:t>
              </a:r>
              <a:endParaRPr lang="en-US" sz="38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93354" y="2828390"/>
            <a:ext cx="13773691" cy="707886"/>
          </a:xfrm>
          <a:prstGeom prst="rect">
            <a:avLst/>
          </a:prstGeom>
        </p:spPr>
        <p:txBody>
          <a:bodyPr wrap="square">
            <a:spAutoFit/>
          </a:bodyPr>
          <a:lstStyle/>
          <a:p>
            <a:r>
              <a:rPr lang="nl-NL" sz="4000" b="1" dirty="0">
                <a:solidFill>
                  <a:srgbClr val="FF0000"/>
                </a:solidFill>
                <a:latin typeface="Times New Roman" panose="02020603050405020304" pitchFamily="18" charset="0"/>
                <a:cs typeface="Times New Roman" panose="02020603050405020304" pitchFamily="18" charset="0"/>
              </a:rPr>
              <a:t>Chọn tiếng phù hợp với mỗi chỗ trống </a:t>
            </a:r>
            <a:endParaRPr lang="vi-VN" sz="4000" b="1" dirty="0">
              <a:solidFill>
                <a:srgbClr val="FF0000"/>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35737" t="42211" r="38302" b="43216"/>
          <a:stretch/>
        </p:blipFill>
        <p:spPr bwMode="auto">
          <a:xfrm>
            <a:off x="1775619" y="3498176"/>
            <a:ext cx="11010900" cy="335982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019234" y="7772400"/>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81120" y="7077730"/>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san </a:t>
            </a:r>
            <a:r>
              <a:rPr lang="en-US" sz="4000" b="1" dirty="0" err="1" smtClean="0">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28568" y="7586871"/>
            <a:ext cx="1945048"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xào</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81119" y="7586871"/>
            <a:ext cx="2724150"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sáng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sủa</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3019234" y="7045464"/>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sôi</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75619" y="8294757"/>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3397619" y="4626114"/>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59505" y="3766066"/>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san </a:t>
            </a:r>
            <a:r>
              <a:rPr lang="en-US" sz="4000" b="1" dirty="0" err="1" smtClean="0">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06953" y="4440585"/>
            <a:ext cx="1945048"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xào</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59504" y="4440585"/>
            <a:ext cx="2724150"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sáng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sủa</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3397619" y="3733800"/>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sôi</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665573" y="2819400"/>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795397" y="5626100"/>
            <a:ext cx="10734029" cy="707886"/>
          </a:xfrm>
          <a:prstGeom prst="rect">
            <a:avLst/>
          </a:prstGeom>
          <a:noFill/>
        </p:spPr>
        <p:txBody>
          <a:bodyPr wrap="none" rtlCol="0">
            <a:spAutoFit/>
          </a:bodyPr>
          <a:lstStyle/>
          <a:p>
            <a:r>
              <a:rPr lang="nl-NL" sz="4000" b="1" smtClean="0">
                <a:solidFill>
                  <a:srgbClr val="0000CC"/>
                </a:solidFill>
                <a:latin typeface="Times New Roman" panose="02020603050405020304" pitchFamily="18" charset="0"/>
                <a:cs typeface="Times New Roman" panose="02020603050405020304" pitchFamily="18" charset="0"/>
              </a:rPr>
              <a:t>Vào mùa xuân, đàn cá sinh sôi nảy nở rất nhiều.</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795397" y="6629400"/>
            <a:ext cx="13048522" cy="1323439"/>
          </a:xfrm>
          <a:prstGeom prst="rect">
            <a:avLst/>
          </a:prstGeom>
          <a:noFill/>
        </p:spPr>
        <p:txBody>
          <a:bodyPr wrap="square" rtlCol="0">
            <a:spAutoFit/>
          </a:bodyPr>
          <a:lstStyle/>
          <a:p>
            <a:pPr algn="just"/>
            <a:r>
              <a:rPr lang="nl-NL" sz="4000" b="1" smtClean="0">
                <a:solidFill>
                  <a:srgbClr val="0000CC"/>
                </a:solidFill>
                <a:latin typeface="Times New Roman" panose="02020603050405020304" pitchFamily="18" charset="0"/>
                <a:cs typeface="Times New Roman" panose="02020603050405020304" pitchFamily="18" charset="0"/>
              </a:rPr>
              <a:t>Đi trong rừng, tôi được nghe những âm thanh thú vị từ làn gió thổi xào xạc vào những khóm cây.</a:t>
            </a:r>
            <a:endParaRPr lang="en-US" sz="4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6430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ÓC KIỆN TRỜI (Bài hát) - NHẠC THIẾU NHI 2021 HAY NHẤT MỚI NHẤT HIỆN NA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46919" y="762000"/>
            <a:ext cx="14706600" cy="7772400"/>
          </a:xfrm>
          <a:prstGeom prst="rect">
            <a:avLst/>
          </a:prstGeom>
        </p:spPr>
      </p:pic>
    </p:spTree>
    <p:extLst>
      <p:ext uri="{BB962C8B-B14F-4D97-AF65-F5344CB8AC3E}">
        <p14:creationId xmlns:p14="http://schemas.microsoft.com/office/powerpoint/2010/main" val="38279419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9862</TotalTime>
  <Words>346</Words>
  <Application>Microsoft Office PowerPoint</Application>
  <PresentationFormat>Custom</PresentationFormat>
  <Paragraphs>69</Paragraphs>
  <Slides>8</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1081</cp:revision>
  <dcterms:created xsi:type="dcterms:W3CDTF">2008-09-09T22:52:10Z</dcterms:created>
  <dcterms:modified xsi:type="dcterms:W3CDTF">2024-05-04T15:08:06Z</dcterms:modified>
</cp:coreProperties>
</file>