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27" r:id="rId2"/>
    <p:sldId id="407" r:id="rId3"/>
    <p:sldId id="436" r:id="rId4"/>
    <p:sldId id="427" r:id="rId5"/>
    <p:sldId id="428" r:id="rId6"/>
    <p:sldId id="426" r:id="rId7"/>
    <p:sldId id="437" r:id="rId8"/>
    <p:sldId id="439" r:id="rId9"/>
    <p:sldId id="438" r:id="rId10"/>
    <p:sldId id="432" r:id="rId11"/>
    <p:sldId id="433" r:id="rId12"/>
    <p:sldId id="434" r:id="rId13"/>
    <p:sldId id="435" r:id="rId14"/>
    <p:sldId id="423" r:id="rId15"/>
    <p:sldId id="340" r:id="rId16"/>
  </p:sldIdLst>
  <p:sldSz cx="16276638" cy="9144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BF1F1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15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9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4.png"/><Relationship Id="rId5" Type="http://schemas.microsoft.com/office/2007/relationships/media" Target="../media/media3.mp4"/><Relationship Id="rId10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Cau%20hoi/Cau%204.pptx" TargetMode="External"/><Relationship Id="rId13" Type="http://schemas.openxmlformats.org/officeDocument/2006/relationships/image" Target="../media/image16.jpe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12" Type="http://schemas.openxmlformats.org/officeDocument/2006/relationships/image" Target="../media/image15.jpeg"/><Relationship Id="rId2" Type="http://schemas.openxmlformats.org/officeDocument/2006/relationships/hyperlink" Target="Cau%20hoi/Cau%202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au%20hoi/Cau%203.pptx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0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hyperlink" Target="Cau%20hoi/Cau%201.pptx" TargetMode="External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Gi&#7843;i%20ngh&#297;a%20t&#7915;/Lat%20dat.pptx" TargetMode="External"/><Relationship Id="rId2" Type="http://schemas.openxmlformats.org/officeDocument/2006/relationships/hyperlink" Target="Gi&#7843;i%20ngh&#297;a%20t&#7915;/Lu%20luot.pptx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Gi&#7843;i%20ngh&#297;a%20t&#7915;/Xo%20kim.pptx" TargetMode="External"/><Relationship Id="rId4" Type="http://schemas.openxmlformats.org/officeDocument/2006/relationships/hyperlink" Target="Gi&#7843;i%20ngh&#297;a%20t&#7915;/lan%20loi.pptx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673648"/>
            <a:chOff x="1508918" y="1888664"/>
            <a:chExt cx="6172201" cy="112883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thuộc lòng.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43274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8519319" y="2895600"/>
            <a:ext cx="5638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20000"/>
              </a:lnSpc>
            </a:pP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reo gió hát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trầm giọng cao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dồn tiếng sấm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trong mưa rào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7140" y="6096000"/>
            <a:ext cx="54781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20000"/>
              </a:lnSpc>
            </a:pP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đông chớp tây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 mưa nặng hạt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lá xòe tay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 làn nước mát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5192" y="2895600"/>
            <a:ext cx="52820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120000"/>
              </a:lnSpc>
            </a:pP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 đen lũ lượt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về chiều nay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lật đật</a:t>
            </a:r>
            <a:b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 vào trong </a:t>
            </a:r>
            <a:r>
              <a:rPr lang="vi-VN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57622" y="3659426"/>
            <a:ext cx="3887064" cy="16745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636965" y="6697182"/>
            <a:ext cx="4215354" cy="1684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519320" y="3659426"/>
            <a:ext cx="4876800" cy="1522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671719" y="6489537"/>
            <a:ext cx="571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xỏ kim khâu</a:t>
            </a:r>
          </a:p>
          <a:p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 ngồi đọc sách</a:t>
            </a:r>
          </a:p>
          <a:p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làm bánh khoai.</a:t>
            </a:r>
          </a:p>
          <a:p>
            <a:r>
              <a:rPr 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 reo tí </a:t>
            </a:r>
            <a:r>
              <a:rPr lang="vi-VN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vi-VN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  <p:sp>
        <p:nvSpPr>
          <p:cNvPr id="3" name="Rectangle 2"/>
          <p:cNvSpPr/>
          <p:nvPr/>
        </p:nvSpPr>
        <p:spPr>
          <a:xfrm>
            <a:off x="8699500" y="7162800"/>
            <a:ext cx="4572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781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 animBg="1"/>
      <p:bldP spid="25" grpId="0" animBg="1"/>
      <p:bldP spid="26" grpId="0" animBg="1"/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Ôn chữ viết hoa.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328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O, Ô, Ơ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Hướng dẫn viết chữ O ho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118" y="4114800"/>
            <a:ext cx="4495801" cy="3657600"/>
          </a:xfrm>
          <a:prstGeom prst="rect">
            <a:avLst/>
          </a:prstGeom>
        </p:spPr>
      </p:pic>
      <p:pic>
        <p:nvPicPr>
          <p:cNvPr id="8" name="Hướng dẫn viết chữ Ô hoa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54303" y="4114800"/>
            <a:ext cx="4523298" cy="3657599"/>
          </a:xfrm>
          <a:prstGeom prst="rect">
            <a:avLst/>
          </a:prstGeom>
        </p:spPr>
      </p:pic>
      <p:pic>
        <p:nvPicPr>
          <p:cNvPr id="9" name="Hướng dẫn viết chữ Ơ hoa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75613" y="4524375"/>
            <a:ext cx="123825" cy="95250"/>
          </a:xfrm>
          <a:prstGeom prst="rect">
            <a:avLst/>
          </a:prstGeom>
        </p:spPr>
      </p:pic>
      <p:pic>
        <p:nvPicPr>
          <p:cNvPr id="12" name="Hướng dẫn viết chữ Ơ hoa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10119" y="4114800"/>
            <a:ext cx="3962400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597415" y="3215136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endParaRPr lang="en-US" sz="3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Viết câu ứng dụng.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376914" y="2599750"/>
            <a:ext cx="339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55477" y="4541520"/>
            <a:ext cx="41335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Ông</a:t>
            </a:r>
            <a:r>
              <a:rPr lang="en-US" sz="44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Đốc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3638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12288" y="3578217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Viết câu ứng dụng.</a:t>
              </a:r>
              <a:endPara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3" y="2895600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Viết câu ứng dụng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18719" y="4935994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  <a:latin typeface="HP001 4 hàng" panose="020B0603050302020204" pitchFamily="34" charset="0"/>
              </a:rPr>
              <a:t>Ơn ǇrƟ jưa wắng </a:t>
            </a:r>
            <a:r>
              <a:rPr lang="el-GR" sz="4000" b="1">
                <a:solidFill>
                  <a:srgbClr val="FF0000"/>
                </a:solidFill>
                <a:latin typeface="HP001 4 hàng" panose="020B0603050302020204" pitchFamily="34" charset="0"/>
              </a:rPr>
              <a:t>ι</a:t>
            </a:r>
            <a:r>
              <a:rPr lang="vi-VN" sz="4000" b="1">
                <a:solidFill>
                  <a:srgbClr val="FF0000"/>
                </a:solidFill>
                <a:latin typeface="HP001 4 hàng" panose="020B0603050302020204" pitchFamily="34" charset="0"/>
              </a:rPr>
              <a:t>ải </a:t>
            </a:r>
            <a:r>
              <a:rPr lang="el-GR" sz="4000" b="1">
                <a:solidFill>
                  <a:srgbClr val="FF0000"/>
                </a:solidFill>
                <a:latin typeface="HP001 4 hàng" panose="020B0603050302020204" pitchFamily="34" charset="0"/>
              </a:rPr>
              <a:t>κ</a:t>
            </a:r>
            <a:r>
              <a:rPr lang="en-US" sz="4000" b="1" smtClean="0">
                <a:solidFill>
                  <a:srgbClr val="FF0000"/>
                </a:solidFill>
                <a:latin typeface="HP001 4 hàng" panose="020B0603050302020204" pitchFamily="34" charset="0"/>
              </a:rPr>
              <a:t>ì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,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3519" y="5797144"/>
            <a:ext cx="8242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</a:rPr>
              <a:t>N</a:t>
            </a:r>
            <a:r>
              <a:rPr lang="el-GR" sz="4000" b="1">
                <a:solidFill>
                  <a:srgbClr val="FF0000"/>
                </a:solidFill>
                <a:latin typeface="HP001 4 hàng" panose="020B0603050302020204" pitchFamily="34" charset="0"/>
              </a:rPr>
              <a:t>Π κ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</a:rPr>
              <a:t>ì </a:t>
            </a:r>
            <a:r>
              <a:rPr lang="el-GR" sz="4000" b="1">
                <a:solidFill>
                  <a:srgbClr val="FF0000"/>
                </a:solidFill>
                <a:latin typeface="HP001 4 hàng" panose="020B0603050302020204" pitchFamily="34" charset="0"/>
              </a:rPr>
              <a:t>λ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</a:rPr>
              <a:t>Ẃa cạn, w</a:t>
            </a:r>
            <a:r>
              <a:rPr lang="el-GR" sz="4000" b="1">
                <a:solidFill>
                  <a:srgbClr val="FF0000"/>
                </a:solidFill>
                <a:latin typeface="HP001 4 hàng" panose="020B0603050302020204" pitchFamily="34" charset="0"/>
              </a:rPr>
              <a:t>Π κ</a:t>
            </a: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</a:rPr>
              <a:t>ì cày sâu.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891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48" name="Group 47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Mưa Bóng Mây - Nhạc Cho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3719" y="1752600"/>
            <a:ext cx="115062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95"/>
          <p:cNvSpPr>
            <a:spLocks noChangeArrowheads="1"/>
          </p:cNvSpPr>
          <p:nvPr/>
        </p:nvSpPr>
        <p:spPr bwMode="auto">
          <a:xfrm>
            <a:off x="4709319" y="1219200"/>
            <a:ext cx="662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TÂY DU KÍ</a:t>
            </a:r>
            <a:endParaRPr lang="en-GB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3 tài tử đóng Đường Tăng trong Tây du ký phiên bản 1986. Ảnh: NSCC.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0000" r="33215" b="6576"/>
          <a:stretch/>
        </p:blipFill>
        <p:spPr bwMode="auto">
          <a:xfrm>
            <a:off x="6961732" y="2536637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Nhân vật hư cấu Tôn Ngộ Không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7814"/>
          <a:stretch/>
        </p:blipFill>
        <p:spPr bwMode="auto">
          <a:xfrm>
            <a:off x="1427038" y="2567461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Những phiên bản Trư Bát Giới đáng yêu nhất trong lịch sử Tây Du Ký -  VietNamNet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2598283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ình ảnh đẹp và hiếm về Sa Tăng, Trư Bát Giới - Giáo dục Việt Nam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4"/>
          <a:stretch/>
        </p:blipFill>
        <p:spPr bwMode="auto">
          <a:xfrm>
            <a:off x="4158285" y="5842751"/>
            <a:ext cx="1965247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Phật tổ 'Tây du ký' 1986: Luôn được 'cúng' trái cây, càng già càng giống  Phật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5" y="2566144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1" y="2535662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0"/>
          <a:stretch/>
        </p:blipFill>
        <p:spPr bwMode="auto">
          <a:xfrm>
            <a:off x="1427038" y="581227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32" y="5842751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Tống Tổ Nhi - &quot;Na Tra&quot; xinh nhất showbiz, mới 19 tuổi và đẹp không góc chết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2"/>
          <a:stretch/>
        </p:blipFill>
        <p:spPr bwMode="auto">
          <a:xfrm>
            <a:off x="9796531" y="584275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/>
          <a:stretch/>
        </p:blipFill>
        <p:spPr bwMode="auto">
          <a:xfrm>
            <a:off x="12798970" y="581227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9720331" y="5658893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074108" y="2448722"/>
            <a:ext cx="2362200" cy="2286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4" presetClass="emph" presetSubtype="0" repeatCount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054703" y="1310092"/>
            <a:ext cx="81383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KHỞI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85119" y="2057400"/>
            <a:ext cx="1295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2319" y="3124200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(</a:t>
            </a:r>
            <a:r>
              <a:rPr lang="en-US" sz="40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0000CC"/>
                </a:solidFill>
              </a:rPr>
              <a:t>)</a:t>
            </a:r>
            <a:endParaRPr lang="en-US" sz="4000" dirty="0">
              <a:solidFill>
                <a:srgbClr val="0000CC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6614319" y="3124200"/>
            <a:ext cx="6705600" cy="12954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/>
          <a:srcRect l="59524" t="20900" r="3770" b="38624"/>
          <a:stretch/>
        </p:blipFill>
        <p:spPr bwMode="auto">
          <a:xfrm>
            <a:off x="1813719" y="2765286"/>
            <a:ext cx="12039600" cy="5105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943392" y="6909852"/>
            <a:ext cx="2109327" cy="786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1914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222652" y="1266918"/>
            <a:ext cx="3673703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Đọc 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trôi chảy toàn </a:t>
            </a:r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bài.</a:t>
            </a:r>
            <a:r>
              <a:rPr lang="en-US" sz="4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nhấn giọng ở những từ ngữ giàu sức gợi tả, gợi cảm. </a:t>
            </a:r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ghỉ 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hơi ở chỗ ngắt nhịp thơ.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42672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5120" y="2823029"/>
            <a:ext cx="321269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 </a:t>
            </a:r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711089" y="4343400"/>
            <a:ext cx="576739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đông</a:t>
            </a:r>
            <a:r>
              <a:rPr lang="nl-NL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nl-NL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</a:t>
            </a:r>
            <a:r>
              <a:rPr lang="nl-NL" sz="3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nl-NL" sz="3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</a:t>
            </a:r>
            <a:r>
              <a:rPr lang="nl-NL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nl-NL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</a:t>
            </a:r>
            <a:r>
              <a:rPr lang="nl-NL" sz="3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nl-NL" sz="3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</a:t>
            </a:r>
            <a:r>
              <a:rPr lang="nl-NL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dồn tiếng </a:t>
            </a:r>
            <a:r>
              <a:rPr lang="nl-NL" sz="3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nl-NL" sz="3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8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</a:t>
            </a:r>
            <a:r>
              <a:rPr lang="nl-NL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mưa rào.</a:t>
            </a:r>
            <a:r>
              <a:rPr lang="nl-NL" sz="3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nl-NL" sz="3800" i="1" dirty="0"/>
              <a:t>  </a:t>
            </a:r>
            <a:endParaRPr lang="en-US" sz="3800" dirty="0"/>
          </a:p>
        </p:txBody>
      </p:sp>
      <p:sp>
        <p:nvSpPr>
          <p:cNvPr id="21" name="Rectangle 20"/>
          <p:cNvSpPr/>
          <p:nvPr/>
        </p:nvSpPr>
        <p:spPr>
          <a:xfrm>
            <a:off x="3337719" y="2819400"/>
            <a:ext cx="327870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 nay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37193" y="2819400"/>
            <a:ext cx="3505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nl-NL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57917" y="2819400"/>
            <a:ext cx="293780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ặng hạt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441260" y="2823029"/>
            <a:ext cx="39219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</a:t>
            </a:r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mát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9099" y="3600176"/>
            <a:ext cx="24868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 </a:t>
            </a:r>
            <a:r>
              <a:rPr lang="nl-NL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úa,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9096" y="3563572"/>
            <a:ext cx="207702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nl-NL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 kim,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5355" y="3527286"/>
            <a:ext cx="20331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ửa </a:t>
            </a:r>
            <a:r>
              <a:rPr lang="nl-NL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eo,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00634" y="3527286"/>
            <a:ext cx="22563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nl-NL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ách.</a:t>
            </a:r>
            <a:endParaRPr lang="en-US" sz="3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hlinkClick r:id="rId2" action="ppaction://hlinkpres?slideindex=1&amp;slidetitle="/>
          </p:cNvPr>
          <p:cNvSpPr txBox="1"/>
          <p:nvPr/>
        </p:nvSpPr>
        <p:spPr>
          <a:xfrm>
            <a:off x="2747987" y="7772400"/>
            <a:ext cx="2283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 lượt</a:t>
            </a:r>
            <a:endParaRPr lang="nl-NL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41315" y="6858000"/>
            <a:ext cx="3704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hlinkClick r:id="rId3" action="ppaction://hlinkpres?slideindex=1&amp;slidetitle="/>
          </p:cNvPr>
          <p:cNvSpPr txBox="1"/>
          <p:nvPr/>
        </p:nvSpPr>
        <p:spPr>
          <a:xfrm>
            <a:off x="4825049" y="7803177"/>
            <a:ext cx="1655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đật</a:t>
            </a:r>
            <a:endParaRPr lang="nl-NL" sz="3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4" action="ppaction://hlinkpres?slideindex=1&amp;slidetitle="/>
          </p:cNvPr>
          <p:cNvSpPr txBox="1"/>
          <p:nvPr/>
        </p:nvSpPr>
        <p:spPr>
          <a:xfrm>
            <a:off x="6775815" y="7803177"/>
            <a:ext cx="1984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 lội</a:t>
            </a:r>
            <a:endParaRPr lang="nl-NL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5" action="ppaction://hlinkpres?slideindex=1&amp;slidetitle="/>
          </p:cNvPr>
          <p:cNvSpPr txBox="1"/>
          <p:nvPr/>
        </p:nvSpPr>
        <p:spPr>
          <a:xfrm>
            <a:off x="9185338" y="7772400"/>
            <a:ext cx="2229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xỏ kim</a:t>
            </a:r>
            <a:endParaRPr lang="nl-NL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1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222651" y="1277968"/>
            <a:ext cx="3673703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76902" y="3810000"/>
            <a:ext cx="11344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 đen lũ lượt kéo về, mặt trời chui vào trong mây</a:t>
            </a:r>
            <a:r>
              <a:rPr lang="en-US" sz="3600" i="1" dirty="0"/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76900" y="4419600"/>
            <a:ext cx="102338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3600" dirty="0"/>
          </a:p>
        </p:txBody>
      </p:sp>
      <p:sp>
        <p:nvSpPr>
          <p:cNvPr id="50" name="Rectangle 49"/>
          <p:cNvSpPr/>
          <p:nvPr/>
        </p:nvSpPr>
        <p:spPr>
          <a:xfrm>
            <a:off x="5852319" y="5721283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035245"/>
              </p:ext>
            </p:extLst>
          </p:nvPr>
        </p:nvGraphicFramePr>
        <p:xfrm>
          <a:off x="5852320" y="5619929"/>
          <a:ext cx="937260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Chớp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8111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xòa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B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reo,gió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hát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trầm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Chớp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chớp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chớp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dồn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sâm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rào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1" name="Rectangle 50"/>
          <p:cNvSpPr/>
          <p:nvPr/>
        </p:nvSpPr>
        <p:spPr>
          <a:xfrm>
            <a:off x="289719" y="2895600"/>
            <a:ext cx="1821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75007" y="5972383"/>
            <a:ext cx="50061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đông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chớp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trầm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dồn tiếng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trong mưa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nl-NL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707039" y="2902410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 nay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718878" y="2895599"/>
            <a:ext cx="1543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ật </a:t>
            </a:r>
            <a:r>
              <a:rPr lang="nl-NL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nl-NL" sz="36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89719" y="3705914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ặng 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179637" y="3705914"/>
            <a:ext cx="321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718719" y="47008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289878" y="4428621"/>
            <a:ext cx="2005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ụm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úa,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48999" y="4427829"/>
            <a:ext cx="196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im,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9878" y="5184122"/>
            <a:ext cx="145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222652" y="1266918"/>
            <a:ext cx="3673703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241503" y="2648823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55909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: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00702" y="3759419"/>
            <a:ext cx="9994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nhà ngồi bên bếp lửa, bà xâu kim, chị ngồi đọc sách, mẹ làm bánh khoai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1823" y="6287869"/>
            <a:ext cx="10233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mọi  người lại thương bác ếch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345139" y="7134761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bác lặn lội trong mưa gió để xem từng cụm lúa đã phất cờ chưa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9719" y="2895600"/>
            <a:ext cx="1821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5007" y="5972383"/>
            <a:ext cx="50061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đông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chớp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trầm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dồn tiếng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trong mưa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nl-NL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07039" y="2902410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 nay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18878" y="2895599"/>
            <a:ext cx="1543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ật </a:t>
            </a:r>
            <a:r>
              <a:rPr lang="nl-NL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nl-NL" sz="36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89719" y="3705914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ặng 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179637" y="3705914"/>
            <a:ext cx="321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18719" y="47008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89878" y="4428621"/>
            <a:ext cx="2005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ụm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úa,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48999" y="4427829"/>
            <a:ext cx="196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im,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9878" y="5184122"/>
            <a:ext cx="145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193946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222652" y="1266918"/>
            <a:ext cx="3673703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241503" y="2648823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5712623" y="3070979"/>
            <a:ext cx="9817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ảnh của bác ếch gợi cho em nhớ tới ai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12624" y="4362271"/>
            <a:ext cx="9367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các bác nông dân đang lặn lội làm việc ngoài đồng trong gió mưa.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45003" y="5867400"/>
            <a:ext cx="8702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89719" y="2895600"/>
            <a:ext cx="1821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75007" y="5972383"/>
            <a:ext cx="50061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đông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chớp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trầm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dồn tiếng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trong mưa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nl-NL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707039" y="2902410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 nay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18878" y="2895599"/>
            <a:ext cx="1543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ật </a:t>
            </a:r>
            <a:r>
              <a:rPr lang="nl-NL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nl-NL" sz="36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9719" y="3705914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ặng 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179637" y="3705914"/>
            <a:ext cx="321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18719" y="47008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289878" y="4428621"/>
            <a:ext cx="2005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ụm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úa,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48999" y="4427829"/>
            <a:ext cx="196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im,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9878" y="5184122"/>
            <a:ext cx="145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431167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6222652" y="1266918"/>
            <a:ext cx="3673703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MƯA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241503" y="2648823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9374252" y="1905416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289719" y="2895600"/>
            <a:ext cx="1821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75007" y="5972383"/>
            <a:ext cx="50061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đông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chớp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trầm</a:t>
            </a:r>
            <a:r>
              <a:rPr lang="nl-NL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giọng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 dồn tiếng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trong mưa </a:t>
            </a:r>
            <a:r>
              <a:rPr lang="nl-NL" sz="36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nl-NL" sz="3600" b="1" i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707039" y="2902410"/>
            <a:ext cx="268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 nay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718878" y="2895599"/>
            <a:ext cx="1543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ật </a:t>
            </a:r>
            <a:r>
              <a:rPr lang="nl-NL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nl-NL" sz="36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89719" y="3705914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ặng 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179637" y="3705914"/>
            <a:ext cx="321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át,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18719" y="47008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9878" y="4428621"/>
            <a:ext cx="2005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ụm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úa,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8999" y="4427829"/>
            <a:ext cx="196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im,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8965" y="4428621"/>
            <a:ext cx="196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ửa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eo,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89878" y="5184122"/>
            <a:ext cx="145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9447044" y="2871632"/>
            <a:ext cx="27927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pic>
        <p:nvPicPr>
          <p:cNvPr id="35" name="Picture 6" descr="Khung viền đẹp - Mẫu khung viền bìa Giáo án, Báo cáo, Luận v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52941" y="1061780"/>
            <a:ext cx="4180959" cy="96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538120" y="4572000"/>
            <a:ext cx="838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 cảnh trời mưa và khung cảnh sinh hoạt ấm cúng của gia đình trong cơn mưa thể hiện tình yêu thiên nhiên, yêu cuộc sống gia đình của tác giả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87416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9726</TotalTime>
  <Words>971</Words>
  <Application>Microsoft Office PowerPoint</Application>
  <PresentationFormat>Custom</PresentationFormat>
  <Paragraphs>178</Paragraphs>
  <Slides>15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HP001 4 hàng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1019</cp:revision>
  <dcterms:created xsi:type="dcterms:W3CDTF">2008-09-09T22:52:10Z</dcterms:created>
  <dcterms:modified xsi:type="dcterms:W3CDTF">2024-05-04T15:06:15Z</dcterms:modified>
</cp:coreProperties>
</file>