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49" r:id="rId4"/>
    <p:sldId id="427" r:id="rId5"/>
    <p:sldId id="428" r:id="rId6"/>
    <p:sldId id="426" r:id="rId7"/>
    <p:sldId id="442" r:id="rId8"/>
    <p:sldId id="444" r:id="rId9"/>
    <p:sldId id="446" r:id="rId10"/>
    <p:sldId id="433" r:id="rId11"/>
    <p:sldId id="440" r:id="rId12"/>
    <p:sldId id="448"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13" Type="http://schemas.openxmlformats.org/officeDocument/2006/relationships/image" Target="../media/image16.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hyperlink" Target="Cau%20hoi/Cau%202.pptx"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5.jpg"/><Relationship Id="rId5" Type="http://schemas.openxmlformats.org/officeDocument/2006/relationships/image" Target="../media/image11.jpeg"/><Relationship Id="rId15" Type="http://schemas.openxmlformats.org/officeDocument/2006/relationships/image" Target="../media/image17.jpeg"/><Relationship Id="rId10" Type="http://schemas.openxmlformats.org/officeDocument/2006/relationships/hyperlink" Target="Cau%20hoi/Cau%203.pptx" TargetMode="External"/><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hyperlink" Target="Cau%20hoi/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NGƯỜI LÀM ĐỒ CHƠI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95119" y="1266918"/>
            <a:ext cx="6096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34956"/>
            <a:ext cx="13360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những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dưới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đây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Nói và nghe: Kể chuyện Người làm đồ chơi trang 143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21" y="3369660"/>
            <a:ext cx="13069998" cy="562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709608"/>
            <a:ext cx="14122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Học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sinh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để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nội</a:t>
            </a:r>
            <a:r>
              <a:rPr lang="en-US" sz="3600" b="1" i="1" dirty="0" smtClean="0">
                <a:solidFill>
                  <a:srgbClr val="0000CC"/>
                </a:solidFill>
                <a:latin typeface="Times New Roman" pitchFamily="18" charset="0"/>
                <a:cs typeface="Times New Roman" pitchFamily="18" charset="0"/>
              </a:rPr>
              <a:t> dung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1342115" y="3587323"/>
            <a:ext cx="14340004" cy="6617196"/>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1</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Bác Nhân là người làm đồ chơi bằng bột màu. Bác rất yêu công việc của mình. Mỗi khi làm việc bác đều cảm thấy rất vui vẻ.</a:t>
            </a:r>
          </a:p>
          <a:p>
            <a:r>
              <a:rPr lang="vi-VN" sz="4000" b="1" u="sng" dirty="0">
                <a:solidFill>
                  <a:srgbClr val="0000FF"/>
                </a:solidFill>
                <a:latin typeface="Times New Roman" panose="02020603050405020304" pitchFamily="18" charset="0"/>
                <a:cs typeface="Times New Roman" panose="02020603050405020304" pitchFamily="18" charset="0"/>
              </a:rPr>
              <a:t>Đoạn 2</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a:p>
            <a:r>
              <a:rPr lang="vi-VN" sz="3600" dirty="0"/>
              <a:t/>
            </a:r>
            <a:br>
              <a:rPr lang="vi-VN" sz="3600" dirty="0"/>
            </a:br>
            <a:r>
              <a:rPr lang="vi-VN" sz="3600" dirty="0"/>
              <a:t/>
            </a:r>
            <a:br>
              <a:rPr lang="vi-VN" sz="3600" dirty="0"/>
            </a:br>
            <a:r>
              <a:rPr lang="vi-VN" sz="3600" dirty="0"/>
              <a:t/>
            </a:r>
            <a:br>
              <a:rPr lang="vi-VN" sz="3600" dirty="0"/>
            </a:b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NGƯỜI LÀM ĐỒ CHƠI</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709608"/>
            <a:ext cx="14122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Học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sinh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dựa</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vào</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gợi</a:t>
            </a:r>
            <a:r>
              <a:rPr lang="en-US" sz="3600" b="1" i="1" dirty="0" smtClean="0">
                <a:solidFill>
                  <a:srgbClr val="0000CC"/>
                </a:solidFill>
                <a:latin typeface="Times New Roman" pitchFamily="18" charset="0"/>
                <a:cs typeface="Times New Roman" pitchFamily="18" charset="0"/>
              </a:rPr>
              <a:t> ý </a:t>
            </a:r>
            <a:r>
              <a:rPr lang="en-US" sz="3600" b="1" i="1" dirty="0" err="1" smtClean="0">
                <a:solidFill>
                  <a:srgbClr val="0000CC"/>
                </a:solidFill>
                <a:latin typeface="Times New Roman" pitchFamily="18" charset="0"/>
                <a:cs typeface="Times New Roman" pitchFamily="18" charset="0"/>
              </a:rPr>
              <a:t>để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kể</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nội</a:t>
            </a:r>
            <a:r>
              <a:rPr lang="en-US" sz="3600" b="1" i="1" dirty="0" smtClean="0">
                <a:solidFill>
                  <a:srgbClr val="0000CC"/>
                </a:solidFill>
                <a:latin typeface="Times New Roman" pitchFamily="18" charset="0"/>
                <a:cs typeface="Times New Roman" pitchFamily="18" charset="0"/>
              </a:rPr>
              <a:t> dung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đoạn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câu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460375" y="3298600"/>
            <a:ext cx="15450344" cy="7294305"/>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a:t>
            </a:r>
            <a:r>
              <a:rPr lang="en-US" sz="4000" b="1" u="sng" dirty="0" smtClean="0">
                <a:solidFill>
                  <a:srgbClr val="0000FF"/>
                </a:solidFill>
                <a:latin typeface="Times New Roman" panose="02020603050405020304" pitchFamily="18" charset="0"/>
                <a:cs typeface="Times New Roman" panose="02020603050405020304" pitchFamily="18" charset="0"/>
              </a:rPr>
              <a:t>3</a:t>
            </a:r>
            <a:r>
              <a:rPr lang="vi-VN"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br>
              <a:rPr lang="vi-VN" sz="4000" dirty="0">
                <a:solidFill>
                  <a:srgbClr val="0000FF"/>
                </a:solidFill>
                <a:latin typeface="Times New Roman" panose="02020603050405020304" pitchFamily="18" charset="0"/>
                <a:cs typeface="Times New Roman" panose="02020603050405020304" pitchFamily="18" charset="0"/>
              </a:rPr>
            </a:br>
            <a:r>
              <a:rPr lang="vi-VN" sz="4000" b="1" u="sng" dirty="0" smtClean="0">
                <a:solidFill>
                  <a:srgbClr val="0000FF"/>
                </a:solidFill>
                <a:latin typeface="Times New Roman" panose="02020603050405020304" pitchFamily="18" charset="0"/>
                <a:cs typeface="Times New Roman" panose="02020603050405020304" pitchFamily="18" charset="0"/>
              </a:rPr>
              <a:t>Đoạn </a:t>
            </a:r>
            <a:r>
              <a:rPr lang="en-US" sz="4000" b="1" u="sng" dirty="0">
                <a:solidFill>
                  <a:srgbClr val="0000FF"/>
                </a:solidFill>
                <a:latin typeface="Times New Roman" panose="02020603050405020304" pitchFamily="18" charset="0"/>
                <a:cs typeface="Times New Roman" panose="02020603050405020304" pitchFamily="18" charset="0"/>
              </a:rPr>
              <a:t>4</a:t>
            </a:r>
            <a:r>
              <a:rPr lang="vi-VN"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en-US" sz="4000" dirty="0" err="1">
                <a:solidFill>
                  <a:srgbClr val="0000FF"/>
                </a:solidFill>
                <a:latin typeface="Times New Roman" panose="02020603050405020304" pitchFamily="18" charset="0"/>
                <a:cs typeface="Times New Roman" panose="02020603050405020304" pitchFamily="18" charset="0"/>
              </a:rPr>
              <a:t>Buổi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cuối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cùng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thuận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lợi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đã</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hết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ngày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hôm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cảm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thấy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vui</a:t>
            </a:r>
            <a:r>
              <a:rPr lang="en-US" sz="4000" dirty="0">
                <a:solidFill>
                  <a:srgbClr val="0000FF"/>
                </a:solidFill>
                <a:latin typeface="Times New Roman" panose="02020603050405020304" pitchFamily="18" charset="0"/>
                <a:cs typeface="Times New Roman" panose="02020603050405020304" pitchFamily="18" charset="0"/>
              </a:rPr>
              <a:t>.</a:t>
            </a:r>
            <a:br>
              <a:rPr lang="en-US" sz="4000" dirty="0">
                <a:solidFill>
                  <a:srgbClr val="0000FF"/>
                </a:solidFill>
                <a:latin typeface="Times New Roman" panose="02020603050405020304" pitchFamily="18" charset="0"/>
                <a:cs typeface="Times New Roman" panose="02020603050405020304" pitchFamily="18" charset="0"/>
              </a:rPr>
            </a:br>
            <a:r>
              <a:rPr lang="vi-VN" sz="3600" dirty="0"/>
              <a:t/>
            </a:r>
            <a:br>
              <a:rPr lang="vi-VN" sz="3600" dirty="0"/>
            </a:br>
            <a:r>
              <a:rPr lang="vi-VN" sz="3600" dirty="0"/>
              <a:t/>
            </a:r>
            <a:br>
              <a:rPr lang="vi-VN" sz="3600" dirty="0"/>
            </a:b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66149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83131" y="2727742"/>
            <a:ext cx="4019550" cy="4019550"/>
            <a:chOff x="11295163" y="2763838"/>
            <a:chExt cx="4019550" cy="4019550"/>
          </a:xfrm>
        </p:grpSpPr>
        <p:grpSp>
          <p:nvGrpSpPr>
            <p:cNvPr id="4" name="Group 3"/>
            <p:cNvGrpSpPr>
              <a:grpSpLocks/>
            </p:cNvGrpSpPr>
            <p:nvPr/>
          </p:nvGrpSpPr>
          <p:grpSpPr bwMode="auto">
            <a:xfrm>
              <a:off x="11295163" y="2763838"/>
              <a:ext cx="4019550" cy="4019550"/>
              <a:chOff x="2000250" y="2819400"/>
              <a:chExt cx="4019550" cy="4019550"/>
            </a:xfrm>
            <a:blipFill>
              <a:blip r:embed="rId3"/>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57266">
              <a:off x="11650748" y="3360890"/>
              <a:ext cx="1464504" cy="9942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11697">
              <a:off x="13573755" y="3339822"/>
              <a:ext cx="1460921" cy="10318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457683">
              <a:off x="11578175" y="5167957"/>
              <a:ext cx="1582339" cy="105500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066057">
              <a:off x="13487902" y="5200064"/>
              <a:ext cx="1554461" cy="1032049"/>
            </a:xfrm>
            <a:prstGeom prst="rect">
              <a:avLst/>
            </a:prstGeom>
          </p:spPr>
        </p:pic>
      </p:grpSp>
      <p:grpSp>
        <p:nvGrpSpPr>
          <p:cNvPr id="13" name="Group 12"/>
          <p:cNvGrpSpPr/>
          <p:nvPr/>
        </p:nvGrpSpPr>
        <p:grpSpPr>
          <a:xfrm>
            <a:off x="11345953" y="3657600"/>
            <a:ext cx="3869843" cy="4578859"/>
            <a:chOff x="11024286" y="4266754"/>
            <a:chExt cx="3804547" cy="4578859"/>
          </a:xfrm>
        </p:grpSpPr>
        <p:cxnSp>
          <p:nvCxnSpPr>
            <p:cNvPr id="14" name="Straight Connector 13"/>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943705" y="4266754"/>
              <a:ext cx="10295" cy="1067250"/>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19" name="Picture 18">
            <a:hlinkClick r:id="rId8" action="ppaction://hlinkpres?slideindex=1&amp;slidetit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7919" y="2725755"/>
            <a:ext cx="4243488" cy="2356912"/>
          </a:xfrm>
          <a:prstGeom prst="rect">
            <a:avLst/>
          </a:prstGeom>
        </p:spPr>
      </p:pic>
      <p:pic>
        <p:nvPicPr>
          <p:cNvPr id="20" name="Picture 19">
            <a:hlinkClick r:id="rId10" action="ppaction://hlinkpres?slideindex=1&amp;slidetit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2796" y="5911305"/>
            <a:ext cx="4073319" cy="2574942"/>
          </a:xfrm>
          <a:prstGeom prst="rect">
            <a:avLst/>
          </a:prstGeom>
        </p:spPr>
      </p:pic>
      <p:pic>
        <p:nvPicPr>
          <p:cNvPr id="21" name="Picture 20">
            <a:hlinkClick r:id="rId12" action="ppaction://hlinkpres?slideindex=1&amp;slidetit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4050" y="2674965"/>
            <a:ext cx="3871150" cy="2292279"/>
          </a:xfrm>
          <a:prstGeom prst="rect">
            <a:avLst/>
          </a:prstGeom>
        </p:spPr>
      </p:pic>
      <p:pic>
        <p:nvPicPr>
          <p:cNvPr id="22" name="Picture 21">
            <a:hlinkClick r:id="rId14" action="ppaction://hlinkpres?slideindex=1&amp;slidetit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88198" y="5963529"/>
            <a:ext cx="3897921" cy="2423804"/>
          </a:xfrm>
          <a:prstGeom prst="rect">
            <a:avLst/>
          </a:prstGeom>
        </p:spPr>
      </p:pic>
      <p:sp>
        <p:nvSpPr>
          <p:cNvPr id="23" name="Text Box 38" descr="Water droplets"/>
          <p:cNvSpPr txBox="1">
            <a:spLocks noChangeArrowheads="1"/>
          </p:cNvSpPr>
          <p:nvPr/>
        </p:nvSpPr>
        <p:spPr bwMode="auto">
          <a:xfrm>
            <a:off x="11555287" y="7305443"/>
            <a:ext cx="3459491" cy="883755"/>
          </a:xfrm>
          <a:prstGeom prst="rect">
            <a:avLst/>
          </a:prstGeom>
          <a:solidFill>
            <a:srgbClr val="FF0000"/>
          </a:solidFill>
          <a:ln w="9525">
            <a:solidFill>
              <a:srgbClr val="0000FF"/>
            </a:solidFill>
            <a:miter lim="800000"/>
            <a:headEnd/>
            <a:tailEnd/>
          </a:ln>
          <a:effectLs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smtClean="0">
                <a:solidFill>
                  <a:srgbClr val="FFFF00"/>
                </a:solidFill>
                <a:cs typeface="Arial" charset="0"/>
              </a:rPr>
              <a:t>QUAY ĐỂ TÌM PHƯƠNG TIỆN</a:t>
            </a:r>
            <a:endParaRPr lang="en-US" altLang="en-US" sz="2400" b="1">
              <a:solidFill>
                <a:srgbClr val="FFFF00"/>
              </a:solidFill>
              <a:cs typeface="Arial" charset="0"/>
            </a:endParaRPr>
          </a:p>
        </p:txBody>
      </p:sp>
      <p:sp>
        <p:nvSpPr>
          <p:cNvPr id="24" name="Rectangle 95"/>
          <p:cNvSpPr>
            <a:spLocks noChangeArrowheads="1"/>
          </p:cNvSpPr>
          <p:nvPr/>
        </p:nvSpPr>
        <p:spPr bwMode="auto">
          <a:xfrm>
            <a:off x="3368916" y="133486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grpSp>
        <p:nvGrpSpPr>
          <p:cNvPr id="25" name="Group 24"/>
          <p:cNvGrpSpPr/>
          <p:nvPr/>
        </p:nvGrpSpPr>
        <p:grpSpPr>
          <a:xfrm>
            <a:off x="4617134" y="149573"/>
            <a:ext cx="7013458" cy="1117345"/>
            <a:chOff x="4539228" y="210532"/>
            <a:chExt cx="6895119" cy="1117345"/>
          </a:xfrm>
        </p:grpSpPr>
        <p:grpSp>
          <p:nvGrpSpPr>
            <p:cNvPr id="26" name="Group 25"/>
            <p:cNvGrpSpPr/>
            <p:nvPr/>
          </p:nvGrpSpPr>
          <p:grpSpPr>
            <a:xfrm>
              <a:off x="4539228" y="210532"/>
              <a:ext cx="6895119" cy="1117345"/>
              <a:chOff x="4539228" y="210532"/>
              <a:chExt cx="6895119" cy="1117345"/>
            </a:xfrm>
          </p:grpSpPr>
          <p:sp>
            <p:nvSpPr>
              <p:cNvPr id="28" name="TextBox 27"/>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after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after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8" presetClass="emph" presetSubtype="0" fill="hold" nodeType="clickEffect">
                                  <p:stCondLst>
                                    <p:cond delay="0"/>
                                  </p:stCondLst>
                                  <p:childTnLst>
                                    <p:animRot by="23400000">
                                      <p:cBhvr>
                                        <p:cTn id="30" dur="2000" fill="hold"/>
                                        <p:tgtEl>
                                          <p:spTgt spid="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Untitled.wav"/>
                                        </p:tgtEl>
                                      </p:cMediaNode>
                                    </p:audio>
                                  </p:sub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7600000">
                                      <p:cBhvr>
                                        <p:cTn id="34" dur="2000" fill="hold"/>
                                        <p:tgtEl>
                                          <p:spTgt spid="3"/>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Untitled.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34200000">
                                      <p:cBhvr>
                                        <p:cTn id="38" dur="2000" fill="hold"/>
                                        <p:tgtEl>
                                          <p:spTgt spid="3"/>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2" name="Untitled.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37800000">
                                      <p:cBhvr>
                                        <p:cTn id="42" dur="2000" fill="hold"/>
                                        <p:tgtEl>
                                          <p:spTgt spid="3"/>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Untitled.wav"/>
                                        </p:tgtEl>
                                      </p:cMediaNode>
                                    </p:audio>
                                  </p:subTnLst>
                                </p:cTn>
                              </p:par>
                            </p:childTnLst>
                          </p:cTn>
                        </p:par>
                      </p:childTnLst>
                    </p:cTn>
                  </p:par>
                </p:childTnLst>
              </p:cTn>
              <p:nextCondLst>
                <p:cond evt="onClick" delay="0">
                  <p:tgtEl>
                    <p:spTgt spid="2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ọc: Người làm đồ chơi trang 141, 142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b="27671"/>
          <a:stretch/>
        </p:blipFill>
        <p:spPr bwMode="auto">
          <a:xfrm>
            <a:off x="670719" y="457200"/>
            <a:ext cx="150114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94327"/>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80719" y="1321131"/>
            <a:ext cx="6477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việc</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của</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mình</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bán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nốt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trong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ngày</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mai</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257300" y="3056395"/>
            <a:ext cx="2309019"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bột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436005" y="307788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490272" y="3062361"/>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617133" y="1266918"/>
            <a:ext cx="65691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25" name="Rectangle 24"/>
          <p:cNvSpPr/>
          <p:nvPr/>
        </p:nvSpPr>
        <p:spPr>
          <a:xfrm>
            <a:off x="10296217" y="3077886"/>
            <a:ext cx="265344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7052" y="3579674"/>
            <a:ext cx="10210801"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Làm đồ chơi bằng bột màu.</a:t>
            </a:r>
            <a:endParaRPr lang="en-US" sz="40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45383" y="4581435"/>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Chi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thấy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rất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545383" y="6137194"/>
            <a:ext cx="10210801" cy="1938992"/>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Ở ngoài phố, cái sào nứa cám đồ chơi của bác dựng chỗ nào là dụng chỗ ấy, các bạn nhỏ xúm </a:t>
            </a:r>
            <a:r>
              <a:rPr lang="nl-NL" sz="4000" b="1" dirty="0" smtClean="0">
                <a:solidFill>
                  <a:srgbClr val="0000CC"/>
                </a:solidFill>
                <a:latin typeface="Times New Roman" panose="02020603050405020304" pitchFamily="18" charset="0"/>
                <a:cs typeface="Times New Roman" panose="02020603050405020304" pitchFamily="18" charset="0"/>
              </a:rPr>
              <a:t>lại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quê</a:t>
            </a:r>
            <a:r>
              <a:rPr lang="en-US" sz="3600" b="1" dirty="0" smtClean="0">
                <a:solidFill>
                  <a:srgbClr val="FF0000"/>
                </a:solidFill>
                <a:latin typeface="Times New Roman" pitchFamily="18" charset="0"/>
                <a:cs typeface="Times New Roman" pitchFamily="18" charset="0"/>
              </a:rPr>
              <a:t>?</a:t>
            </a: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827554" y="3389602"/>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a. Vì bác phải về quê làm ruộng.</a:t>
            </a:r>
            <a:endParaRPr lang="en-US" sz="40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64035" y="6044995"/>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b.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5827554" y="4186756"/>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b. Vì trẻ con ít mua đồ chơi của bác.</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881052" y="4980057"/>
            <a:ext cx="10006965" cy="707886"/>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c. Vì bác không muốn làm đồ chơi nữa.</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1583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buổi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bán</a:t>
            </a:r>
            <a:r>
              <a:rPr lang="en-US" sz="3600" b="1" dirty="0" smtClean="0">
                <a:solidFill>
                  <a:srgbClr val="FF0000"/>
                </a:solidFill>
                <a:latin typeface="Times New Roman" pitchFamily="18" charset="0"/>
                <a:cs typeface="Times New Roman" pitchFamily="18" charset="0"/>
              </a:rPr>
              <a:t> hang </a:t>
            </a:r>
            <a:r>
              <a:rPr lang="en-US" sz="3600" b="1" dirty="0" err="1" smtClean="0">
                <a:solidFill>
                  <a:srgbClr val="FF0000"/>
                </a:solidFill>
                <a:latin typeface="Times New Roman" pitchFamily="18" charset="0"/>
                <a:cs typeface="Times New Roman" pitchFamily="18" charset="0"/>
              </a:rPr>
              <a:t>cuối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cùng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a:t>
            </a:r>
          </a:p>
        </p:txBody>
      </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054407" y="4012145"/>
            <a:ext cx="10006965"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Đâm con lợn đất, được một ít tiền. Sáng hôm sau, tôi chia nhỏ món tiền, nhờ mấy bạn trong lớp mua giúp đồ chơi của bác.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827554" y="6019753"/>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Theo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5816848" y="6785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tìm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mọi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để</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người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yêu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quý</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được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vui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vẻ</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hạnh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phúc</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45708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03368" y="5334000"/>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31: NGƯỜI LÀM ĐỒ CHƠI</a:t>
            </a:r>
          </a:p>
        </p:txBody>
      </p:sp>
      <p:sp>
        <p:nvSpPr>
          <p:cNvPr id="33" name="Rectangle 32"/>
          <p:cNvSpPr/>
          <p:nvPr/>
        </p:nvSpPr>
        <p:spPr>
          <a:xfrm>
            <a:off x="375007" y="2823027"/>
            <a:ext cx="217668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b</a:t>
            </a:r>
            <a:r>
              <a:rPr lang="en-US" sz="4000" b="1" i="1" dirty="0" err="1" smtClean="0">
                <a:solidFill>
                  <a:srgbClr val="0000CC"/>
                </a:solidFill>
                <a:latin typeface="Times New Roman" pitchFamily="18" charset="0"/>
                <a:cs typeface="Times New Roman" pitchFamily="18" charset="0"/>
              </a:rPr>
              <a:t>ột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màu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502241" y="2825982"/>
            <a:ext cx="205950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s</a:t>
            </a:r>
            <a:r>
              <a:rPr lang="en-US" sz="4000" b="1" i="1" dirty="0" err="1" smtClean="0">
                <a:solidFill>
                  <a:srgbClr val="0000CC"/>
                </a:solidFill>
                <a:latin typeface="Times New Roman" pitchFamily="18" charset="0"/>
                <a:cs typeface="Times New Roman" pitchFamily="18" charset="0"/>
              </a:rPr>
              <a:t>ào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nứa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88713" y="3502153"/>
            <a:ext cx="2262982"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xúm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p:cNvSpPr/>
          <p:nvPr/>
        </p:nvSpPr>
        <p:spPr>
          <a:xfrm>
            <a:off x="2197697" y="3515056"/>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inh</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288713" y="4236555"/>
            <a:ext cx="2743304"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àm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ruộng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Text Box 2"/>
          <p:cNvSpPr txBox="1">
            <a:spLocks noChangeArrowheads="1"/>
          </p:cNvSpPr>
          <p:nvPr/>
        </p:nvSpPr>
        <p:spPr bwMode="auto">
          <a:xfrm>
            <a:off x="8322898" y="2709562"/>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7" name="Group 36"/>
          <p:cNvGrpSpPr/>
          <p:nvPr/>
        </p:nvGrpSpPr>
        <p:grpSpPr>
          <a:xfrm>
            <a:off x="6004720" y="3563423"/>
            <a:ext cx="9525001" cy="4503736"/>
            <a:chOff x="6004720" y="3563423"/>
            <a:chExt cx="9525001" cy="4503736"/>
          </a:xfrm>
        </p:grpSpPr>
        <p:pic>
          <p:nvPicPr>
            <p:cNvPr id="39"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702916" y="4346198"/>
              <a:ext cx="8137525" cy="2554545"/>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Câu chuyện </a:t>
              </a:r>
              <a:r>
                <a:rPr lang="nl-NL" sz="4000" b="1" i="1" dirty="0" smtClean="0">
                  <a:solidFill>
                    <a:srgbClr val="FF0000"/>
                  </a:solidFill>
                  <a:latin typeface="Times New Roman" panose="02020603050405020304" pitchFamily="18" charset="0"/>
                  <a:cs typeface="Times New Roman" panose="02020603050405020304" pitchFamily="18" charset="0"/>
                </a:rPr>
                <a:t>nói </a:t>
              </a:r>
              <a:r>
                <a:rPr lang="nl-NL" sz="4000" b="1" i="1" dirty="0">
                  <a:solidFill>
                    <a:srgbClr val="FF0000"/>
                  </a:solidFill>
                  <a:latin typeface="Times New Roman" panose="02020603050405020304" pitchFamily="18" charset="0"/>
                  <a:cs typeface="Times New Roman" panose="02020603050405020304" pitchFamily="18" charset="0"/>
                </a:rPr>
                <a:t>về tấm lòng đáng trân trọng nhất của một bạn nhỏ; tìm mọi cách để làm cho người mình yêu quý được vui vẻ và hạnh phúc. </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22307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9530</TotalTime>
  <Words>996</Words>
  <Application>Microsoft Office PowerPoint</Application>
  <PresentationFormat>Custom</PresentationFormat>
  <Paragraphs>115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1037</cp:revision>
  <dcterms:created xsi:type="dcterms:W3CDTF">2008-09-09T22:52:10Z</dcterms:created>
  <dcterms:modified xsi:type="dcterms:W3CDTF">2024-05-04T14:46:01Z</dcterms:modified>
</cp:coreProperties>
</file>