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8" r:id="rId3"/>
    <p:sldId id="445" r:id="rId4"/>
    <p:sldId id="442" r:id="rId5"/>
    <p:sldId id="440" r:id="rId6"/>
    <p:sldId id="444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0000"/>
    <a:srgbClr val="FF0066"/>
    <a:srgbClr val="FF3399"/>
    <a:srgbClr val="FF7C80"/>
    <a:srgbClr val="EDF6F7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Cau%20hoi/Cau%204.pptx" TargetMode="External"/><Relationship Id="rId3" Type="http://schemas.openxmlformats.org/officeDocument/2006/relationships/image" Target="../media/image10.png"/><Relationship Id="rId7" Type="http://schemas.openxmlformats.org/officeDocument/2006/relationships/hyperlink" Target="Cau%20hoi/Cau%203.pptx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hyperlink" Target="Cau%20hoi/Cau%202.pptx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hyperlink" Target="Cau%20hoi/Cau%201.pptx" TargetMode="External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30569" y="4080614"/>
            <a:ext cx="12671085" cy="176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30: NHỮNG NGỌN </a:t>
            </a:r>
            <a:r>
              <a:rPr lang="en-US" sz="5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HẢI ĐĂNG (T3)</a:t>
            </a:r>
            <a:endParaRPr 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58453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401" y="5272441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3784223"/>
            <a:ext cx="16276638" cy="54081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69" y="6288982"/>
            <a:ext cx="6362968" cy="2877951"/>
          </a:xfrm>
          <a:prstGeom prst="rect">
            <a:avLst/>
          </a:prstGeom>
        </p:spPr>
      </p:pic>
      <p:sp>
        <p:nvSpPr>
          <p:cNvPr id="33" name="Rectangle 41"/>
          <p:cNvSpPr/>
          <p:nvPr/>
        </p:nvSpPr>
        <p:spPr>
          <a:xfrm>
            <a:off x="0" y="-51531"/>
            <a:ext cx="16276638" cy="5323284"/>
          </a:xfrm>
          <a:custGeom>
            <a:avLst/>
            <a:gdLst>
              <a:gd name="connsiteX0" fmla="*/ 0 w 12192000"/>
              <a:gd name="connsiteY0" fmla="*/ 0 h 3732366"/>
              <a:gd name="connsiteX1" fmla="*/ 12192000 w 12192000"/>
              <a:gd name="connsiteY1" fmla="*/ 0 h 3732366"/>
              <a:gd name="connsiteX2" fmla="*/ 12192000 w 12192000"/>
              <a:gd name="connsiteY2" fmla="*/ 3732366 h 3732366"/>
              <a:gd name="connsiteX3" fmla="*/ 0 w 12192000"/>
              <a:gd name="connsiteY3" fmla="*/ 3732366 h 3732366"/>
              <a:gd name="connsiteX4" fmla="*/ 0 w 12192000"/>
              <a:gd name="connsiteY4" fmla="*/ 0 h 3732366"/>
              <a:gd name="connsiteX0" fmla="*/ 0 w 12192000"/>
              <a:gd name="connsiteY0" fmla="*/ 0 h 3732366"/>
              <a:gd name="connsiteX1" fmla="*/ 12192000 w 12192000"/>
              <a:gd name="connsiteY1" fmla="*/ 0 h 3732366"/>
              <a:gd name="connsiteX2" fmla="*/ 12192000 w 12192000"/>
              <a:gd name="connsiteY2" fmla="*/ 3732366 h 3732366"/>
              <a:gd name="connsiteX3" fmla="*/ 6014434 w 12192000"/>
              <a:gd name="connsiteY3" fmla="*/ 3284125 h 3732366"/>
              <a:gd name="connsiteX4" fmla="*/ 0 w 12192000"/>
              <a:gd name="connsiteY4" fmla="*/ 3732366 h 3732366"/>
              <a:gd name="connsiteX5" fmla="*/ 0 w 12192000"/>
              <a:gd name="connsiteY5" fmla="*/ 0 h 3732366"/>
              <a:gd name="connsiteX0" fmla="*/ 0 w 12192000"/>
              <a:gd name="connsiteY0" fmla="*/ 0 h 3992463"/>
              <a:gd name="connsiteX1" fmla="*/ 12192000 w 12192000"/>
              <a:gd name="connsiteY1" fmla="*/ 0 h 3992463"/>
              <a:gd name="connsiteX2" fmla="*/ 12192000 w 12192000"/>
              <a:gd name="connsiteY2" fmla="*/ 3732366 h 3992463"/>
              <a:gd name="connsiteX3" fmla="*/ 6014434 w 12192000"/>
              <a:gd name="connsiteY3" fmla="*/ 3284125 h 3992463"/>
              <a:gd name="connsiteX4" fmla="*/ 2936383 w 12192000"/>
              <a:gd name="connsiteY4" fmla="*/ 3992463 h 3992463"/>
              <a:gd name="connsiteX5" fmla="*/ 0 w 12192000"/>
              <a:gd name="connsiteY5" fmla="*/ 3732366 h 3992463"/>
              <a:gd name="connsiteX6" fmla="*/ 0 w 12192000"/>
              <a:gd name="connsiteY6" fmla="*/ 0 h 399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992463">
                <a:moveTo>
                  <a:pt x="0" y="0"/>
                </a:moveTo>
                <a:lnTo>
                  <a:pt x="12192000" y="0"/>
                </a:lnTo>
                <a:lnTo>
                  <a:pt x="12192000" y="3732366"/>
                </a:lnTo>
                <a:cubicBezTo>
                  <a:pt x="10107054" y="3728913"/>
                  <a:pt x="8099380" y="3287578"/>
                  <a:pt x="6014434" y="3284125"/>
                </a:cubicBezTo>
                <a:cubicBezTo>
                  <a:pt x="4954073" y="3361398"/>
                  <a:pt x="3996744" y="3915190"/>
                  <a:pt x="2936383" y="3992463"/>
                </a:cubicBezTo>
                <a:lnTo>
                  <a:pt x="0" y="37323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464" y="185250"/>
            <a:ext cx="5980707" cy="48497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01" y="3817098"/>
            <a:ext cx="1518355" cy="1170988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610802" y="185250"/>
            <a:ext cx="9514982" cy="1046539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</a:bodyPr>
          <a:lstStyle/>
          <a:p>
            <a:pPr algn="ctr"/>
            <a:r>
              <a:rPr lang="en-US" sz="6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RỪNG XANH</a:t>
            </a:r>
            <a:endParaRPr lang="en-US" sz="6000" b="1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174"/>
            <a:ext cx="2992376" cy="15801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96" y="1756837"/>
            <a:ext cx="8138319" cy="4064000"/>
          </a:xfrm>
          <a:prstGeom prst="rect">
            <a:avLst/>
          </a:prstGeom>
        </p:spPr>
      </p:pic>
      <p:pic>
        <p:nvPicPr>
          <p:cNvPr id="39" name="Picture 38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9" y="5776245"/>
            <a:ext cx="2235822" cy="1764059"/>
          </a:xfrm>
          <a:prstGeom prst="rect">
            <a:avLst/>
          </a:prstGeom>
        </p:spPr>
      </p:pic>
      <p:pic>
        <p:nvPicPr>
          <p:cNvPr id="40" name="Picture 39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52" y="1330017"/>
            <a:ext cx="3320706" cy="2454206"/>
          </a:xfrm>
          <a:prstGeom prst="rect">
            <a:avLst/>
          </a:prstGeom>
        </p:spPr>
      </p:pic>
      <p:pic>
        <p:nvPicPr>
          <p:cNvPr id="41" name="Picture 40">
            <a:hlinkClick r:id="rId11" action="ppaction://hlinkpres?slideindex=1&amp;slidetitle=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521" y="3784223"/>
            <a:ext cx="2468015" cy="2670293"/>
          </a:xfrm>
          <a:prstGeom prst="rect">
            <a:avLst/>
          </a:prstGeom>
        </p:spPr>
      </p:pic>
      <p:pic>
        <p:nvPicPr>
          <p:cNvPr id="42" name="Picture 41">
            <a:hlinkClick r:id="rId13" action="ppaction://hlinkpres?slideindex=1&amp;slidetitle=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78" y="5427574"/>
            <a:ext cx="3998917" cy="345753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032374" y="149573"/>
            <a:ext cx="5492209" cy="994235"/>
            <a:chOff x="4947461" y="210532"/>
            <a:chExt cx="5399539" cy="994235"/>
          </a:xfrm>
        </p:grpSpPr>
        <p:sp>
          <p:nvSpPr>
            <p:cNvPr id="17" name="TextBox 16"/>
            <p:cNvSpPr txBox="1"/>
            <p:nvPr/>
          </p:nvSpPr>
          <p:spPr>
            <a:xfrm>
              <a:off x="4947461" y="210532"/>
              <a:ext cx="53995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  <a:endPara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1967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24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08919" y="1524000"/>
            <a:ext cx="4191000" cy="646331"/>
            <a:chOff x="1508919" y="1888664"/>
            <a:chExt cx="3733800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2133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547519" y="1090864"/>
            <a:ext cx="4629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 NGỌN HẢI ĐĂNG</a:t>
            </a:r>
          </a:p>
        </p:txBody>
      </p:sp>
      <p:pic>
        <p:nvPicPr>
          <p:cNvPr id="1026" name="Picture 2" descr="https://img.loigiaihay.com/picture/2022/0316/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54" y="2779931"/>
            <a:ext cx="12927237" cy="488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99519" y="777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94919" y="77724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 dậy,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76119" y="777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cõng,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71519" y="777240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èn biển,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28919" y="777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576719" y="77724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sương,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176919" y="777240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oàn tàu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27919" y="777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365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345304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044693" y="1249680"/>
            <a:ext cx="58993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 NGỌN HẢI ĐĂNG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08183"/>
              </p:ext>
            </p:extLst>
          </p:nvPr>
        </p:nvGraphicFramePr>
        <p:xfrm>
          <a:off x="1585119" y="5410200"/>
          <a:ext cx="13792200" cy="2941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896100">
                  <a:extLst>
                    <a:ext uri="{9D8B030D-6E8A-4147-A177-3AD203B41FA5}">
                      <a16:colId xmlns:a16="http://schemas.microsoft.com/office/drawing/2014/main" val="3788473049"/>
                    </a:ext>
                  </a:extLst>
                </a:gridCol>
                <a:gridCol w="6896100">
                  <a:extLst>
                    <a:ext uri="{9D8B030D-6E8A-4147-A177-3AD203B41FA5}">
                      <a16:colId xmlns:a16="http://schemas.microsoft.com/office/drawing/2014/main" val="1408455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 smtClean="0">
                          <a:solidFill>
                            <a:srgbClr val="0000CC"/>
                          </a:solidFill>
                        </a:rPr>
                        <a:t>Từ</a:t>
                      </a:r>
                      <a:r>
                        <a:rPr lang="en-US" sz="38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rgbClr val="0000CC"/>
                          </a:solidFill>
                        </a:rPr>
                        <a:t>ngữ</a:t>
                      </a:r>
                      <a:r>
                        <a:rPr lang="en-US" sz="38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rgbClr val="0000CC"/>
                          </a:solidFill>
                        </a:rPr>
                        <a:t>chỉ</a:t>
                      </a:r>
                      <a:r>
                        <a:rPr lang="en-US" sz="38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rgbClr val="0000CC"/>
                          </a:solidFill>
                        </a:rPr>
                        <a:t>sự</a:t>
                      </a:r>
                      <a:r>
                        <a:rPr lang="en-US" sz="38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rgbClr val="0000CC"/>
                          </a:solidFill>
                        </a:rPr>
                        <a:t>vật</a:t>
                      </a:r>
                      <a:endParaRPr lang="en-US" sz="3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 smtClean="0">
                          <a:solidFill>
                            <a:srgbClr val="0000CC"/>
                          </a:solidFill>
                        </a:rPr>
                        <a:t>Từ</a:t>
                      </a:r>
                      <a:r>
                        <a:rPr lang="en-US" sz="38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rgbClr val="0000CC"/>
                          </a:solidFill>
                        </a:rPr>
                        <a:t>ngữ</a:t>
                      </a:r>
                      <a:r>
                        <a:rPr lang="en-US" sz="38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rgbClr val="0000CC"/>
                          </a:solidFill>
                        </a:rPr>
                        <a:t>chỉ</a:t>
                      </a:r>
                      <a:r>
                        <a:rPr lang="en-US" sz="38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rgbClr val="0000CC"/>
                          </a:solidFill>
                        </a:rPr>
                        <a:t>hoạt</a:t>
                      </a:r>
                      <a:r>
                        <a:rPr lang="en-US" sz="38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rgbClr val="0000CC"/>
                          </a:solidFill>
                        </a:rPr>
                        <a:t>động</a:t>
                      </a:r>
                      <a:endParaRPr lang="en-US" sz="3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316206"/>
                  </a:ext>
                </a:extLst>
              </a:tr>
              <a:tr h="2270760"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305438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880519" y="396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75919" y="39624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 dậy,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57119" y="396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cõng,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52519" y="396240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èn biển,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09919" y="396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957719" y="39624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sương,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557919" y="396240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oàn tàu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08919" y="396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689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1248E-6 3.61111E-6 L 0.00702 0.306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5725E-6 3.61111E-6 L 0.00702 0.306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2418E-6 3.61111E-6 L 0.29719 0.306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0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2824E-7 3.61111E-6 L 0.30655 0.306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28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853E-6 3.61111E-6 L -0.19422 0.306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1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5569E-6 3.61111E-6 L 0.19423 0.306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1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46E-6 3.61111E-6 L -0.28783 0.3064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92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2496E-6 3.61111E-6 L -0.53355 0.3814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77" y="19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47671"/>
            <a:ext cx="4191000" cy="646331"/>
            <a:chOff x="1508919" y="1888664"/>
            <a:chExt cx="3733800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2533471"/>
            <a:ext cx="14575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95"/>
          <p:cNvSpPr>
            <a:spLocks noChangeArrowheads="1"/>
          </p:cNvSpPr>
          <p:nvPr/>
        </p:nvSpPr>
        <p:spPr bwMode="auto">
          <a:xfrm>
            <a:off x="5044693" y="1249680"/>
            <a:ext cx="58993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 NGỌN HẢI ĐĂNG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922337" y="7543800"/>
            <a:ext cx="14759781" cy="1371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ngữ chỉ sự vật khác trong đoạn thơ là: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con, ông trời, dã tràng, mắt</a:t>
            </a:r>
            <a:r>
              <a:rPr lang="vi-VN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s://img.loigiaihay.com/picture/2022/0316/7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5"/>
          <a:stretch/>
        </p:blipFill>
        <p:spPr bwMode="auto">
          <a:xfrm>
            <a:off x="1830373" y="3435126"/>
            <a:ext cx="12927237" cy="40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523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03741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75519" y="2903848"/>
            <a:ext cx="145758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M.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95"/>
          <p:cNvSpPr>
            <a:spLocks noChangeArrowheads="1"/>
          </p:cNvSpPr>
          <p:nvPr/>
        </p:nvSpPr>
        <p:spPr bwMode="auto">
          <a:xfrm>
            <a:off x="5044693" y="1249680"/>
            <a:ext cx="58993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 NGỌN HẢI ĐĂNG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7377" y="4724400"/>
            <a:ext cx="7188848" cy="193026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Char char="-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r>
              <a:rPr lang="en-US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1" y="4699567"/>
            <a:ext cx="7188848" cy="193026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Char char="-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440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10001</TotalTime>
  <Words>307</Words>
  <Application>Microsoft Office PowerPoint</Application>
  <PresentationFormat>Custom</PresentationFormat>
  <Paragraphs>56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1102</cp:revision>
  <dcterms:created xsi:type="dcterms:W3CDTF">2008-09-09T22:52:10Z</dcterms:created>
  <dcterms:modified xsi:type="dcterms:W3CDTF">2024-05-04T14:39:59Z</dcterms:modified>
</cp:coreProperties>
</file>