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07" r:id="rId3"/>
    <p:sldId id="440" r:id="rId4"/>
    <p:sldId id="437" r:id="rId5"/>
    <p:sldId id="447" r:id="rId6"/>
    <p:sldId id="442" r:id="rId7"/>
    <p:sldId id="443" r:id="rId8"/>
    <p:sldId id="448" r:id="rId9"/>
    <p:sldId id="444"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Cau%20hoi/Cau%204.pptx" TargetMode="External"/><Relationship Id="rId2" Type="http://schemas.openxmlformats.org/officeDocument/2006/relationships/hyperlink" Target="Cau%20hoi/Cau%202.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Cau%20hoi/Cau%201.pptx" TargetMode="External"/><Relationship Id="rId9"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BẠN NHỎ TRONG NHÀ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(T4)</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7" name="Picture 6">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624851"/>
            <a:ext cx="2039906" cy="1690349"/>
          </a:xfrm>
          <a:prstGeom prst="rect">
            <a:avLst/>
          </a:prstGeom>
        </p:spPr>
      </p:pic>
      <p:pic>
        <p:nvPicPr>
          <p:cNvPr id="8" name="Picture 7">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12" name="Picture 11">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666387"/>
            <a:ext cx="1970313" cy="1454879"/>
          </a:xfrm>
          <a:prstGeom prst="rect">
            <a:avLst/>
          </a:prstGeom>
        </p:spPr>
      </p:pic>
      <p:sp>
        <p:nvSpPr>
          <p:cNvPr id="13"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14" name="Rectangle 13"/>
          <p:cNvSpPr/>
          <p:nvPr/>
        </p:nvSpPr>
        <p:spPr>
          <a:xfrm>
            <a:off x="1898950" y="3934491"/>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măng cụt</a:t>
            </a:r>
            <a:endParaRPr lang="en-US" sz="3200" b="1">
              <a:solidFill>
                <a:srgbClr val="0000CC"/>
              </a:solidFill>
              <a:latin typeface="Times New Roman" pitchFamily="18" charset="0"/>
              <a:cs typeface="Times New Roman" pitchFamily="18" charset="0"/>
            </a:endParaRPr>
          </a:p>
        </p:txBody>
      </p:sp>
      <p:sp>
        <p:nvSpPr>
          <p:cNvPr id="15" name="Rectangle 14"/>
          <p:cNvSpPr/>
          <p:nvPr/>
        </p:nvSpPr>
        <p:spPr>
          <a:xfrm>
            <a:off x="5647567" y="3934491"/>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Bưởi</a:t>
            </a:r>
            <a:endParaRPr lang="en-US" sz="3200" b="1">
              <a:solidFill>
                <a:srgbClr val="0000CC"/>
              </a:solidFill>
              <a:latin typeface="Times New Roman" pitchFamily="18" charset="0"/>
              <a:cs typeface="Times New Roman" pitchFamily="18" charset="0"/>
            </a:endParaRPr>
          </a:p>
        </p:txBody>
      </p:sp>
      <p:sp>
        <p:nvSpPr>
          <p:cNvPr id="16" name="Rectangle 15"/>
          <p:cNvSpPr/>
          <p:nvPr/>
        </p:nvSpPr>
        <p:spPr>
          <a:xfrm>
            <a:off x="9162928" y="3952752"/>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Sầu riêng</a:t>
            </a:r>
            <a:endParaRPr lang="en-US" sz="3200" b="1">
              <a:solidFill>
                <a:srgbClr val="0000CC"/>
              </a:solidFill>
              <a:latin typeface="Times New Roman" pitchFamily="18" charset="0"/>
              <a:cs typeface="Times New Roman" pitchFamily="18" charset="0"/>
            </a:endParaRPr>
          </a:p>
        </p:txBody>
      </p:sp>
      <p:sp>
        <p:nvSpPr>
          <p:cNvPr id="17" name="Rectangle 16"/>
          <p:cNvSpPr/>
          <p:nvPr/>
        </p:nvSpPr>
        <p:spPr>
          <a:xfrm>
            <a:off x="12727322" y="3952752"/>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Xoài</a:t>
            </a:r>
            <a:endParaRPr lang="en-US" sz="3200" b="1">
              <a:solidFill>
                <a:srgbClr val="0000CC"/>
              </a:solidFill>
              <a:latin typeface="Times New Roman" pitchFamily="18" charset="0"/>
              <a:cs typeface="Times New Roman" pitchFamily="18" charset="0"/>
            </a:endParaRPr>
          </a:p>
        </p:txBody>
      </p:sp>
      <p:sp>
        <p:nvSpPr>
          <p:cNvPr id="18" name="Rectangle 17"/>
          <p:cNvSpPr/>
          <p:nvPr/>
        </p:nvSpPr>
        <p:spPr>
          <a:xfrm>
            <a:off x="1644759" y="7169364"/>
            <a:ext cx="245496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Chôm chôm</a:t>
            </a:r>
            <a:endParaRPr lang="en-US" sz="3200" b="1">
              <a:solidFill>
                <a:srgbClr val="0000CC"/>
              </a:solidFill>
              <a:latin typeface="Times New Roman" pitchFamily="18" charset="0"/>
              <a:cs typeface="Times New Roman" pitchFamily="18" charset="0"/>
            </a:endParaRPr>
          </a:p>
        </p:txBody>
      </p:sp>
      <p:sp>
        <p:nvSpPr>
          <p:cNvPr id="19" name="Rectangle 18"/>
          <p:cNvSpPr/>
          <p:nvPr/>
        </p:nvSpPr>
        <p:spPr>
          <a:xfrm>
            <a:off x="5638536" y="7169364"/>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Na</a:t>
            </a:r>
            <a:endParaRPr lang="en-US" sz="3200" b="1">
              <a:solidFill>
                <a:srgbClr val="0000CC"/>
              </a:solidFill>
              <a:latin typeface="Times New Roman" pitchFamily="18" charset="0"/>
              <a:cs typeface="Times New Roman" pitchFamily="18" charset="0"/>
            </a:endParaRPr>
          </a:p>
        </p:txBody>
      </p:sp>
      <p:sp>
        <p:nvSpPr>
          <p:cNvPr id="20" name="Rectangle 19"/>
          <p:cNvSpPr/>
          <p:nvPr/>
        </p:nvSpPr>
        <p:spPr>
          <a:xfrm>
            <a:off x="9205119" y="7176788"/>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Bình bát</a:t>
            </a:r>
            <a:endParaRPr lang="en-US" sz="3200" b="1">
              <a:solidFill>
                <a:srgbClr val="0000CC"/>
              </a:solidFill>
              <a:latin typeface="Times New Roman" pitchFamily="18" charset="0"/>
              <a:cs typeface="Times New Roman" pitchFamily="18" charset="0"/>
            </a:endParaRPr>
          </a:p>
        </p:txBody>
      </p:sp>
      <p:sp>
        <p:nvSpPr>
          <p:cNvPr id="21" name="Rectangle 20"/>
          <p:cNvSpPr/>
          <p:nvPr/>
        </p:nvSpPr>
        <p:spPr>
          <a:xfrm>
            <a:off x="12938919" y="7187625"/>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Trái trâm</a:t>
            </a:r>
            <a:endParaRPr lang="en-US" sz="3200" b="1">
              <a:solidFill>
                <a:srgbClr val="0000CC"/>
              </a:solidFill>
              <a:latin typeface="Times New Roman" pitchFamily="18" charset="0"/>
              <a:cs typeface="Times New Roman" pitchFamily="18" charset="0"/>
            </a:endParaRPr>
          </a:p>
        </p:txBody>
      </p:sp>
      <p:pic>
        <p:nvPicPr>
          <p:cNvPr id="22"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5690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5832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10"/>
                                        </p:tgtEl>
                                        <p:attrNameLst>
                                          <p:attrName>r</p:attrName>
                                        </p:attrNameLst>
                                      </p:cBhvr>
                                    </p:animRot>
                                    <p:animRot by="-240000">
                                      <p:cBhvr>
                                        <p:cTn id="14" dur="200" fill="hold">
                                          <p:stCondLst>
                                            <p:cond delay="200"/>
                                          </p:stCondLst>
                                        </p:cTn>
                                        <p:tgtEl>
                                          <p:spTgt spid="10"/>
                                        </p:tgtEl>
                                        <p:attrNameLst>
                                          <p:attrName>r</p:attrName>
                                        </p:attrNameLst>
                                      </p:cBhvr>
                                    </p:animRot>
                                    <p:animRot by="240000">
                                      <p:cBhvr>
                                        <p:cTn id="15" dur="200" fill="hold">
                                          <p:stCondLst>
                                            <p:cond delay="400"/>
                                          </p:stCondLst>
                                        </p:cTn>
                                        <p:tgtEl>
                                          <p:spTgt spid="10"/>
                                        </p:tgtEl>
                                        <p:attrNameLst>
                                          <p:attrName>r</p:attrName>
                                        </p:attrNameLst>
                                      </p:cBhvr>
                                    </p:animRot>
                                    <p:animRot by="-240000">
                                      <p:cBhvr>
                                        <p:cTn id="16" dur="200" fill="hold">
                                          <p:stCondLst>
                                            <p:cond delay="600"/>
                                          </p:stCondLst>
                                        </p:cTn>
                                        <p:tgtEl>
                                          <p:spTgt spid="10"/>
                                        </p:tgtEl>
                                        <p:attrNameLst>
                                          <p:attrName>r</p:attrName>
                                        </p:attrNameLst>
                                      </p:cBhvr>
                                    </p:animRot>
                                    <p:animRot by="120000">
                                      <p:cBhvr>
                                        <p:cTn id="17" dur="200" fill="hold">
                                          <p:stCondLst>
                                            <p:cond delay="800"/>
                                          </p:stCondLst>
                                        </p:cTn>
                                        <p:tgtEl>
                                          <p:spTgt spid="10"/>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9"/>
                                        </p:tgtEl>
                                        <p:attrNameLst>
                                          <p:attrName>r</p:attrName>
                                        </p:attrNameLst>
                                      </p:cBhvr>
                                    </p:animRot>
                                    <p:animRot by="-240000">
                                      <p:cBhvr>
                                        <p:cTn id="21" dur="200" fill="hold">
                                          <p:stCondLst>
                                            <p:cond delay="200"/>
                                          </p:stCondLst>
                                        </p:cTn>
                                        <p:tgtEl>
                                          <p:spTgt spid="9"/>
                                        </p:tgtEl>
                                        <p:attrNameLst>
                                          <p:attrName>r</p:attrName>
                                        </p:attrNameLst>
                                      </p:cBhvr>
                                    </p:animRot>
                                    <p:animRot by="240000">
                                      <p:cBhvr>
                                        <p:cTn id="22" dur="200" fill="hold">
                                          <p:stCondLst>
                                            <p:cond delay="400"/>
                                          </p:stCondLst>
                                        </p:cTn>
                                        <p:tgtEl>
                                          <p:spTgt spid="9"/>
                                        </p:tgtEl>
                                        <p:attrNameLst>
                                          <p:attrName>r</p:attrName>
                                        </p:attrNameLst>
                                      </p:cBhvr>
                                    </p:animRot>
                                    <p:animRot by="-240000">
                                      <p:cBhvr>
                                        <p:cTn id="23" dur="200" fill="hold">
                                          <p:stCondLst>
                                            <p:cond delay="600"/>
                                          </p:stCondLst>
                                        </p:cTn>
                                        <p:tgtEl>
                                          <p:spTgt spid="9"/>
                                        </p:tgtEl>
                                        <p:attrNameLst>
                                          <p:attrName>r</p:attrName>
                                        </p:attrNameLst>
                                      </p:cBhvr>
                                    </p:animRot>
                                    <p:animRot by="120000">
                                      <p:cBhvr>
                                        <p:cTn id="24" dur="200" fill="hold">
                                          <p:stCondLst>
                                            <p:cond delay="800"/>
                                          </p:stCondLst>
                                        </p:cTn>
                                        <p:tgtEl>
                                          <p:spTgt spid="9"/>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8"/>
                                        </p:tgtEl>
                                        <p:attrNameLst>
                                          <p:attrName>r</p:attrName>
                                        </p:attrNameLst>
                                      </p:cBhvr>
                                    </p:animRot>
                                    <p:animRot by="-240000">
                                      <p:cBhvr>
                                        <p:cTn id="28" dur="200" fill="hold">
                                          <p:stCondLst>
                                            <p:cond delay="200"/>
                                          </p:stCondLst>
                                        </p:cTn>
                                        <p:tgtEl>
                                          <p:spTgt spid="8"/>
                                        </p:tgtEl>
                                        <p:attrNameLst>
                                          <p:attrName>r</p:attrName>
                                        </p:attrNameLst>
                                      </p:cBhvr>
                                    </p:animRot>
                                    <p:animRot by="240000">
                                      <p:cBhvr>
                                        <p:cTn id="29" dur="200" fill="hold">
                                          <p:stCondLst>
                                            <p:cond delay="400"/>
                                          </p:stCondLst>
                                        </p:cTn>
                                        <p:tgtEl>
                                          <p:spTgt spid="8"/>
                                        </p:tgtEl>
                                        <p:attrNameLst>
                                          <p:attrName>r</p:attrName>
                                        </p:attrNameLst>
                                      </p:cBhvr>
                                    </p:animRot>
                                    <p:animRot by="-240000">
                                      <p:cBhvr>
                                        <p:cTn id="30" dur="200" fill="hold">
                                          <p:stCondLst>
                                            <p:cond delay="600"/>
                                          </p:stCondLst>
                                        </p:cTn>
                                        <p:tgtEl>
                                          <p:spTgt spid="8"/>
                                        </p:tgtEl>
                                        <p:attrNameLst>
                                          <p:attrName>r</p:attrName>
                                        </p:attrNameLst>
                                      </p:cBhvr>
                                    </p:animRot>
                                    <p:animRot by="120000">
                                      <p:cBhvr>
                                        <p:cTn id="31" dur="200" fill="hold">
                                          <p:stCondLst>
                                            <p:cond delay="800"/>
                                          </p:stCondLst>
                                        </p:cTn>
                                        <p:tgtEl>
                                          <p:spTgt spid="8"/>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7"/>
                                        </p:tgtEl>
                                        <p:attrNameLst>
                                          <p:attrName>r</p:attrName>
                                        </p:attrNameLst>
                                      </p:cBhvr>
                                    </p:animRot>
                                    <p:animRot by="-240000">
                                      <p:cBhvr>
                                        <p:cTn id="35" dur="200" fill="hold">
                                          <p:stCondLst>
                                            <p:cond delay="200"/>
                                          </p:stCondLst>
                                        </p:cTn>
                                        <p:tgtEl>
                                          <p:spTgt spid="7"/>
                                        </p:tgtEl>
                                        <p:attrNameLst>
                                          <p:attrName>r</p:attrName>
                                        </p:attrNameLst>
                                      </p:cBhvr>
                                    </p:animRot>
                                    <p:animRot by="240000">
                                      <p:cBhvr>
                                        <p:cTn id="36" dur="200" fill="hold">
                                          <p:stCondLst>
                                            <p:cond delay="400"/>
                                          </p:stCondLst>
                                        </p:cTn>
                                        <p:tgtEl>
                                          <p:spTgt spid="7"/>
                                        </p:tgtEl>
                                        <p:attrNameLst>
                                          <p:attrName>r</p:attrName>
                                        </p:attrNameLst>
                                      </p:cBhvr>
                                    </p:animRot>
                                    <p:animRot by="-240000">
                                      <p:cBhvr>
                                        <p:cTn id="37" dur="200" fill="hold">
                                          <p:stCondLst>
                                            <p:cond delay="600"/>
                                          </p:stCondLst>
                                        </p:cTn>
                                        <p:tgtEl>
                                          <p:spTgt spid="7"/>
                                        </p:tgtEl>
                                        <p:attrNameLst>
                                          <p:attrName>r</p:attrName>
                                        </p:attrNameLst>
                                      </p:cBhvr>
                                    </p:animRot>
                                    <p:animRot by="120000">
                                      <p:cBhvr>
                                        <p:cTn id="38" dur="200" fill="hold">
                                          <p:stCondLst>
                                            <p:cond delay="800"/>
                                          </p:stCondLst>
                                        </p:cTn>
                                        <p:tgtEl>
                                          <p:spTgt spid="7"/>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12"/>
                                        </p:tgtEl>
                                        <p:attrNameLst>
                                          <p:attrName>r</p:attrName>
                                        </p:attrNameLst>
                                      </p:cBhvr>
                                    </p:animRot>
                                    <p:animRot by="-240000">
                                      <p:cBhvr>
                                        <p:cTn id="42" dur="200" fill="hold">
                                          <p:stCondLst>
                                            <p:cond delay="200"/>
                                          </p:stCondLst>
                                        </p:cTn>
                                        <p:tgtEl>
                                          <p:spTgt spid="12"/>
                                        </p:tgtEl>
                                        <p:attrNameLst>
                                          <p:attrName>r</p:attrName>
                                        </p:attrNameLst>
                                      </p:cBhvr>
                                    </p:animRot>
                                    <p:animRot by="240000">
                                      <p:cBhvr>
                                        <p:cTn id="43" dur="200" fill="hold">
                                          <p:stCondLst>
                                            <p:cond delay="400"/>
                                          </p:stCondLst>
                                        </p:cTn>
                                        <p:tgtEl>
                                          <p:spTgt spid="12"/>
                                        </p:tgtEl>
                                        <p:attrNameLst>
                                          <p:attrName>r</p:attrName>
                                        </p:attrNameLst>
                                      </p:cBhvr>
                                    </p:animRot>
                                    <p:animRot by="-240000">
                                      <p:cBhvr>
                                        <p:cTn id="44" dur="200" fill="hold">
                                          <p:stCondLst>
                                            <p:cond delay="600"/>
                                          </p:stCondLst>
                                        </p:cTn>
                                        <p:tgtEl>
                                          <p:spTgt spid="12"/>
                                        </p:tgtEl>
                                        <p:attrNameLst>
                                          <p:attrName>r</p:attrName>
                                        </p:attrNameLst>
                                      </p:cBhvr>
                                    </p:animRot>
                                    <p:animRot by="120000">
                                      <p:cBhvr>
                                        <p:cTn id="45" dur="200" fill="hold">
                                          <p:stCondLst>
                                            <p:cond delay="800"/>
                                          </p:stCondLst>
                                        </p:cTn>
                                        <p:tgtEl>
                                          <p:spTgt spid="12"/>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22"/>
                                        </p:tgtEl>
                                        <p:attrNameLst>
                                          <p:attrName>r</p:attrName>
                                        </p:attrNameLst>
                                      </p:cBhvr>
                                    </p:animRot>
                                    <p:animRot by="-240000">
                                      <p:cBhvr>
                                        <p:cTn id="49" dur="200" fill="hold">
                                          <p:stCondLst>
                                            <p:cond delay="200"/>
                                          </p:stCondLst>
                                        </p:cTn>
                                        <p:tgtEl>
                                          <p:spTgt spid="22"/>
                                        </p:tgtEl>
                                        <p:attrNameLst>
                                          <p:attrName>r</p:attrName>
                                        </p:attrNameLst>
                                      </p:cBhvr>
                                    </p:animRot>
                                    <p:animRot by="240000">
                                      <p:cBhvr>
                                        <p:cTn id="50" dur="200" fill="hold">
                                          <p:stCondLst>
                                            <p:cond delay="400"/>
                                          </p:stCondLst>
                                        </p:cTn>
                                        <p:tgtEl>
                                          <p:spTgt spid="22"/>
                                        </p:tgtEl>
                                        <p:attrNameLst>
                                          <p:attrName>r</p:attrName>
                                        </p:attrNameLst>
                                      </p:cBhvr>
                                    </p:animRot>
                                    <p:animRot by="-240000">
                                      <p:cBhvr>
                                        <p:cTn id="51" dur="200" fill="hold">
                                          <p:stCondLst>
                                            <p:cond delay="600"/>
                                          </p:stCondLst>
                                        </p:cTn>
                                        <p:tgtEl>
                                          <p:spTgt spid="22"/>
                                        </p:tgtEl>
                                        <p:attrNameLst>
                                          <p:attrName>r</p:attrName>
                                        </p:attrNameLst>
                                      </p:cBhvr>
                                    </p:animRot>
                                    <p:animRot by="120000">
                                      <p:cBhvr>
                                        <p:cTn id="52" dur="200" fill="hold">
                                          <p:stCondLst>
                                            <p:cond delay="800"/>
                                          </p:stCondLst>
                                        </p:cTn>
                                        <p:tgtEl>
                                          <p:spTgt spid="22"/>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23"/>
                                        </p:tgtEl>
                                        <p:attrNameLst>
                                          <p:attrName>r</p:attrName>
                                        </p:attrNameLst>
                                      </p:cBhvr>
                                    </p:animRot>
                                    <p:animRot by="-240000">
                                      <p:cBhvr>
                                        <p:cTn id="56" dur="200" fill="hold">
                                          <p:stCondLst>
                                            <p:cond delay="200"/>
                                          </p:stCondLst>
                                        </p:cTn>
                                        <p:tgtEl>
                                          <p:spTgt spid="23"/>
                                        </p:tgtEl>
                                        <p:attrNameLst>
                                          <p:attrName>r</p:attrName>
                                        </p:attrNameLst>
                                      </p:cBhvr>
                                    </p:animRot>
                                    <p:animRot by="240000">
                                      <p:cBhvr>
                                        <p:cTn id="57" dur="200" fill="hold">
                                          <p:stCondLst>
                                            <p:cond delay="400"/>
                                          </p:stCondLst>
                                        </p:cTn>
                                        <p:tgtEl>
                                          <p:spTgt spid="23"/>
                                        </p:tgtEl>
                                        <p:attrNameLst>
                                          <p:attrName>r</p:attrName>
                                        </p:attrNameLst>
                                      </p:cBhvr>
                                    </p:animRot>
                                    <p:animRot by="-240000">
                                      <p:cBhvr>
                                        <p:cTn id="58" dur="200" fill="hold">
                                          <p:stCondLst>
                                            <p:cond delay="600"/>
                                          </p:stCondLst>
                                        </p:cTn>
                                        <p:tgtEl>
                                          <p:spTgt spid="23"/>
                                        </p:tgtEl>
                                        <p:attrNameLst>
                                          <p:attrName>r</p:attrName>
                                        </p:attrNameLst>
                                      </p:cBhvr>
                                    </p:animRot>
                                    <p:animRot by="120000">
                                      <p:cBhvr>
                                        <p:cTn id="59" dur="200" fill="hold">
                                          <p:stCondLst>
                                            <p:cond delay="800"/>
                                          </p:stCondLst>
                                        </p:cTn>
                                        <p:tgtEl>
                                          <p:spTgt spid="23"/>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12"/>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1"/>
                                        </p:tgtEl>
                                      </p:cBhvr>
                                    </p:animEffect>
                                    <p:animScale>
                                      <p:cBhvr>
                                        <p:cTn id="67" dur="250" autoRev="1" fill="hold"/>
                                        <p:tgtEl>
                                          <p:spTgt spid="11"/>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10"/>
                                        </p:tgtEl>
                                      </p:cBhvr>
                                    </p:animEffect>
                                    <p:animScale>
                                      <p:cBhvr>
                                        <p:cTn id="71" dur="250" autoRev="1" fill="hold"/>
                                        <p:tgtEl>
                                          <p:spTgt spid="10"/>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9"/>
                                        </p:tgtEl>
                                      </p:cBhvr>
                                    </p:animEffect>
                                    <p:animScale>
                                      <p:cBhvr>
                                        <p:cTn id="75" dur="250" autoRev="1" fill="hold"/>
                                        <p:tgtEl>
                                          <p:spTgt spid="9"/>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7"/>
                                        </p:tgtEl>
                                      </p:cBhvr>
                                    </p:animEffect>
                                    <p:animScale>
                                      <p:cBhvr>
                                        <p:cTn id="83" dur="250" autoRev="1" fill="hold"/>
                                        <p:tgtEl>
                                          <p:spTgt spid="7"/>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12"/>
                                        </p:tgtEl>
                                      </p:cBhvr>
                                    </p:animEffect>
                                    <p:animScale>
                                      <p:cBhvr>
                                        <p:cTn id="87" dur="250" autoRev="1" fill="hold"/>
                                        <p:tgtEl>
                                          <p:spTgt spid="12"/>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22"/>
                                        </p:tgtEl>
                                      </p:cBhvr>
                                    </p:animEffect>
                                    <p:animScale>
                                      <p:cBhvr>
                                        <p:cTn id="91" dur="250" autoRev="1" fill="hold"/>
                                        <p:tgtEl>
                                          <p:spTgt spid="22"/>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23"/>
                                        </p:tgtEl>
                                      </p:cBhvr>
                                    </p:animEffect>
                                    <p:animScale>
                                      <p:cBhvr>
                                        <p:cTn id="95" dur="250" autoRev="1" fill="hold"/>
                                        <p:tgtEl>
                                          <p:spTgt spid="23"/>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6" presetClass="emph" presetSubtype="0" fill="hold" nodeType="clickEffect">
                                  <p:stCondLst>
                                    <p:cond delay="0"/>
                                  </p:stCondLst>
                                  <p:childTnLst>
                                    <p:animScale>
                                      <p:cBhvr>
                                        <p:cTn id="99" dur="2000" fill="hold"/>
                                        <p:tgtEl>
                                          <p:spTgt spid="8"/>
                                        </p:tgtEl>
                                      </p:cBhvr>
                                      <p:by x="150000" y="150000"/>
                                    </p:animScale>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11"/>
                                        </p:tgtEl>
                                      </p:cBhvr>
                                    </p:animEffect>
                                    <p:animScale>
                                      <p:cBhvr>
                                        <p:cTn id="104" dur="250" autoRev="1" fill="hold"/>
                                        <p:tgtEl>
                                          <p:spTgt spid="11"/>
                                        </p:tgtEl>
                                      </p:cBhvr>
                                      <p:by x="105000" y="105000"/>
                                    </p:animScale>
                                  </p:childTnLst>
                                </p:cTn>
                              </p:par>
                            </p:childTnLst>
                          </p:cTn>
                        </p:par>
                        <p:par>
                          <p:cTn id="105" fill="hold">
                            <p:stCondLst>
                              <p:cond delay="500"/>
                            </p:stCondLst>
                            <p:childTnLst>
                              <p:par>
                                <p:cTn id="106" presetID="26" presetClass="emph" presetSubtype="0" fill="hold" nodeType="afterEffect">
                                  <p:stCondLst>
                                    <p:cond delay="0"/>
                                  </p:stCondLst>
                                  <p:childTnLst>
                                    <p:animEffect transition="out" filter="fade">
                                      <p:cBhvr>
                                        <p:cTn id="107" dur="500" tmFilter="0, 0; .2, .5; .8, .5; 1, 0"/>
                                        <p:tgtEl>
                                          <p:spTgt spid="10"/>
                                        </p:tgtEl>
                                      </p:cBhvr>
                                    </p:animEffect>
                                    <p:animScale>
                                      <p:cBhvr>
                                        <p:cTn id="108" dur="250" autoRev="1" fill="hold"/>
                                        <p:tgtEl>
                                          <p:spTgt spid="10"/>
                                        </p:tgtEl>
                                      </p:cBhvr>
                                      <p:by x="105000" y="105000"/>
                                    </p:animScale>
                                  </p:childTnLst>
                                </p:cTn>
                              </p:par>
                            </p:childTnLst>
                          </p:cTn>
                        </p:par>
                        <p:par>
                          <p:cTn id="109" fill="hold">
                            <p:stCondLst>
                              <p:cond delay="1000"/>
                            </p:stCondLst>
                            <p:childTnLst>
                              <p:par>
                                <p:cTn id="110" presetID="26" presetClass="emph" presetSubtype="0" fill="hold" nodeType="afterEffect">
                                  <p:stCondLst>
                                    <p:cond delay="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childTnLst>
                          </p:cTn>
                        </p:par>
                        <p:par>
                          <p:cTn id="113" fill="hold">
                            <p:stCondLst>
                              <p:cond delay="1500"/>
                            </p:stCondLst>
                            <p:childTnLst>
                              <p:par>
                                <p:cTn id="114" presetID="26" presetClass="emph" presetSubtype="0" fill="hold" nodeType="afterEffect">
                                  <p:stCondLst>
                                    <p:cond delay="0"/>
                                  </p:stCondLst>
                                  <p:childTnLst>
                                    <p:animEffect transition="out" filter="fade">
                                      <p:cBhvr>
                                        <p:cTn id="115" dur="500" tmFilter="0, 0; .2, .5; .8, .5; 1, 0"/>
                                        <p:tgtEl>
                                          <p:spTgt spid="8"/>
                                        </p:tgtEl>
                                      </p:cBhvr>
                                    </p:animEffect>
                                    <p:animScale>
                                      <p:cBhvr>
                                        <p:cTn id="116" dur="250" autoRev="1" fill="hold"/>
                                        <p:tgtEl>
                                          <p:spTgt spid="8"/>
                                        </p:tgtEl>
                                      </p:cBhvr>
                                      <p:by x="105000" y="105000"/>
                                    </p:animScale>
                                  </p:childTnLst>
                                </p:cTn>
                              </p:par>
                            </p:childTnLst>
                          </p:cTn>
                        </p:par>
                        <p:par>
                          <p:cTn id="117" fill="hold">
                            <p:stCondLst>
                              <p:cond delay="2000"/>
                            </p:stCondLst>
                            <p:childTnLst>
                              <p:par>
                                <p:cTn id="118" presetID="26" presetClass="emph" presetSubtype="0" fill="hold" nodeType="afterEffect">
                                  <p:stCondLst>
                                    <p:cond delay="0"/>
                                  </p:stCondLst>
                                  <p:childTnLst>
                                    <p:animEffect transition="out" filter="fade">
                                      <p:cBhvr>
                                        <p:cTn id="119" dur="500" tmFilter="0, 0; .2, .5; .8, .5; 1, 0"/>
                                        <p:tgtEl>
                                          <p:spTgt spid="7"/>
                                        </p:tgtEl>
                                      </p:cBhvr>
                                    </p:animEffect>
                                    <p:animScale>
                                      <p:cBhvr>
                                        <p:cTn id="120" dur="250" autoRev="1" fill="hold"/>
                                        <p:tgtEl>
                                          <p:spTgt spid="7"/>
                                        </p:tgtEl>
                                      </p:cBhvr>
                                      <p:by x="105000" y="105000"/>
                                    </p:animScale>
                                  </p:childTnLst>
                                </p:cTn>
                              </p:par>
                            </p:childTnLst>
                          </p:cTn>
                        </p:par>
                        <p:par>
                          <p:cTn id="121" fill="hold">
                            <p:stCondLst>
                              <p:cond delay="2500"/>
                            </p:stCondLst>
                            <p:childTnLst>
                              <p:par>
                                <p:cTn id="122" presetID="26" presetClass="emph" presetSubtype="0" fill="hold" nodeType="afterEffect">
                                  <p:stCondLst>
                                    <p:cond delay="0"/>
                                  </p:stCondLst>
                                  <p:childTnLst>
                                    <p:animEffect transition="out" filter="fade">
                                      <p:cBhvr>
                                        <p:cTn id="123" dur="500" tmFilter="0, 0; .2, .5; .8, .5; 1, 0"/>
                                        <p:tgtEl>
                                          <p:spTgt spid="12"/>
                                        </p:tgtEl>
                                      </p:cBhvr>
                                    </p:animEffect>
                                    <p:animScale>
                                      <p:cBhvr>
                                        <p:cTn id="124" dur="250" autoRev="1" fill="hold"/>
                                        <p:tgtEl>
                                          <p:spTgt spid="12"/>
                                        </p:tgtEl>
                                      </p:cBhvr>
                                      <p:by x="105000" y="105000"/>
                                    </p:animScale>
                                  </p:childTnLst>
                                </p:cTn>
                              </p:par>
                            </p:childTnLst>
                          </p:cTn>
                        </p:par>
                        <p:par>
                          <p:cTn id="125" fill="hold">
                            <p:stCondLst>
                              <p:cond delay="3000"/>
                            </p:stCondLst>
                            <p:childTnLst>
                              <p:par>
                                <p:cTn id="126" presetID="26" presetClass="emph" presetSubtype="0" fill="hold" nodeType="afterEffect">
                                  <p:stCondLst>
                                    <p:cond delay="0"/>
                                  </p:stCondLst>
                                  <p:childTnLst>
                                    <p:animEffect transition="out" filter="fade">
                                      <p:cBhvr>
                                        <p:cTn id="127" dur="500" tmFilter="0, 0; .2, .5; .8, .5; 1, 0"/>
                                        <p:tgtEl>
                                          <p:spTgt spid="22"/>
                                        </p:tgtEl>
                                      </p:cBhvr>
                                    </p:animEffect>
                                    <p:animScale>
                                      <p:cBhvr>
                                        <p:cTn id="128" dur="250" autoRev="1" fill="hold"/>
                                        <p:tgtEl>
                                          <p:spTgt spid="22"/>
                                        </p:tgtEl>
                                      </p:cBhvr>
                                      <p:by x="105000" y="105000"/>
                                    </p:animScale>
                                  </p:childTnLst>
                                </p:cTn>
                              </p:par>
                            </p:childTnLst>
                          </p:cTn>
                        </p:par>
                        <p:par>
                          <p:cTn id="129" fill="hold">
                            <p:stCondLst>
                              <p:cond delay="3500"/>
                            </p:stCondLst>
                            <p:childTnLst>
                              <p:par>
                                <p:cTn id="130" presetID="26" presetClass="emph" presetSubtype="0" fill="hold" nodeType="afterEffect">
                                  <p:stCondLst>
                                    <p:cond delay="0"/>
                                  </p:stCondLst>
                                  <p:childTnLst>
                                    <p:animEffect transition="out" filter="fade">
                                      <p:cBhvr>
                                        <p:cTn id="131" dur="500" tmFilter="0, 0; .2, .5; .8, .5; 1, 0"/>
                                        <p:tgtEl>
                                          <p:spTgt spid="23"/>
                                        </p:tgtEl>
                                      </p:cBhvr>
                                    </p:animEffect>
                                    <p:animScale>
                                      <p:cBhvr>
                                        <p:cTn id="132" dur="250" autoRev="1" fill="hold"/>
                                        <p:tgtEl>
                                          <p:spTgt spid="23"/>
                                        </p:tgtEl>
                                      </p:cBhvr>
                                      <p:by x="105000" y="105000"/>
                                    </p:animScale>
                                  </p:childTnLst>
                                </p:cTn>
                              </p:par>
                            </p:childTnLst>
                          </p:cTn>
                        </p:par>
                      </p:childTnLst>
                    </p:cTn>
                  </p:par>
                  <p:par>
                    <p:cTn id="133" fill="hold">
                      <p:stCondLst>
                        <p:cond delay="indefinite"/>
                      </p:stCondLst>
                      <p:childTnLst>
                        <p:par>
                          <p:cTn id="134" fill="hold">
                            <p:stCondLst>
                              <p:cond delay="0"/>
                            </p:stCondLst>
                            <p:childTnLst>
                              <p:par>
                                <p:cTn id="135" presetID="6" presetClass="emph" presetSubtype="0" fill="hold" nodeType="clickEffect">
                                  <p:stCondLst>
                                    <p:cond delay="0"/>
                                  </p:stCondLst>
                                  <p:childTnLst>
                                    <p:animScale>
                                      <p:cBhvr>
                                        <p:cTn id="136" dur="2000" fill="hold"/>
                                        <p:tgtEl>
                                          <p:spTgt spid="23"/>
                                        </p:tgtEl>
                                      </p:cBhvr>
                                      <p:by x="150000" y="150000"/>
                                    </p:animScale>
                                  </p:childTnLst>
                                </p:cTn>
                              </p:par>
                            </p:childTnLst>
                          </p:cTn>
                        </p:par>
                      </p:childTnLst>
                    </p:cTn>
                  </p:par>
                  <p:par>
                    <p:cTn id="137" fill="hold">
                      <p:stCondLst>
                        <p:cond delay="indefinite"/>
                      </p:stCondLst>
                      <p:childTnLst>
                        <p:par>
                          <p:cTn id="138" fill="hold">
                            <p:stCondLst>
                              <p:cond delay="0"/>
                            </p:stCondLst>
                            <p:childTnLst>
                              <p:par>
                                <p:cTn id="139" presetID="26" presetClass="emph" presetSubtype="0" fill="hold" nodeType="clickEffect">
                                  <p:stCondLst>
                                    <p:cond delay="0"/>
                                  </p:stCondLst>
                                  <p:childTnLst>
                                    <p:animEffect transition="out" filter="fade">
                                      <p:cBhvr>
                                        <p:cTn id="140" dur="500" tmFilter="0, 0; .2, .5; .8, .5; 1, 0"/>
                                        <p:tgtEl>
                                          <p:spTgt spid="11"/>
                                        </p:tgtEl>
                                      </p:cBhvr>
                                    </p:animEffect>
                                    <p:animScale>
                                      <p:cBhvr>
                                        <p:cTn id="141" dur="250" autoRev="1" fill="hold"/>
                                        <p:tgtEl>
                                          <p:spTgt spid="11"/>
                                        </p:tgtEl>
                                      </p:cBhvr>
                                      <p:by x="105000" y="105000"/>
                                    </p:animScale>
                                  </p:childTnLst>
                                </p:cTn>
                              </p:par>
                            </p:childTnLst>
                          </p:cTn>
                        </p:par>
                        <p:par>
                          <p:cTn id="142" fill="hold">
                            <p:stCondLst>
                              <p:cond delay="500"/>
                            </p:stCondLst>
                            <p:childTnLst>
                              <p:par>
                                <p:cTn id="143" presetID="26" presetClass="emph" presetSubtype="0" fill="hold" nodeType="afterEffect">
                                  <p:stCondLst>
                                    <p:cond delay="0"/>
                                  </p:stCondLst>
                                  <p:childTnLst>
                                    <p:animEffect transition="out" filter="fade">
                                      <p:cBhvr>
                                        <p:cTn id="144" dur="500" tmFilter="0, 0; .2, .5; .8, .5; 1, 0"/>
                                        <p:tgtEl>
                                          <p:spTgt spid="10"/>
                                        </p:tgtEl>
                                      </p:cBhvr>
                                    </p:animEffect>
                                    <p:animScale>
                                      <p:cBhvr>
                                        <p:cTn id="145" dur="250" autoRev="1" fill="hold"/>
                                        <p:tgtEl>
                                          <p:spTgt spid="10"/>
                                        </p:tgtEl>
                                      </p:cBhvr>
                                      <p:by x="105000" y="105000"/>
                                    </p:animScale>
                                  </p:childTnLst>
                                </p:cTn>
                              </p:par>
                            </p:childTnLst>
                          </p:cTn>
                        </p:par>
                        <p:par>
                          <p:cTn id="146" fill="hold">
                            <p:stCondLst>
                              <p:cond delay="1000"/>
                            </p:stCondLst>
                            <p:childTnLst>
                              <p:par>
                                <p:cTn id="147" presetID="26" presetClass="emph" presetSubtype="0" fill="hold" nodeType="afterEffect">
                                  <p:stCondLst>
                                    <p:cond delay="0"/>
                                  </p:stCondLst>
                                  <p:childTnLst>
                                    <p:animEffect transition="out" filter="fade">
                                      <p:cBhvr>
                                        <p:cTn id="148" dur="500" tmFilter="0, 0; .2, .5; .8, .5; 1, 0"/>
                                        <p:tgtEl>
                                          <p:spTgt spid="9"/>
                                        </p:tgtEl>
                                      </p:cBhvr>
                                    </p:animEffect>
                                    <p:animScale>
                                      <p:cBhvr>
                                        <p:cTn id="149" dur="250" autoRev="1" fill="hold"/>
                                        <p:tgtEl>
                                          <p:spTgt spid="9"/>
                                        </p:tgtEl>
                                      </p:cBhvr>
                                      <p:by x="105000" y="105000"/>
                                    </p:animScale>
                                  </p:childTnLst>
                                </p:cTn>
                              </p:par>
                            </p:childTnLst>
                          </p:cTn>
                        </p:par>
                        <p:par>
                          <p:cTn id="150" fill="hold">
                            <p:stCondLst>
                              <p:cond delay="1500"/>
                            </p:stCondLst>
                            <p:childTnLst>
                              <p:par>
                                <p:cTn id="151" presetID="26" presetClass="emph" presetSubtype="0" fill="hold" nodeType="afterEffect">
                                  <p:stCondLst>
                                    <p:cond delay="0"/>
                                  </p:stCondLst>
                                  <p:childTnLst>
                                    <p:animEffect transition="out" filter="fade">
                                      <p:cBhvr>
                                        <p:cTn id="152" dur="500" tmFilter="0, 0; .2, .5; .8, .5; 1, 0"/>
                                        <p:tgtEl>
                                          <p:spTgt spid="8"/>
                                        </p:tgtEl>
                                      </p:cBhvr>
                                    </p:animEffect>
                                    <p:animScale>
                                      <p:cBhvr>
                                        <p:cTn id="153" dur="250" autoRev="1" fill="hold"/>
                                        <p:tgtEl>
                                          <p:spTgt spid="8"/>
                                        </p:tgtEl>
                                      </p:cBhvr>
                                      <p:by x="105000" y="105000"/>
                                    </p:animScale>
                                  </p:childTnLst>
                                </p:cTn>
                              </p:par>
                            </p:childTnLst>
                          </p:cTn>
                        </p:par>
                        <p:par>
                          <p:cTn id="154" fill="hold">
                            <p:stCondLst>
                              <p:cond delay="2000"/>
                            </p:stCondLst>
                            <p:childTnLst>
                              <p:par>
                                <p:cTn id="155" presetID="26" presetClass="emph" presetSubtype="0" fill="hold" nodeType="afterEffect">
                                  <p:stCondLst>
                                    <p:cond delay="0"/>
                                  </p:stCondLst>
                                  <p:childTnLst>
                                    <p:animEffect transition="out" filter="fade">
                                      <p:cBhvr>
                                        <p:cTn id="156" dur="500" tmFilter="0, 0; .2, .5; .8, .5; 1, 0"/>
                                        <p:tgtEl>
                                          <p:spTgt spid="7"/>
                                        </p:tgtEl>
                                      </p:cBhvr>
                                    </p:animEffect>
                                    <p:animScale>
                                      <p:cBhvr>
                                        <p:cTn id="157" dur="250" autoRev="1" fill="hold"/>
                                        <p:tgtEl>
                                          <p:spTgt spid="7"/>
                                        </p:tgtEl>
                                      </p:cBhvr>
                                      <p:by x="105000" y="105000"/>
                                    </p:animScale>
                                  </p:childTnLst>
                                </p:cTn>
                              </p:par>
                            </p:childTnLst>
                          </p:cTn>
                        </p:par>
                        <p:par>
                          <p:cTn id="158" fill="hold">
                            <p:stCondLst>
                              <p:cond delay="2500"/>
                            </p:stCondLst>
                            <p:childTnLst>
                              <p:par>
                                <p:cTn id="159" presetID="26" presetClass="emph" presetSubtype="0" fill="hold" nodeType="afterEffect">
                                  <p:stCondLst>
                                    <p:cond delay="0"/>
                                  </p:stCondLst>
                                  <p:childTnLst>
                                    <p:animEffect transition="out" filter="fade">
                                      <p:cBhvr>
                                        <p:cTn id="160" dur="500" tmFilter="0, 0; .2, .5; .8, .5; 1, 0"/>
                                        <p:tgtEl>
                                          <p:spTgt spid="12"/>
                                        </p:tgtEl>
                                      </p:cBhvr>
                                    </p:animEffect>
                                    <p:animScale>
                                      <p:cBhvr>
                                        <p:cTn id="161" dur="250" autoRev="1" fill="hold"/>
                                        <p:tgtEl>
                                          <p:spTgt spid="12"/>
                                        </p:tgtEl>
                                      </p:cBhvr>
                                      <p:by x="105000" y="105000"/>
                                    </p:animScale>
                                  </p:childTnLst>
                                </p:cTn>
                              </p:par>
                            </p:childTnLst>
                          </p:cTn>
                        </p:par>
                        <p:par>
                          <p:cTn id="162" fill="hold">
                            <p:stCondLst>
                              <p:cond delay="3000"/>
                            </p:stCondLst>
                            <p:childTnLst>
                              <p:par>
                                <p:cTn id="163" presetID="26" presetClass="emph" presetSubtype="0" fill="hold" nodeType="afterEffect">
                                  <p:stCondLst>
                                    <p:cond delay="0"/>
                                  </p:stCondLst>
                                  <p:childTnLst>
                                    <p:animEffect transition="out" filter="fade">
                                      <p:cBhvr>
                                        <p:cTn id="164" dur="500" tmFilter="0, 0; .2, .5; .8, .5; 1, 0"/>
                                        <p:tgtEl>
                                          <p:spTgt spid="22"/>
                                        </p:tgtEl>
                                      </p:cBhvr>
                                    </p:animEffect>
                                    <p:animScale>
                                      <p:cBhvr>
                                        <p:cTn id="165" dur="250" autoRev="1" fill="hold"/>
                                        <p:tgtEl>
                                          <p:spTgt spid="22"/>
                                        </p:tgtEl>
                                      </p:cBhvr>
                                      <p:by x="105000" y="105000"/>
                                    </p:animScale>
                                  </p:childTnLst>
                                </p:cTn>
                              </p:par>
                            </p:childTnLst>
                          </p:cTn>
                        </p:par>
                        <p:par>
                          <p:cTn id="166" fill="hold">
                            <p:stCondLst>
                              <p:cond delay="3500"/>
                            </p:stCondLst>
                            <p:childTnLst>
                              <p:par>
                                <p:cTn id="167" presetID="26" presetClass="emph" presetSubtype="0" fill="hold" nodeType="afterEffect">
                                  <p:stCondLst>
                                    <p:cond delay="0"/>
                                  </p:stCondLst>
                                  <p:childTnLst>
                                    <p:animEffect transition="out" filter="fade">
                                      <p:cBhvr>
                                        <p:cTn id="168" dur="500" tmFilter="0, 0; .2, .5; .8, .5; 1, 0"/>
                                        <p:tgtEl>
                                          <p:spTgt spid="23"/>
                                        </p:tgtEl>
                                      </p:cBhvr>
                                    </p:animEffect>
                                    <p:animScale>
                                      <p:cBhvr>
                                        <p:cTn id="169" dur="250" autoRev="1" fill="hold"/>
                                        <p:tgtEl>
                                          <p:spTgt spid="23"/>
                                        </p:tgtEl>
                                      </p:cBhvr>
                                      <p:by x="105000" y="105000"/>
                                    </p:animScale>
                                  </p:childTnLst>
                                </p:cTn>
                              </p:par>
                            </p:childTnLst>
                          </p:cTn>
                        </p:par>
                      </p:childTnLst>
                    </p:cTn>
                  </p:par>
                  <p:par>
                    <p:cTn id="170" fill="hold">
                      <p:stCondLst>
                        <p:cond delay="indefinite"/>
                      </p:stCondLst>
                      <p:childTnLst>
                        <p:par>
                          <p:cTn id="171" fill="hold">
                            <p:stCondLst>
                              <p:cond delay="0"/>
                            </p:stCondLst>
                            <p:childTnLst>
                              <p:par>
                                <p:cTn id="172" presetID="6" presetClass="emph" presetSubtype="0" fill="hold" nodeType="clickEffect">
                                  <p:stCondLst>
                                    <p:cond delay="0"/>
                                  </p:stCondLst>
                                  <p:childTnLst>
                                    <p:animScale>
                                      <p:cBhvr>
                                        <p:cTn id="173"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56759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a:t>
              </a:r>
              <a:r>
                <a:rPr lang="en-US" sz="3800" b="1" smtClean="0">
                  <a:solidFill>
                    <a:srgbClr val="FF0066"/>
                  </a:solidFill>
                  <a:latin typeface="Times New Roman" pitchFamily="18" charset="0"/>
                  <a:cs typeface="Times New Roman" pitchFamily="18" charset="0"/>
                </a:rPr>
                <a:t>. Khám phá.</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899319" y="2253390"/>
            <a:ext cx="14575884"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1. </a:t>
            </a:r>
            <a:r>
              <a:rPr lang="vi-VN" sz="3600" b="1" dirty="0" smtClean="0">
                <a:solidFill>
                  <a:srgbClr val="FF0000"/>
                </a:solidFill>
                <a:latin typeface="Times New Roman" pitchFamily="18" charset="0"/>
                <a:cs typeface="Times New Roman" pitchFamily="18" charset="0"/>
              </a:rPr>
              <a:t>Đọc bài Cái đồng hồ dưới đây và thực hiện yêu cầu:</a:t>
            </a:r>
            <a:endParaRPr lang="en-US" sz="3600" b="1" dirty="0">
              <a:solidFill>
                <a:srgbClr val="FF0000"/>
              </a:solidFill>
              <a:latin typeface="Times New Roman" pitchFamily="18" charset="0"/>
              <a:cs typeface="Times New Roman" pitchFamily="18" charset="0"/>
            </a:endParaRPr>
          </a:p>
        </p:txBody>
      </p:sp>
      <p:pic>
        <p:nvPicPr>
          <p:cNvPr id="21" name="Picture 20"/>
          <p:cNvPicPr/>
          <p:nvPr/>
        </p:nvPicPr>
        <p:blipFill rotWithShape="1">
          <a:blip r:embed="rId2"/>
          <a:srcRect l="58201" t="47605" r="29875" b="30585"/>
          <a:stretch/>
        </p:blipFill>
        <p:spPr bwMode="auto">
          <a:xfrm>
            <a:off x="11567318" y="3883313"/>
            <a:ext cx="4451375" cy="3508087"/>
          </a:xfrm>
          <a:prstGeom prst="rect">
            <a:avLst/>
          </a:prstGeom>
          <a:ln>
            <a:noFill/>
          </a:ln>
          <a:extLst>
            <a:ext uri="{53640926-AAD7-44D8-BBD7-CCE9431645EC}">
              <a14:shadowObscured xmlns:a14="http://schemas.microsoft.com/office/drawing/2010/main"/>
            </a:ext>
          </a:extLst>
        </p:spPr>
      </p:pic>
      <p:sp>
        <p:nvSpPr>
          <p:cNvPr id="13" name="Rectangle 12"/>
          <p:cNvSpPr/>
          <p:nvPr/>
        </p:nvSpPr>
        <p:spPr>
          <a:xfrm>
            <a:off x="835920" y="2978289"/>
            <a:ext cx="10731397" cy="5539978"/>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      Vào năm học mới, bố thưởng cho hai anh em tôi một cái đồng hồ báo thức, bỏ bằng nhựa màu trắng. Bố vặn dây cót, xoay xoay cái kim , lập tức đồng hồ reo lên vang nhà. Đồng hồ nhà tôi có tiếng chuông reo “ác” thật, vang và trong như dế cộ gáy sau đếm mưa. Đặc biệt là tối không có đèn , hai cái kim của nó sứ sáng loé lên như đom đóm. Suốt tháng ngày, đồng hồ tí ta tí tách, chăm chỉ chạy rất đề, rất đúng. Nó nhắc nhở anh em giờ ngủ, giờ chơi, giờ ăn, giờ học.</a:t>
            </a:r>
          </a:p>
          <a:p>
            <a:pPr algn="r"/>
            <a:r>
              <a:rPr lang="en-US" sz="3000" b="1" smtClean="0">
                <a:solidFill>
                  <a:srgbClr val="0000CC"/>
                </a:solidFill>
                <a:latin typeface="Times New Roman" pitchFamily="18" charset="0"/>
                <a:cs typeface="Times New Roman" pitchFamily="18" charset="0"/>
              </a:rPr>
              <a:t>(Theo Vũ Tú Nam)</a:t>
            </a:r>
            <a:endParaRPr lang="en-US" sz="3000" b="1" dirty="0">
              <a:solidFill>
                <a:srgbClr val="0000CC"/>
              </a:solidFill>
              <a:latin typeface="Times New Roman" pitchFamily="18" charset="0"/>
              <a:cs typeface="Times New Roman" pitchFamily="18" charset="0"/>
            </a:endParaRPr>
          </a:p>
        </p:txBody>
      </p:sp>
      <p:grpSp>
        <p:nvGrpSpPr>
          <p:cNvPr id="19" name="Group 18"/>
          <p:cNvGrpSpPr/>
          <p:nvPr/>
        </p:nvGrpSpPr>
        <p:grpSpPr>
          <a:xfrm>
            <a:off x="4861719" y="314980"/>
            <a:ext cx="6019799" cy="1275040"/>
            <a:chOff x="4861719" y="314980"/>
            <a:chExt cx="6019799" cy="1275040"/>
          </a:xfrm>
        </p:grpSpPr>
        <p:grpSp>
          <p:nvGrpSpPr>
            <p:cNvPr id="20" name="Group 19"/>
            <p:cNvGrpSpPr/>
            <p:nvPr/>
          </p:nvGrpSpPr>
          <p:grpSpPr>
            <a:xfrm>
              <a:off x="5084510" y="314980"/>
              <a:ext cx="5492209" cy="828828"/>
              <a:chOff x="4998717" y="375939"/>
              <a:chExt cx="5399539" cy="828828"/>
            </a:xfrm>
          </p:grpSpPr>
          <p:grpSp>
            <p:nvGrpSpPr>
              <p:cNvPr id="23" name="Group 22"/>
              <p:cNvGrpSpPr/>
              <p:nvPr/>
            </p:nvGrpSpPr>
            <p:grpSpPr>
              <a:xfrm>
                <a:off x="4998717" y="375939"/>
                <a:ext cx="5399539" cy="828828"/>
                <a:chOff x="4998717" y="375939"/>
                <a:chExt cx="5399539" cy="828828"/>
              </a:xfrm>
            </p:grpSpPr>
            <p:sp>
              <p:nvSpPr>
                <p:cNvPr id="25" name="TextBox 24"/>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6" name="TextBox 2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2525230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04119" y="2590800"/>
            <a:ext cx="14554200" cy="677108"/>
          </a:xfrm>
          <a:prstGeom prst="rect">
            <a:avLst/>
          </a:prstGeom>
        </p:spPr>
        <p:txBody>
          <a:bodyPr wrap="square">
            <a:spAutoFit/>
          </a:bodyPr>
          <a:lstStyle/>
          <a:p>
            <a:pPr lvl="0"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1. </a:t>
            </a:r>
            <a:r>
              <a:rPr lang="vi-VN" sz="3800" b="1" dirty="0">
                <a:solidFill>
                  <a:srgbClr val="FF0000"/>
                </a:solidFill>
                <a:latin typeface="Times New Roman" pitchFamily="18" charset="0"/>
                <a:cs typeface="Times New Roman" pitchFamily="18" charset="0"/>
              </a:rPr>
              <a:t>Đọc bài Cái đồng hồ dưới đây và thực hiện yêu cầu</a:t>
            </a:r>
            <a:r>
              <a:rPr lang="vi-VN" sz="3800" b="1" dirty="0"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grpSp>
        <p:nvGrpSpPr>
          <p:cNvPr id="3" name="Group 2"/>
          <p:cNvGrpSpPr/>
          <p:nvPr/>
        </p:nvGrpSpPr>
        <p:grpSpPr>
          <a:xfrm>
            <a:off x="4861719" y="314980"/>
            <a:ext cx="6019799" cy="1275040"/>
            <a:chOff x="4861719" y="314980"/>
            <a:chExt cx="6019799" cy="1275040"/>
          </a:xfrm>
        </p:grpSpPr>
        <p:grpSp>
          <p:nvGrpSpPr>
            <p:cNvPr id="14" name="Group 13"/>
            <p:cNvGrpSpPr/>
            <p:nvPr/>
          </p:nvGrpSpPr>
          <p:grpSpPr>
            <a:xfrm>
              <a:off x="5084510" y="314980"/>
              <a:ext cx="5492209" cy="828828"/>
              <a:chOff x="4998717" y="375939"/>
              <a:chExt cx="5399539" cy="828828"/>
            </a:xfrm>
          </p:grpSpPr>
          <p:grpSp>
            <p:nvGrpSpPr>
              <p:cNvPr id="15" name="Group 14"/>
              <p:cNvGrpSpPr/>
              <p:nvPr/>
            </p:nvGrpSpPr>
            <p:grpSpPr>
              <a:xfrm>
                <a:off x="4998717" y="375939"/>
                <a:ext cx="5399539" cy="828828"/>
                <a:chOff x="4998717" y="375939"/>
                <a:chExt cx="5399539" cy="828828"/>
              </a:xfrm>
            </p:grpSpPr>
            <p:sp>
              <p:nvSpPr>
                <p:cNvPr id="17" name="TextBox 16"/>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21" name="Rectangle 20"/>
          <p:cNvSpPr/>
          <p:nvPr/>
        </p:nvSpPr>
        <p:spPr>
          <a:xfrm>
            <a:off x="823119" y="3511421"/>
            <a:ext cx="14554200" cy="3247043"/>
          </a:xfrm>
          <a:prstGeom prst="rect">
            <a:avLst/>
          </a:prstGeom>
        </p:spPr>
        <p:txBody>
          <a:bodyPr wrap="square">
            <a:spAutoFit/>
          </a:bodyPr>
          <a:lstStyle/>
          <a:p>
            <a:pPr indent="914400" algn="just">
              <a:spcBef>
                <a:spcPts val="600"/>
              </a:spcBef>
            </a:pPr>
            <a:r>
              <a:rPr lang="en-US" sz="3800" b="1">
                <a:solidFill>
                  <a:srgbClr val="0000CC"/>
                </a:solidFill>
                <a:latin typeface="Times New Roman" pitchFamily="18" charset="0"/>
                <a:cs typeface="Times New Roman" pitchFamily="18" charset="0"/>
              </a:rPr>
              <a:t>a. </a:t>
            </a:r>
            <a:r>
              <a:rPr lang="vi-VN" sz="3800" b="1">
                <a:solidFill>
                  <a:srgbClr val="0000CC"/>
                </a:solidFill>
                <a:latin typeface="Times New Roman" pitchFamily="18" charset="0"/>
                <a:cs typeface="Times New Roman" pitchFamily="18" charset="0"/>
              </a:rPr>
              <a:t>Tìm từ ngữ hoặc câu văn:</a:t>
            </a:r>
          </a:p>
          <a:p>
            <a:pPr indent="914400" algn="just">
              <a:spcBef>
                <a:spcPts val="600"/>
              </a:spcBef>
            </a:pPr>
            <a:r>
              <a:rPr lang="vi-VN" sz="3800" b="1" smtClean="0">
                <a:solidFill>
                  <a:srgbClr val="0000CC"/>
                </a:solidFill>
                <a:latin typeface="Times New Roman" pitchFamily="18" charset="0"/>
                <a:cs typeface="Times New Roman" pitchFamily="18" charset="0"/>
              </a:rPr>
              <a:t>- Tả </a:t>
            </a:r>
            <a:r>
              <a:rPr lang="vi-VN" sz="3800" b="1" dirty="0" smtClean="0">
                <a:solidFill>
                  <a:srgbClr val="0000CC"/>
                </a:solidFill>
                <a:latin typeface="Times New Roman" pitchFamily="18" charset="0"/>
                <a:cs typeface="Times New Roman" pitchFamily="18" charset="0"/>
              </a:rPr>
              <a:t>các bộ phận của </a:t>
            </a:r>
            <a:r>
              <a:rPr lang="vi-VN" sz="3800" b="1" smtClean="0">
                <a:solidFill>
                  <a:srgbClr val="0000CC"/>
                </a:solidFill>
                <a:latin typeface="Times New Roman" pitchFamily="18" charset="0"/>
                <a:cs typeface="Times New Roman" pitchFamily="18" charset="0"/>
              </a:rPr>
              <a:t>đồng hồ</a:t>
            </a:r>
            <a:r>
              <a:rPr lang="en-US" sz="3800" b="1" smtClean="0">
                <a:solidFill>
                  <a:srgbClr val="0000CC"/>
                </a:solidFill>
                <a:latin typeface="Times New Roman" pitchFamily="18" charset="0"/>
                <a:cs typeface="Times New Roman" pitchFamily="18" charset="0"/>
              </a:rPr>
              <a:t>:</a:t>
            </a:r>
          </a:p>
          <a:p>
            <a:pPr indent="914400" algn="just">
              <a:spcBef>
                <a:spcPts val="600"/>
              </a:spcBef>
            </a:pPr>
            <a:r>
              <a:rPr lang="en-US" sz="3800" b="1" smtClean="0">
                <a:solidFill>
                  <a:srgbClr val="FF3399"/>
                </a:solidFill>
                <a:latin typeface="Times New Roman" pitchFamily="18" charset="0"/>
                <a:cs typeface="Times New Roman" pitchFamily="18" charset="0"/>
              </a:rPr>
              <a:t>+ V</a:t>
            </a:r>
            <a:r>
              <a:rPr lang="vi-VN" sz="3800" b="1" smtClean="0">
                <a:solidFill>
                  <a:srgbClr val="FF3399"/>
                </a:solidFill>
                <a:latin typeface="Times New Roman" pitchFamily="18" charset="0"/>
                <a:cs typeface="Times New Roman" pitchFamily="18" charset="0"/>
              </a:rPr>
              <a:t>ỏ </a:t>
            </a:r>
            <a:r>
              <a:rPr lang="vi-VN" sz="3800" b="1" dirty="0" smtClean="0">
                <a:solidFill>
                  <a:srgbClr val="FF3399"/>
                </a:solidFill>
                <a:latin typeface="Times New Roman" pitchFamily="18" charset="0"/>
                <a:cs typeface="Times New Roman" pitchFamily="18" charset="0"/>
              </a:rPr>
              <a:t>đồng hồ: bằng nhựa </a:t>
            </a:r>
            <a:r>
              <a:rPr lang="vi-VN" sz="3800" b="1" smtClean="0">
                <a:solidFill>
                  <a:srgbClr val="FF3399"/>
                </a:solidFill>
                <a:latin typeface="Times New Roman" pitchFamily="18" charset="0"/>
                <a:cs typeface="Times New Roman" pitchFamily="18" charset="0"/>
              </a:rPr>
              <a:t>màu trắng</a:t>
            </a:r>
            <a:r>
              <a:rPr lang="en-US" sz="3800" b="1" smtClean="0">
                <a:solidFill>
                  <a:srgbClr val="FF3399"/>
                </a:solidFill>
                <a:latin typeface="Times New Roman" pitchFamily="18" charset="0"/>
                <a:cs typeface="Times New Roman" pitchFamily="18" charset="0"/>
              </a:rPr>
              <a:t>.</a:t>
            </a:r>
          </a:p>
          <a:p>
            <a:pPr indent="914400" algn="just">
              <a:spcBef>
                <a:spcPts val="600"/>
              </a:spcBef>
            </a:pPr>
            <a:r>
              <a:rPr lang="en-US" sz="3800" b="1" smtClean="0">
                <a:solidFill>
                  <a:srgbClr val="FF3399"/>
                </a:solidFill>
                <a:latin typeface="Times New Roman" pitchFamily="18" charset="0"/>
                <a:cs typeface="Times New Roman" pitchFamily="18" charset="0"/>
              </a:rPr>
              <a:t>+ </a:t>
            </a:r>
            <a:r>
              <a:rPr lang="vi-VN" sz="3800" b="1" smtClean="0">
                <a:solidFill>
                  <a:srgbClr val="FF3399"/>
                </a:solidFill>
                <a:latin typeface="Times New Roman" pitchFamily="18" charset="0"/>
                <a:cs typeface="Times New Roman" pitchFamily="18" charset="0"/>
              </a:rPr>
              <a:t>Kim </a:t>
            </a:r>
            <a:r>
              <a:rPr lang="vi-VN" sz="3800" b="1" dirty="0" smtClean="0">
                <a:solidFill>
                  <a:srgbClr val="FF3399"/>
                </a:solidFill>
                <a:latin typeface="Times New Roman" pitchFamily="18" charset="0"/>
                <a:cs typeface="Times New Roman" pitchFamily="18" charset="0"/>
              </a:rPr>
              <a:t>đồng hồ: Đặt biệt là tối không có đèn, hai cái kim của nó cứ sáng loé lên như đom đóm, chạy rất đều </a:t>
            </a:r>
            <a:r>
              <a:rPr lang="vi-VN" sz="3800" b="1" smtClean="0">
                <a:solidFill>
                  <a:srgbClr val="FF3399"/>
                </a:solidFill>
                <a:latin typeface="Times New Roman" pitchFamily="18" charset="0"/>
                <a:cs typeface="Times New Roman" pitchFamily="18" charset="0"/>
              </a:rPr>
              <a:t>rất đúng. </a:t>
            </a:r>
            <a:endParaRPr lang="en-US" sz="3800" b="1" dirty="0" smtClean="0">
              <a:solidFill>
                <a:srgbClr val="FF3399"/>
              </a:solidFill>
              <a:latin typeface="Times New Roman" pitchFamily="18" charset="0"/>
              <a:cs typeface="Times New Roman" pitchFamily="18" charset="0"/>
            </a:endParaRPr>
          </a:p>
        </p:txBody>
      </p:sp>
      <p:grpSp>
        <p:nvGrpSpPr>
          <p:cNvPr id="22" name="Group 21"/>
          <p:cNvGrpSpPr/>
          <p:nvPr/>
        </p:nvGrpSpPr>
        <p:grpSpPr>
          <a:xfrm>
            <a:off x="1356519" y="17526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a:t>
              </a:r>
              <a:r>
                <a:rPr lang="en-US" sz="3800" b="1" smtClean="0">
                  <a:solidFill>
                    <a:srgbClr val="FF0066"/>
                  </a:solidFill>
                  <a:latin typeface="Times New Roman" pitchFamily="18" charset="0"/>
                  <a:cs typeface="Times New Roman" pitchFamily="18" charset="0"/>
                </a:rPr>
                <a:t>. Khám phá.</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fade">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04119" y="2590800"/>
            <a:ext cx="14554200" cy="677108"/>
          </a:xfrm>
          <a:prstGeom prst="rect">
            <a:avLst/>
          </a:prstGeom>
        </p:spPr>
        <p:txBody>
          <a:bodyPr wrap="square">
            <a:spAutoFit/>
          </a:bodyPr>
          <a:lstStyle/>
          <a:p>
            <a:pPr lvl="0"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1. </a:t>
            </a:r>
            <a:r>
              <a:rPr lang="vi-VN" sz="3800" b="1" dirty="0">
                <a:solidFill>
                  <a:srgbClr val="FF0000"/>
                </a:solidFill>
                <a:latin typeface="Times New Roman" pitchFamily="18" charset="0"/>
                <a:cs typeface="Times New Roman" pitchFamily="18" charset="0"/>
              </a:rPr>
              <a:t>Đọc bài Cái đồng hồ dưới đây và thực hiện yêu cầu</a:t>
            </a:r>
            <a:r>
              <a:rPr lang="vi-VN" sz="3800" b="1" dirty="0"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grpSp>
        <p:nvGrpSpPr>
          <p:cNvPr id="3" name="Group 2"/>
          <p:cNvGrpSpPr/>
          <p:nvPr/>
        </p:nvGrpSpPr>
        <p:grpSpPr>
          <a:xfrm>
            <a:off x="4861719" y="314980"/>
            <a:ext cx="6019799" cy="1275040"/>
            <a:chOff x="4861719" y="314980"/>
            <a:chExt cx="6019799" cy="1275040"/>
          </a:xfrm>
        </p:grpSpPr>
        <p:grpSp>
          <p:nvGrpSpPr>
            <p:cNvPr id="14" name="Group 13"/>
            <p:cNvGrpSpPr/>
            <p:nvPr/>
          </p:nvGrpSpPr>
          <p:grpSpPr>
            <a:xfrm>
              <a:off x="5084510" y="314980"/>
              <a:ext cx="5492209" cy="828828"/>
              <a:chOff x="4998717" y="375939"/>
              <a:chExt cx="5399539" cy="828828"/>
            </a:xfrm>
          </p:grpSpPr>
          <p:grpSp>
            <p:nvGrpSpPr>
              <p:cNvPr id="15" name="Group 14"/>
              <p:cNvGrpSpPr/>
              <p:nvPr/>
            </p:nvGrpSpPr>
            <p:grpSpPr>
              <a:xfrm>
                <a:off x="4998717" y="375939"/>
                <a:ext cx="5399539" cy="828828"/>
                <a:chOff x="4998717" y="375939"/>
                <a:chExt cx="5399539" cy="828828"/>
              </a:xfrm>
            </p:grpSpPr>
            <p:sp>
              <p:nvSpPr>
                <p:cNvPr id="17" name="TextBox 16"/>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9" name="Rectangle 18"/>
          <p:cNvSpPr/>
          <p:nvPr/>
        </p:nvSpPr>
        <p:spPr>
          <a:xfrm>
            <a:off x="1051719" y="3429000"/>
            <a:ext cx="14554200" cy="1923604"/>
          </a:xfrm>
          <a:prstGeom prst="rect">
            <a:avLst/>
          </a:prstGeom>
        </p:spPr>
        <p:txBody>
          <a:bodyPr wrap="square">
            <a:spAutoFit/>
          </a:bodyPr>
          <a:lstStyle/>
          <a:p>
            <a:pPr indent="517525" algn="just">
              <a:spcBef>
                <a:spcPts val="600"/>
              </a:spcBef>
            </a:pPr>
            <a:r>
              <a:rPr lang="en-US" sz="3800" b="1">
                <a:solidFill>
                  <a:srgbClr val="0000CC"/>
                </a:solidFill>
                <a:latin typeface="Times New Roman" pitchFamily="18" charset="0"/>
                <a:cs typeface="Times New Roman" pitchFamily="18" charset="0"/>
              </a:rPr>
              <a:t>a. </a:t>
            </a:r>
            <a:r>
              <a:rPr lang="vi-VN" sz="3800" b="1">
                <a:solidFill>
                  <a:srgbClr val="0000CC"/>
                </a:solidFill>
                <a:latin typeface="Times New Roman" pitchFamily="18" charset="0"/>
                <a:cs typeface="Times New Roman" pitchFamily="18" charset="0"/>
              </a:rPr>
              <a:t>Tìm từ ngữ hoặc câu văn:</a:t>
            </a:r>
          </a:p>
          <a:p>
            <a:pPr indent="517525" algn="just">
              <a:spcBef>
                <a:spcPts val="600"/>
              </a:spcBef>
            </a:pPr>
            <a:r>
              <a:rPr lang="vi-VN" sz="3800" b="1" smtClean="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Tả âm thanh của đồng </a:t>
            </a:r>
            <a:r>
              <a:rPr lang="vi-VN" sz="3800" b="1" smtClean="0">
                <a:solidFill>
                  <a:srgbClr val="0000CC"/>
                </a:solidFill>
                <a:latin typeface="Times New Roman" pitchFamily="18" charset="0"/>
                <a:cs typeface="Times New Roman" pitchFamily="18" charset="0"/>
              </a:rPr>
              <a:t>hồ (tiếng </a:t>
            </a:r>
            <a:r>
              <a:rPr lang="vi-VN" sz="3800" b="1" dirty="0" smtClean="0">
                <a:solidFill>
                  <a:srgbClr val="0000CC"/>
                </a:solidFill>
                <a:latin typeface="Times New Roman" pitchFamily="18" charset="0"/>
                <a:cs typeface="Times New Roman" pitchFamily="18" charset="0"/>
              </a:rPr>
              <a:t>kim của đồng hồ, tiếng chuông của đồng hồ,...)</a:t>
            </a:r>
            <a:endParaRPr lang="en-US" sz="3800" b="1" dirty="0" smtClean="0">
              <a:solidFill>
                <a:srgbClr val="0000CC"/>
              </a:solidFill>
              <a:latin typeface="Times New Roman" pitchFamily="18" charset="0"/>
              <a:cs typeface="Times New Roman" pitchFamily="18" charset="0"/>
            </a:endParaRPr>
          </a:p>
        </p:txBody>
      </p:sp>
      <p:sp>
        <p:nvSpPr>
          <p:cNvPr id="20" name="Rectangle 19"/>
          <p:cNvSpPr/>
          <p:nvPr/>
        </p:nvSpPr>
        <p:spPr>
          <a:xfrm>
            <a:off x="846763" y="5620196"/>
            <a:ext cx="14554200" cy="1923604"/>
          </a:xfrm>
          <a:prstGeom prst="rect">
            <a:avLst/>
          </a:prstGeom>
        </p:spPr>
        <p:txBody>
          <a:bodyPr wrap="square">
            <a:spAutoFit/>
          </a:bodyPr>
          <a:lstStyle/>
          <a:p>
            <a:pPr indent="914400" algn="just">
              <a:spcBef>
                <a:spcPts val="600"/>
              </a:spcBef>
            </a:pPr>
            <a:r>
              <a:rPr lang="en-US" sz="3800" b="1" smtClean="0">
                <a:solidFill>
                  <a:srgbClr val="FF3399"/>
                </a:solidFill>
                <a:latin typeface="Times New Roman" pitchFamily="18" charset="0"/>
                <a:cs typeface="Times New Roman" pitchFamily="18" charset="0"/>
              </a:rPr>
              <a:t>+ T</a:t>
            </a:r>
            <a:r>
              <a:rPr lang="vi-VN" sz="3800" b="1" smtClean="0">
                <a:solidFill>
                  <a:srgbClr val="FF3399"/>
                </a:solidFill>
                <a:latin typeface="Times New Roman" pitchFamily="18" charset="0"/>
                <a:cs typeface="Times New Roman" pitchFamily="18" charset="0"/>
              </a:rPr>
              <a:t>iếng </a:t>
            </a:r>
            <a:r>
              <a:rPr lang="vi-VN" sz="3800" b="1" dirty="0" smtClean="0">
                <a:solidFill>
                  <a:srgbClr val="FF3399"/>
                </a:solidFill>
                <a:latin typeface="Times New Roman" pitchFamily="18" charset="0"/>
                <a:cs typeface="Times New Roman" pitchFamily="18" charset="0"/>
              </a:rPr>
              <a:t>kim đồng hồ: Tí ta tí tách</a:t>
            </a:r>
            <a:r>
              <a:rPr lang="vi-VN" sz="3800" b="1" smtClean="0">
                <a:solidFill>
                  <a:srgbClr val="FF3399"/>
                </a:solidFill>
                <a:latin typeface="Times New Roman" pitchFamily="18" charset="0"/>
                <a:cs typeface="Times New Roman" pitchFamily="18" charset="0"/>
              </a:rPr>
              <a:t>; </a:t>
            </a:r>
            <a:endParaRPr lang="en-US" sz="3800" b="1" smtClean="0">
              <a:solidFill>
                <a:srgbClr val="FF3399"/>
              </a:solidFill>
              <a:latin typeface="Times New Roman" pitchFamily="18" charset="0"/>
              <a:cs typeface="Times New Roman" pitchFamily="18" charset="0"/>
            </a:endParaRPr>
          </a:p>
          <a:p>
            <a:pPr indent="914400" algn="just">
              <a:spcBef>
                <a:spcPts val="600"/>
              </a:spcBef>
            </a:pPr>
            <a:r>
              <a:rPr lang="en-US" sz="3800" b="1" smtClean="0">
                <a:solidFill>
                  <a:srgbClr val="FF3399"/>
                </a:solidFill>
                <a:latin typeface="Times New Roman" pitchFamily="18" charset="0"/>
                <a:cs typeface="Times New Roman" pitchFamily="18" charset="0"/>
              </a:rPr>
              <a:t>+ T</a:t>
            </a:r>
            <a:r>
              <a:rPr lang="vi-VN" sz="3800" b="1" smtClean="0">
                <a:solidFill>
                  <a:srgbClr val="FF3399"/>
                </a:solidFill>
                <a:latin typeface="Times New Roman" pitchFamily="18" charset="0"/>
                <a:cs typeface="Times New Roman" pitchFamily="18" charset="0"/>
              </a:rPr>
              <a:t>iếng </a:t>
            </a:r>
            <a:r>
              <a:rPr lang="vi-VN" sz="3800" b="1" dirty="0" smtClean="0">
                <a:solidFill>
                  <a:srgbClr val="FF3399"/>
                </a:solidFill>
                <a:latin typeface="Times New Roman" pitchFamily="18" charset="0"/>
                <a:cs typeface="Times New Roman" pitchFamily="18" charset="0"/>
              </a:rPr>
              <a:t>chuông đồng hồ: reo vang nhà, tiếng chuông </a:t>
            </a:r>
            <a:r>
              <a:rPr lang="vi-VN" sz="3800" b="1" smtClean="0">
                <a:solidFill>
                  <a:srgbClr val="FF3399"/>
                </a:solidFill>
                <a:latin typeface="Times New Roman" pitchFamily="18" charset="0"/>
                <a:cs typeface="Times New Roman" pitchFamily="18" charset="0"/>
              </a:rPr>
              <a:t>reo </a:t>
            </a:r>
            <a:r>
              <a:rPr lang="en-US" sz="3800" b="1" smtClean="0">
                <a:solidFill>
                  <a:srgbClr val="FF3399"/>
                </a:solidFill>
                <a:latin typeface="Times New Roman" pitchFamily="18" charset="0"/>
                <a:cs typeface="Times New Roman" pitchFamily="18" charset="0"/>
              </a:rPr>
              <a:t>“</a:t>
            </a:r>
            <a:r>
              <a:rPr lang="vi-VN" sz="3800" b="1" smtClean="0">
                <a:solidFill>
                  <a:srgbClr val="FF3399"/>
                </a:solidFill>
                <a:latin typeface="Times New Roman" pitchFamily="18" charset="0"/>
                <a:cs typeface="Times New Roman" pitchFamily="18" charset="0"/>
              </a:rPr>
              <a:t>ác</a:t>
            </a:r>
            <a:r>
              <a:rPr lang="en-US" sz="3800" b="1" smtClean="0">
                <a:solidFill>
                  <a:srgbClr val="FF3399"/>
                </a:solidFill>
                <a:latin typeface="Times New Roman" pitchFamily="18" charset="0"/>
                <a:cs typeface="Times New Roman" pitchFamily="18" charset="0"/>
              </a:rPr>
              <a:t>”</a:t>
            </a:r>
            <a:r>
              <a:rPr lang="vi-VN" sz="3800" b="1" smtClean="0">
                <a:solidFill>
                  <a:srgbClr val="FF3399"/>
                </a:solidFill>
                <a:latin typeface="Times New Roman" pitchFamily="18" charset="0"/>
                <a:cs typeface="Times New Roman" pitchFamily="18" charset="0"/>
              </a:rPr>
              <a:t> </a:t>
            </a:r>
            <a:r>
              <a:rPr lang="vi-VN" sz="3800" b="1" dirty="0" smtClean="0">
                <a:solidFill>
                  <a:srgbClr val="FF3399"/>
                </a:solidFill>
                <a:latin typeface="Times New Roman" pitchFamily="18" charset="0"/>
                <a:cs typeface="Times New Roman" pitchFamily="18" charset="0"/>
              </a:rPr>
              <a:t>thật, vang và trong như dế cộ gáy sau đêm </a:t>
            </a:r>
            <a:r>
              <a:rPr lang="vi-VN" sz="3800" b="1" smtClean="0">
                <a:solidFill>
                  <a:srgbClr val="FF3399"/>
                </a:solidFill>
                <a:latin typeface="Times New Roman" pitchFamily="18" charset="0"/>
                <a:cs typeface="Times New Roman" pitchFamily="18" charset="0"/>
              </a:rPr>
              <a:t>mưa.</a:t>
            </a:r>
            <a:endParaRPr lang="en-US" sz="3800" b="1" dirty="0" smtClean="0">
              <a:solidFill>
                <a:srgbClr val="FF3399"/>
              </a:solidFill>
              <a:latin typeface="Times New Roman" pitchFamily="18" charset="0"/>
              <a:cs typeface="Times New Roman" pitchFamily="18" charset="0"/>
            </a:endParaRPr>
          </a:p>
        </p:txBody>
      </p:sp>
      <p:grpSp>
        <p:nvGrpSpPr>
          <p:cNvPr id="21" name="Group 20"/>
          <p:cNvGrpSpPr/>
          <p:nvPr/>
        </p:nvGrpSpPr>
        <p:grpSpPr>
          <a:xfrm>
            <a:off x="1419193" y="1752600"/>
            <a:ext cx="4191000" cy="677108"/>
            <a:chOff x="1508919" y="1888664"/>
            <a:chExt cx="3733800" cy="677108"/>
          </a:xfrm>
        </p:grpSpPr>
        <p:sp>
          <p:nvSpPr>
            <p:cNvPr id="22" name="Rectangle 21"/>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a:t>
              </a:r>
              <a:r>
                <a:rPr lang="en-US" sz="3800" b="1" smtClean="0">
                  <a:solidFill>
                    <a:srgbClr val="FF0066"/>
                  </a:solidFill>
                  <a:latin typeface="Times New Roman" pitchFamily="18" charset="0"/>
                  <a:cs typeface="Times New Roman" pitchFamily="18" charset="0"/>
                </a:rPr>
                <a:t>. Khám phá.</a:t>
              </a:r>
              <a:endParaRPr lang="en-US" sz="3800" b="1" dirty="0">
                <a:solidFill>
                  <a:srgbClr val="FF0066"/>
                </a:solidFill>
                <a:latin typeface="Times New Roman" pitchFamily="18" charset="0"/>
                <a:cs typeface="Times New Roman" pitchFamily="18" charset="0"/>
              </a:endParaRPr>
            </a:p>
          </p:txBody>
        </p:sp>
        <p:cxnSp>
          <p:nvCxnSpPr>
            <p:cNvPr id="23" name="Straight Connector 22"/>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0639110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04119" y="2692400"/>
            <a:ext cx="14554200" cy="677108"/>
          </a:xfrm>
          <a:prstGeom prst="rect">
            <a:avLst/>
          </a:prstGeom>
        </p:spPr>
        <p:txBody>
          <a:bodyPr wrap="square">
            <a:spAutoFit/>
          </a:bodyPr>
          <a:lstStyle/>
          <a:p>
            <a:pPr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1. </a:t>
            </a:r>
            <a:r>
              <a:rPr lang="vi-VN" sz="3800" b="1" dirty="0">
                <a:solidFill>
                  <a:srgbClr val="FF0000"/>
                </a:solidFill>
                <a:latin typeface="Times New Roman" pitchFamily="18" charset="0"/>
                <a:cs typeface="Times New Roman" pitchFamily="18" charset="0"/>
              </a:rPr>
              <a:t>Đọc bài Cái đồng hồ dưới đây và thực hiện yêu cầu</a:t>
            </a:r>
            <a:r>
              <a:rPr lang="vi-VN" sz="3800" b="1" dirty="0"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sp>
        <p:nvSpPr>
          <p:cNvPr id="35" name="Rectangle 34"/>
          <p:cNvSpPr/>
          <p:nvPr/>
        </p:nvSpPr>
        <p:spPr>
          <a:xfrm>
            <a:off x="1204119" y="3633668"/>
            <a:ext cx="14554200" cy="677108"/>
          </a:xfrm>
          <a:prstGeom prst="rect">
            <a:avLst/>
          </a:prstGeom>
        </p:spPr>
        <p:txBody>
          <a:bodyPr wrap="square">
            <a:spAutoFit/>
          </a:bodyPr>
          <a:lstStyle/>
          <a:p>
            <a:pPr>
              <a:spcBef>
                <a:spcPts val="600"/>
              </a:spcBef>
            </a:pPr>
            <a:r>
              <a:rPr lang="vi-VN" sz="3800" b="1" dirty="0" smtClean="0">
                <a:solidFill>
                  <a:srgbClr val="0000CC"/>
                </a:solidFill>
                <a:latin typeface="Times New Roman" pitchFamily="18" charset="0"/>
                <a:cs typeface="Times New Roman" pitchFamily="18" charset="0"/>
              </a:rPr>
              <a:t>b. Câu văn nào có hình ảnh so sánh?</a:t>
            </a:r>
          </a:p>
        </p:txBody>
      </p:sp>
      <p:sp>
        <p:nvSpPr>
          <p:cNvPr id="37" name="Rectangle 36"/>
          <p:cNvSpPr/>
          <p:nvPr/>
        </p:nvSpPr>
        <p:spPr>
          <a:xfrm>
            <a:off x="594519" y="4419600"/>
            <a:ext cx="14730416" cy="2508379"/>
          </a:xfrm>
          <a:prstGeom prst="rect">
            <a:avLst/>
          </a:prstGeom>
        </p:spPr>
        <p:txBody>
          <a:bodyPr wrap="square">
            <a:spAutoFit/>
          </a:bodyPr>
          <a:lstStyle/>
          <a:p>
            <a:pPr algn="just">
              <a:spcBef>
                <a:spcPts val="600"/>
              </a:spcBef>
            </a:pPr>
            <a:r>
              <a:rPr lang="vi-VN" sz="3800" b="1" smtClean="0">
                <a:solidFill>
                  <a:srgbClr val="FF3399"/>
                </a:solidFill>
                <a:latin typeface="Times New Roman" pitchFamily="18" charset="0"/>
                <a:cs typeface="Times New Roman" pitchFamily="18" charset="0"/>
              </a:rPr>
              <a:t>   </a:t>
            </a:r>
            <a:r>
              <a:rPr lang="en-US" sz="3800" b="1" smtClean="0">
                <a:solidFill>
                  <a:srgbClr val="FF3399"/>
                </a:solidFill>
                <a:latin typeface="Times New Roman" pitchFamily="18" charset="0"/>
                <a:cs typeface="Times New Roman" pitchFamily="18" charset="0"/>
              </a:rPr>
              <a:t>  </a:t>
            </a:r>
            <a:r>
              <a:rPr lang="vi-VN" sz="3800" b="1" smtClean="0">
                <a:solidFill>
                  <a:srgbClr val="FF3399"/>
                </a:solidFill>
                <a:latin typeface="Times New Roman" pitchFamily="18" charset="0"/>
                <a:cs typeface="Times New Roman" pitchFamily="18" charset="0"/>
              </a:rPr>
              <a:t>- </a:t>
            </a:r>
            <a:r>
              <a:rPr lang="vi-VN" sz="3800" b="1" dirty="0" smtClean="0">
                <a:solidFill>
                  <a:srgbClr val="FF3399"/>
                </a:solidFill>
                <a:latin typeface="Times New Roman" pitchFamily="18" charset="0"/>
                <a:cs typeface="Times New Roman" pitchFamily="18" charset="0"/>
              </a:rPr>
              <a:t>Đồng hồ nhà tôi có tiếng chuông </a:t>
            </a:r>
            <a:r>
              <a:rPr lang="vi-VN" sz="3800" b="1" smtClean="0">
                <a:solidFill>
                  <a:srgbClr val="FF3399"/>
                </a:solidFill>
                <a:latin typeface="Times New Roman" pitchFamily="18" charset="0"/>
                <a:cs typeface="Times New Roman" pitchFamily="18" charset="0"/>
              </a:rPr>
              <a:t>reo </a:t>
            </a:r>
            <a:r>
              <a:rPr lang="en-US" sz="3800" b="1" smtClean="0">
                <a:solidFill>
                  <a:srgbClr val="FF3399"/>
                </a:solidFill>
                <a:latin typeface="Times New Roman" pitchFamily="18" charset="0"/>
                <a:cs typeface="Times New Roman" pitchFamily="18" charset="0"/>
              </a:rPr>
              <a:t>“</a:t>
            </a:r>
            <a:r>
              <a:rPr lang="vi-VN" sz="3800" b="1" smtClean="0">
                <a:solidFill>
                  <a:srgbClr val="FF3399"/>
                </a:solidFill>
                <a:latin typeface="Times New Roman" pitchFamily="18" charset="0"/>
                <a:cs typeface="Times New Roman" pitchFamily="18" charset="0"/>
              </a:rPr>
              <a:t>ác</a:t>
            </a:r>
            <a:r>
              <a:rPr lang="en-US" sz="3800" b="1" smtClean="0">
                <a:solidFill>
                  <a:srgbClr val="FF3399"/>
                </a:solidFill>
                <a:latin typeface="Times New Roman" pitchFamily="18" charset="0"/>
                <a:cs typeface="Times New Roman" pitchFamily="18" charset="0"/>
              </a:rPr>
              <a:t>”</a:t>
            </a:r>
            <a:r>
              <a:rPr lang="vi-VN" sz="3800" b="1" smtClean="0">
                <a:solidFill>
                  <a:srgbClr val="FF3399"/>
                </a:solidFill>
                <a:latin typeface="Times New Roman" pitchFamily="18" charset="0"/>
                <a:cs typeface="Times New Roman" pitchFamily="18" charset="0"/>
              </a:rPr>
              <a:t> </a:t>
            </a:r>
            <a:r>
              <a:rPr lang="vi-VN" sz="3800" b="1" dirty="0" smtClean="0">
                <a:solidFill>
                  <a:srgbClr val="FF3399"/>
                </a:solidFill>
                <a:latin typeface="Times New Roman" pitchFamily="18" charset="0"/>
                <a:cs typeface="Times New Roman" pitchFamily="18" charset="0"/>
              </a:rPr>
              <a:t>thật, vang và trong như dế cộ gáy sau đêm mưa.</a:t>
            </a:r>
          </a:p>
          <a:p>
            <a:pPr algn="just">
              <a:spcBef>
                <a:spcPts val="600"/>
              </a:spcBef>
            </a:pPr>
            <a:r>
              <a:rPr lang="vi-VN" sz="3800" b="1" smtClean="0">
                <a:solidFill>
                  <a:srgbClr val="FF3399"/>
                </a:solidFill>
                <a:latin typeface="Times New Roman" pitchFamily="18" charset="0"/>
                <a:cs typeface="Times New Roman" pitchFamily="18" charset="0"/>
              </a:rPr>
              <a:t>   </a:t>
            </a:r>
            <a:r>
              <a:rPr lang="en-US" sz="3800" b="1" smtClean="0">
                <a:solidFill>
                  <a:srgbClr val="FF3399"/>
                </a:solidFill>
                <a:latin typeface="Times New Roman" pitchFamily="18" charset="0"/>
                <a:cs typeface="Times New Roman" pitchFamily="18" charset="0"/>
              </a:rPr>
              <a:t>  </a:t>
            </a:r>
            <a:r>
              <a:rPr lang="vi-VN" sz="3800" b="1" smtClean="0">
                <a:solidFill>
                  <a:srgbClr val="FF3399"/>
                </a:solidFill>
                <a:latin typeface="Times New Roman" pitchFamily="18" charset="0"/>
                <a:cs typeface="Times New Roman" pitchFamily="18" charset="0"/>
              </a:rPr>
              <a:t>- </a:t>
            </a:r>
            <a:r>
              <a:rPr lang="vi-VN" sz="3800" b="1" dirty="0" smtClean="0">
                <a:solidFill>
                  <a:srgbClr val="FF3399"/>
                </a:solidFill>
                <a:latin typeface="Times New Roman" pitchFamily="18" charset="0"/>
                <a:cs typeface="Times New Roman" pitchFamily="18" charset="0"/>
              </a:rPr>
              <a:t>Đặc biệt là tối không có đèn, hai cái kim của nó cứ sáng lóe lên như </a:t>
            </a:r>
            <a:r>
              <a:rPr lang="vi-VN" sz="3800" b="1" smtClean="0">
                <a:solidFill>
                  <a:srgbClr val="FF3399"/>
                </a:solidFill>
                <a:latin typeface="Times New Roman" pitchFamily="18" charset="0"/>
                <a:cs typeface="Times New Roman" pitchFamily="18" charset="0"/>
              </a:rPr>
              <a:t>đom đóm</a:t>
            </a:r>
            <a:r>
              <a:rPr lang="en-US" sz="3800" b="1" smtClean="0">
                <a:solidFill>
                  <a:srgbClr val="FF3399"/>
                </a:solidFill>
                <a:latin typeface="Times New Roman" pitchFamily="18" charset="0"/>
                <a:cs typeface="Times New Roman" pitchFamily="18" charset="0"/>
              </a:rPr>
              <a:t>.</a:t>
            </a:r>
            <a:endParaRPr lang="en-US" sz="3800" b="1" dirty="0" smtClean="0">
              <a:solidFill>
                <a:srgbClr val="FF3399"/>
              </a:solidFill>
              <a:latin typeface="Times New Roman" pitchFamily="18" charset="0"/>
              <a:cs typeface="Times New Roman" pitchFamily="18" charset="0"/>
            </a:endParaRPr>
          </a:p>
        </p:txBody>
      </p:sp>
      <p:grpSp>
        <p:nvGrpSpPr>
          <p:cNvPr id="19" name="Group 18"/>
          <p:cNvGrpSpPr/>
          <p:nvPr/>
        </p:nvGrpSpPr>
        <p:grpSpPr>
          <a:xfrm>
            <a:off x="4861719" y="314980"/>
            <a:ext cx="6019799" cy="1275040"/>
            <a:chOff x="4861719" y="314980"/>
            <a:chExt cx="6019799" cy="1275040"/>
          </a:xfrm>
        </p:grpSpPr>
        <p:grpSp>
          <p:nvGrpSpPr>
            <p:cNvPr id="20" name="Group 19"/>
            <p:cNvGrpSpPr/>
            <p:nvPr/>
          </p:nvGrpSpPr>
          <p:grpSpPr>
            <a:xfrm>
              <a:off x="5084510" y="314980"/>
              <a:ext cx="5492209" cy="828828"/>
              <a:chOff x="4998717" y="375939"/>
              <a:chExt cx="5399539" cy="828828"/>
            </a:xfrm>
          </p:grpSpPr>
          <p:grpSp>
            <p:nvGrpSpPr>
              <p:cNvPr id="22" name="Group 21"/>
              <p:cNvGrpSpPr/>
              <p:nvPr/>
            </p:nvGrpSpPr>
            <p:grpSpPr>
              <a:xfrm>
                <a:off x="4998717" y="375939"/>
                <a:ext cx="5399539" cy="828828"/>
                <a:chOff x="4998717" y="375939"/>
                <a:chExt cx="5399539" cy="828828"/>
              </a:xfrm>
            </p:grpSpPr>
            <p:sp>
              <p:nvSpPr>
                <p:cNvPr id="24" name="TextBox 23"/>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5" name="TextBox 2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3" name="Straight Connector 22"/>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26" name="Group 25"/>
          <p:cNvGrpSpPr/>
          <p:nvPr/>
        </p:nvGrpSpPr>
        <p:grpSpPr>
          <a:xfrm>
            <a:off x="1356519" y="1860127"/>
            <a:ext cx="4191000" cy="677108"/>
            <a:chOff x="1508919" y="1888664"/>
            <a:chExt cx="3733800" cy="677108"/>
          </a:xfrm>
        </p:grpSpPr>
        <p:sp>
          <p:nvSpPr>
            <p:cNvPr id="27" name="Rectangle 26"/>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a:t>
              </a:r>
              <a:r>
                <a:rPr lang="en-US" sz="3800" b="1" smtClean="0">
                  <a:solidFill>
                    <a:srgbClr val="FF0066"/>
                  </a:solidFill>
                  <a:latin typeface="Times New Roman" pitchFamily="18" charset="0"/>
                  <a:cs typeface="Times New Roman" pitchFamily="18" charset="0"/>
                </a:rPr>
                <a:t>. Khám phá.</a:t>
              </a:r>
              <a:endParaRPr lang="en-US" sz="3800" b="1" dirty="0">
                <a:solidFill>
                  <a:srgbClr val="FF0066"/>
                </a:solidFill>
                <a:latin typeface="Times New Roman" pitchFamily="18" charset="0"/>
                <a:cs typeface="Times New Roman" pitchFamily="18" charset="0"/>
              </a:endParaRPr>
            </a:p>
          </p:txBody>
        </p:sp>
        <p:cxnSp>
          <p:nvCxnSpPr>
            <p:cNvPr id="28" name="Straight Connector 27"/>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2886077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204119" y="2514600"/>
            <a:ext cx="14554200"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2</a:t>
            </a:r>
            <a:r>
              <a:rPr lang="en-US" sz="3800" b="1" dirty="0" smtClean="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Viết đoạn văn tả một đồ vật em yêu thích.</a:t>
            </a:r>
            <a:endParaRPr lang="en-US" sz="3800" b="1" dirty="0">
              <a:solidFill>
                <a:srgbClr val="0000CC"/>
              </a:solidFill>
              <a:latin typeface="Times New Roman" pitchFamily="18" charset="0"/>
              <a:cs typeface="Times New Roman" pitchFamily="18" charset="0"/>
            </a:endParaRPr>
          </a:p>
        </p:txBody>
      </p:sp>
      <p:grpSp>
        <p:nvGrpSpPr>
          <p:cNvPr id="19" name="Group 18"/>
          <p:cNvGrpSpPr/>
          <p:nvPr/>
        </p:nvGrpSpPr>
        <p:grpSpPr>
          <a:xfrm>
            <a:off x="4861719" y="314980"/>
            <a:ext cx="6019799" cy="1275040"/>
            <a:chOff x="4861719" y="314980"/>
            <a:chExt cx="6019799" cy="1275040"/>
          </a:xfrm>
        </p:grpSpPr>
        <p:grpSp>
          <p:nvGrpSpPr>
            <p:cNvPr id="20" name="Group 19"/>
            <p:cNvGrpSpPr/>
            <p:nvPr/>
          </p:nvGrpSpPr>
          <p:grpSpPr>
            <a:xfrm>
              <a:off x="5084510" y="314980"/>
              <a:ext cx="5492209" cy="828828"/>
              <a:chOff x="4998717" y="375939"/>
              <a:chExt cx="5399539" cy="828828"/>
            </a:xfrm>
          </p:grpSpPr>
          <p:grpSp>
            <p:nvGrpSpPr>
              <p:cNvPr id="22" name="Group 21"/>
              <p:cNvGrpSpPr/>
              <p:nvPr/>
            </p:nvGrpSpPr>
            <p:grpSpPr>
              <a:xfrm>
                <a:off x="4998717" y="375939"/>
                <a:ext cx="5399539" cy="828828"/>
                <a:chOff x="4998717" y="375939"/>
                <a:chExt cx="5399539" cy="828828"/>
              </a:xfrm>
            </p:grpSpPr>
            <p:sp>
              <p:nvSpPr>
                <p:cNvPr id="24" name="TextBox 23"/>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5" name="TextBox 2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3" name="Straight Connector 22"/>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2" name="Rectangle 1"/>
          <p:cNvSpPr/>
          <p:nvPr/>
        </p:nvSpPr>
        <p:spPr>
          <a:xfrm>
            <a:off x="1415875" y="5601772"/>
            <a:ext cx="2688557"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Tên đồ vật: </a:t>
            </a:r>
            <a:endParaRPr lang="en-US">
              <a:solidFill>
                <a:srgbClr val="FF0000"/>
              </a:solidFill>
            </a:endParaRPr>
          </a:p>
        </p:txBody>
      </p:sp>
      <p:sp>
        <p:nvSpPr>
          <p:cNvPr id="3" name="Rectangle 2"/>
          <p:cNvSpPr/>
          <p:nvPr/>
        </p:nvSpPr>
        <p:spPr>
          <a:xfrm>
            <a:off x="6643507" y="3756094"/>
            <a:ext cx="9067800" cy="1261884"/>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a.</a:t>
            </a:r>
            <a:r>
              <a:rPr lang="vi-VN" sz="3800" b="1" smtClean="0">
                <a:solidFill>
                  <a:srgbClr val="0000CC"/>
                </a:solidFill>
                <a:latin typeface="Times New Roman" pitchFamily="18" charset="0"/>
                <a:cs typeface="Times New Roman" pitchFamily="18" charset="0"/>
              </a:rPr>
              <a:t> Đặc </a:t>
            </a:r>
            <a:r>
              <a:rPr lang="vi-VN" sz="3800" b="1">
                <a:solidFill>
                  <a:srgbClr val="0000CC"/>
                </a:solidFill>
                <a:latin typeface="Times New Roman" pitchFamily="18" charset="0"/>
                <a:cs typeface="Times New Roman" pitchFamily="18" charset="0"/>
              </a:rPr>
              <a:t>điểm các bộ phận </a:t>
            </a:r>
            <a:endParaRPr lang="en-US" sz="3800" b="1" smtClean="0">
              <a:solidFill>
                <a:srgbClr val="0000CC"/>
              </a:solidFill>
              <a:latin typeface="Times New Roman" pitchFamily="18" charset="0"/>
              <a:cs typeface="Times New Roman" pitchFamily="18" charset="0"/>
            </a:endParaRPr>
          </a:p>
          <a:p>
            <a:pPr algn="just"/>
            <a:r>
              <a:rPr lang="vi-VN" sz="3800" b="1" smtClean="0">
                <a:solidFill>
                  <a:srgbClr val="0000CC"/>
                </a:solidFill>
                <a:latin typeface="Times New Roman" pitchFamily="18" charset="0"/>
                <a:cs typeface="Times New Roman" pitchFamily="18" charset="0"/>
              </a:rPr>
              <a:t>(hình </a:t>
            </a:r>
            <a:r>
              <a:rPr lang="vi-VN" sz="3800" b="1">
                <a:solidFill>
                  <a:srgbClr val="0000CC"/>
                </a:solidFill>
                <a:latin typeface="Times New Roman" pitchFamily="18" charset="0"/>
                <a:cs typeface="Times New Roman" pitchFamily="18" charset="0"/>
              </a:rPr>
              <a:t>dạng, màu sắc, </a:t>
            </a:r>
            <a:r>
              <a:rPr lang="vi-VN" sz="3800" b="1" smtClean="0">
                <a:solidFill>
                  <a:srgbClr val="0000CC"/>
                </a:solidFill>
                <a:latin typeface="Times New Roman" pitchFamily="18" charset="0"/>
                <a:cs typeface="Times New Roman" pitchFamily="18" charset="0"/>
              </a:rPr>
              <a:t>chất</a:t>
            </a:r>
            <a:r>
              <a:rPr lang="en-US" sz="3800" b="1" smtClean="0">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liệu</a:t>
            </a:r>
            <a:r>
              <a:rPr lang="vi-VN" sz="3800" b="1">
                <a:solidFill>
                  <a:srgbClr val="0000CC"/>
                </a:solidFill>
                <a:latin typeface="Times New Roman" pitchFamily="18" charset="0"/>
                <a:cs typeface="Times New Roman" pitchFamily="18" charset="0"/>
              </a:rPr>
              <a:t>, .....)</a:t>
            </a:r>
            <a:endParaRPr lang="en-US">
              <a:solidFill>
                <a:srgbClr val="0000CC"/>
              </a:solidFill>
            </a:endParaRPr>
          </a:p>
        </p:txBody>
      </p:sp>
      <p:sp>
        <p:nvSpPr>
          <p:cNvPr id="4" name="Rectangle 3"/>
          <p:cNvSpPr/>
          <p:nvPr/>
        </p:nvSpPr>
        <p:spPr>
          <a:xfrm>
            <a:off x="6765268" y="5660480"/>
            <a:ext cx="6309519" cy="677108"/>
          </a:xfrm>
          <a:prstGeom prst="rect">
            <a:avLst/>
          </a:prstGeom>
        </p:spPr>
        <p:txBody>
          <a:bodyPr wrap="square">
            <a:spAutoFit/>
          </a:bodyPr>
          <a:lstStyle/>
          <a:p>
            <a:pPr lvl="0">
              <a:spcBef>
                <a:spcPts val="600"/>
              </a:spcBef>
            </a:pPr>
            <a:r>
              <a:rPr lang="en-US" sz="3800" b="1">
                <a:solidFill>
                  <a:srgbClr val="0000CC"/>
                </a:solidFill>
                <a:latin typeface="Times New Roman" pitchFamily="18" charset="0"/>
                <a:cs typeface="Times New Roman" pitchFamily="18" charset="0"/>
              </a:rPr>
              <a:t>b.</a:t>
            </a:r>
            <a:r>
              <a:rPr lang="vi-VN" sz="3800" b="1">
                <a:solidFill>
                  <a:srgbClr val="0000CC"/>
                </a:solidFill>
                <a:latin typeface="Times New Roman" pitchFamily="18" charset="0"/>
                <a:cs typeface="Times New Roman" pitchFamily="18" charset="0"/>
              </a:rPr>
              <a:t> Công dụng của đồ vật</a:t>
            </a:r>
            <a:endParaRPr lang="vi-VN" sz="3800" b="1" dirty="0">
              <a:solidFill>
                <a:srgbClr val="0000CC"/>
              </a:solidFill>
              <a:latin typeface="Times New Roman" pitchFamily="18" charset="0"/>
              <a:cs typeface="Times New Roman" pitchFamily="18" charset="0"/>
            </a:endParaRPr>
          </a:p>
        </p:txBody>
      </p:sp>
      <p:sp>
        <p:nvSpPr>
          <p:cNvPr id="5" name="Rectangle 4"/>
          <p:cNvSpPr/>
          <p:nvPr/>
        </p:nvSpPr>
        <p:spPr>
          <a:xfrm>
            <a:off x="6765268" y="6934200"/>
            <a:ext cx="7971812" cy="677108"/>
          </a:xfrm>
          <a:prstGeom prst="rect">
            <a:avLst/>
          </a:prstGeom>
        </p:spPr>
        <p:txBody>
          <a:bodyPr wrap="square">
            <a:spAutoFit/>
          </a:bodyPr>
          <a:lstStyle/>
          <a:p>
            <a:pPr lvl="0">
              <a:spcBef>
                <a:spcPts val="600"/>
              </a:spcBef>
            </a:pPr>
            <a:r>
              <a:rPr lang="en-US" sz="3800" b="1">
                <a:solidFill>
                  <a:srgbClr val="0000CC"/>
                </a:solidFill>
                <a:latin typeface="Times New Roman" pitchFamily="18" charset="0"/>
                <a:cs typeface="Times New Roman" pitchFamily="18" charset="0"/>
              </a:rPr>
              <a:t>c.</a:t>
            </a:r>
            <a:r>
              <a:rPr lang="vi-VN" sz="3800" b="1">
                <a:solidFill>
                  <a:srgbClr val="0000CC"/>
                </a:solidFill>
                <a:latin typeface="Times New Roman" pitchFamily="18" charset="0"/>
                <a:cs typeface="Times New Roman" pitchFamily="18" charset="0"/>
              </a:rPr>
              <a:t> Suy nghĩ của em về đồ vật</a:t>
            </a:r>
            <a:endParaRPr lang="vi-VN" sz="3800" b="1" dirty="0">
              <a:solidFill>
                <a:srgbClr val="0000CC"/>
              </a:solidFill>
              <a:latin typeface="Times New Roman" pitchFamily="18" charset="0"/>
              <a:cs typeface="Times New Roman" pitchFamily="18" charset="0"/>
            </a:endParaRPr>
          </a:p>
        </p:txBody>
      </p:sp>
      <p:cxnSp>
        <p:nvCxnSpPr>
          <p:cNvPr id="27" name="Straight Arrow Connector 26"/>
          <p:cNvCxnSpPr/>
          <p:nvPr/>
        </p:nvCxnSpPr>
        <p:spPr>
          <a:xfrm>
            <a:off x="3948874" y="6014274"/>
            <a:ext cx="2816394"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3948874" y="6200428"/>
            <a:ext cx="2816394" cy="119097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V="1">
            <a:off x="3948874" y="4227321"/>
            <a:ext cx="2630514" cy="1581314"/>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9777751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776119" y="2216051"/>
            <a:ext cx="3651821" cy="677108"/>
          </a:xfrm>
          <a:prstGeom prst="rect">
            <a:avLst/>
          </a:prstGeom>
        </p:spPr>
        <p:txBody>
          <a:bodyPr wrap="square">
            <a:spAutoFit/>
          </a:bodyPr>
          <a:lstStyle/>
          <a:p>
            <a:pPr algn="ctr"/>
            <a:r>
              <a:rPr lang="en-US" sz="3800" b="1" smtClean="0">
                <a:solidFill>
                  <a:srgbClr val="0000CC"/>
                </a:solidFill>
                <a:latin typeface="Times New Roman" pitchFamily="18" charset="0"/>
                <a:cs typeface="Times New Roman" pitchFamily="18" charset="0"/>
              </a:rPr>
              <a:t>Bài tham khảo</a:t>
            </a:r>
            <a:endParaRPr lang="en-US" sz="3800" b="1" dirty="0">
              <a:solidFill>
                <a:srgbClr val="0000CC"/>
              </a:solidFill>
              <a:latin typeface="Times New Roman" pitchFamily="18" charset="0"/>
              <a:cs typeface="Times New Roman" pitchFamily="18" charset="0"/>
            </a:endParaRPr>
          </a:p>
        </p:txBody>
      </p:sp>
      <p:sp>
        <p:nvSpPr>
          <p:cNvPr id="37" name="Rectangle 36"/>
          <p:cNvSpPr/>
          <p:nvPr/>
        </p:nvSpPr>
        <p:spPr>
          <a:xfrm>
            <a:off x="1051719" y="3200400"/>
            <a:ext cx="14478000" cy="4241546"/>
          </a:xfrm>
          <a:prstGeom prst="rect">
            <a:avLst/>
          </a:prstGeom>
        </p:spPr>
        <p:txBody>
          <a:bodyPr wrap="square">
            <a:spAutoFit/>
          </a:bodyPr>
          <a:lstStyle/>
          <a:p>
            <a:pPr indent="517525" algn="just">
              <a:lnSpc>
                <a:spcPct val="120000"/>
              </a:lnSpc>
              <a:spcBef>
                <a:spcPts val="600"/>
              </a:spcBef>
            </a:pPr>
            <a:r>
              <a:rPr lang="en-US" sz="3800" b="1" smtClean="0">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Hôm </a:t>
            </a:r>
            <a:r>
              <a:rPr lang="vi-VN" sz="3800" b="1" dirty="0" smtClean="0">
                <a:solidFill>
                  <a:srgbClr val="0000CC"/>
                </a:solidFill>
                <a:latin typeface="Times New Roman" pitchFamily="18" charset="0"/>
                <a:cs typeface="Times New Roman" pitchFamily="18" charset="0"/>
              </a:rPr>
              <a:t>qua là sinh nhật của em. Mẹ tặng em một chú lật đật. Trông chú thật ngộ nghĩnh và đáng yêu. Thân chú mập ú, cứ như một cậu bé bụ sữa. Chú mặc một cái áo màu đỏ tươi. Đầu chú lật đật tròn tròn, đội một cái mũ với đường viền như mũ len của em bé. Mấy lọn tóc vàng lộ ra dưới viền mũ thật dễ thương. Khuôn mặt chú tròn, đôi mắt cũng tròn xoe, luôn mở to, xanh như hai hòn bi ve </a:t>
            </a:r>
            <a:endParaRPr lang="en-US" sz="3800" b="1" dirty="0" smtClean="0">
              <a:solidFill>
                <a:srgbClr val="0000CC"/>
              </a:solidFill>
              <a:latin typeface="Times New Roman" pitchFamily="18" charset="0"/>
              <a:cs typeface="Times New Roman" pitchFamily="18" charset="0"/>
            </a:endParaRPr>
          </a:p>
        </p:txBody>
      </p:sp>
      <p:grpSp>
        <p:nvGrpSpPr>
          <p:cNvPr id="19" name="Group 18"/>
          <p:cNvGrpSpPr/>
          <p:nvPr/>
        </p:nvGrpSpPr>
        <p:grpSpPr>
          <a:xfrm>
            <a:off x="4861719" y="314980"/>
            <a:ext cx="6019799" cy="1275040"/>
            <a:chOff x="4861719" y="314980"/>
            <a:chExt cx="6019799" cy="1275040"/>
          </a:xfrm>
        </p:grpSpPr>
        <p:grpSp>
          <p:nvGrpSpPr>
            <p:cNvPr id="20" name="Group 19"/>
            <p:cNvGrpSpPr/>
            <p:nvPr/>
          </p:nvGrpSpPr>
          <p:grpSpPr>
            <a:xfrm>
              <a:off x="5084510" y="314980"/>
              <a:ext cx="5492209" cy="828828"/>
              <a:chOff x="4998717" y="375939"/>
              <a:chExt cx="5399539" cy="828828"/>
            </a:xfrm>
          </p:grpSpPr>
          <p:grpSp>
            <p:nvGrpSpPr>
              <p:cNvPr id="22" name="Group 21"/>
              <p:cNvGrpSpPr/>
              <p:nvPr/>
            </p:nvGrpSpPr>
            <p:grpSpPr>
              <a:xfrm>
                <a:off x="4998717" y="375939"/>
                <a:ext cx="5399539" cy="828828"/>
                <a:chOff x="4998717" y="375939"/>
                <a:chExt cx="5399539" cy="828828"/>
              </a:xfrm>
            </p:grpSpPr>
            <p:sp>
              <p:nvSpPr>
                <p:cNvPr id="24" name="TextBox 23"/>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5" name="TextBox 2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3" name="Straight Connector 22"/>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4262629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Vận dụng.</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204119" y="2692400"/>
            <a:ext cx="14554200" cy="1261884"/>
          </a:xfrm>
          <a:prstGeom prst="rect">
            <a:avLst/>
          </a:prstGeom>
        </p:spPr>
        <p:txBody>
          <a:bodyPr wrap="square">
            <a:spAutoFit/>
          </a:bodyPr>
          <a:lstStyle/>
          <a:p>
            <a:pPr marL="571500" indent="-571500" algn="just">
              <a:buFontTx/>
              <a:buChar char="-"/>
            </a:pPr>
            <a:r>
              <a:rPr lang="en-US" sz="3800" b="1" smtClean="0">
                <a:solidFill>
                  <a:srgbClr val="0000CC"/>
                </a:solidFill>
                <a:latin typeface="Times New Roman" pitchFamily="18" charset="0"/>
                <a:cs typeface="Times New Roman" pitchFamily="18" charset="0"/>
              </a:rPr>
              <a:t>Chia sẻ bài văn trước lớp.</a:t>
            </a:r>
          </a:p>
          <a:p>
            <a:pPr marL="571500" indent="-571500" algn="just">
              <a:buFontTx/>
              <a:buChar char="-"/>
            </a:pPr>
            <a:r>
              <a:rPr lang="en-US" sz="3800" b="1" smtClean="0">
                <a:solidFill>
                  <a:srgbClr val="0000CC"/>
                </a:solidFill>
                <a:latin typeface="Times New Roman" pitchFamily="18" charset="0"/>
                <a:cs typeface="Times New Roman" pitchFamily="18" charset="0"/>
              </a:rPr>
              <a:t>Cả lớp lắng nghe, bình chọn bài văn hay</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4937920" y="248960"/>
            <a:ext cx="6019799" cy="1275040"/>
            <a:chOff x="4861719" y="314980"/>
            <a:chExt cx="6019799" cy="1275040"/>
          </a:xfrm>
        </p:grpSpPr>
        <p:grpSp>
          <p:nvGrpSpPr>
            <p:cNvPr id="19" name="Group 18"/>
            <p:cNvGrpSpPr/>
            <p:nvPr/>
          </p:nvGrpSpPr>
          <p:grpSpPr>
            <a:xfrm>
              <a:off x="5084510" y="314980"/>
              <a:ext cx="5492209" cy="828828"/>
              <a:chOff x="4998717" y="375939"/>
              <a:chExt cx="5399539" cy="828828"/>
            </a:xfrm>
          </p:grpSpPr>
          <p:grpSp>
            <p:nvGrpSpPr>
              <p:cNvPr id="21" name="Group 20"/>
              <p:cNvGrpSpPr/>
              <p:nvPr/>
            </p:nvGrpSpPr>
            <p:grpSpPr>
              <a:xfrm>
                <a:off x="4998717" y="375939"/>
                <a:ext cx="5399539" cy="828828"/>
                <a:chOff x="4998717" y="375939"/>
                <a:chExt cx="5399539" cy="828828"/>
              </a:xfrm>
            </p:grpSpPr>
            <p:sp>
              <p:nvSpPr>
                <p:cNvPr id="23" name="TextBox 22"/>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2" name="Straight Connector 21"/>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3077968529"/>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9907</TotalTime>
  <Words>806</Words>
  <Application>Microsoft Office PowerPoint</Application>
  <PresentationFormat>Custom</PresentationFormat>
  <Paragraphs>76</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1094</cp:revision>
  <dcterms:created xsi:type="dcterms:W3CDTF">2008-09-09T22:52:10Z</dcterms:created>
  <dcterms:modified xsi:type="dcterms:W3CDTF">2024-05-04T14:14:46Z</dcterms:modified>
</cp:coreProperties>
</file>