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36" r:id="rId3"/>
    <p:sldId id="438" r:id="rId4"/>
    <p:sldId id="441" r:id="rId5"/>
    <p:sldId id="442" r:id="rId6"/>
    <p:sldId id="443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3333FF"/>
    <a:srgbClr val="FF0066"/>
    <a:srgbClr val="FF6600"/>
    <a:srgbClr val="FF7C80"/>
    <a:srgbClr val="EDF6F7"/>
    <a:srgbClr val="6600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.wdp"/><Relationship Id="rId18" Type="http://schemas.openxmlformats.org/officeDocument/2006/relationships/hyperlink" Target="Cau%20hoi/Cau%201.pptx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12" Type="http://schemas.openxmlformats.org/officeDocument/2006/relationships/image" Target="../media/image16.png"/><Relationship Id="rId17" Type="http://schemas.openxmlformats.org/officeDocument/2006/relationships/image" Target="../media/image18.png"/><Relationship Id="rId2" Type="http://schemas.microsoft.com/office/2007/relationships/media" Target="../media/media1.mp3"/><Relationship Id="rId16" Type="http://schemas.openxmlformats.org/officeDocument/2006/relationships/hyperlink" Target="Cau%20hoi/Cau%204.pptx" TargetMode="External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openxmlformats.org/officeDocument/2006/relationships/hyperlink" Target="Cau%20hoi/Cau%203.pptx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QUẢNG TIÊN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1" y="4343401"/>
            <a:ext cx="11602898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NẮM TAY ÔNG </a:t>
            </a:r>
            <a:r>
              <a:rPr lang="en-US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vi-VN" sz="4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519" y="5909580"/>
            <a:ext cx="2786858" cy="229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>
            <a:extLst>
              <a:ext uri="{FF2B5EF4-FFF2-40B4-BE49-F238E27FC236}">
                <a16:creationId xmlns:a16="http://schemas.microsoft.com/office/drawing/2014/main" id="{403FD1CF-FD45-4F04-9447-4A0B19B39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14" y="587579"/>
            <a:ext cx="10553399" cy="3165644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38241AB-06CA-4D2F-95FB-A01257A13E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6" y="-63840"/>
            <a:ext cx="3726165" cy="3721440"/>
          </a:xfrm>
          <a:prstGeom prst="rect">
            <a:avLst/>
          </a:prstGeom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D71A05A6-1E70-453A-A673-F5D2DBF0B9B5}"/>
              </a:ext>
            </a:extLst>
          </p:cNvPr>
          <p:cNvSpPr/>
          <p:nvPr/>
        </p:nvSpPr>
        <p:spPr>
          <a:xfrm>
            <a:off x="5027425" y="37039"/>
            <a:ext cx="4492395" cy="1107996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400" b="1" spc="67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DF33CE2-E573-4CDE-B061-8CFB637EA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004" y="2235708"/>
            <a:ext cx="661238" cy="584200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4F808D0E-1F6C-40AA-917F-E3527E720B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44" y="2514107"/>
            <a:ext cx="661238" cy="5842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14836D63-18B9-4B0B-AB3A-928F51CD1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183" y="1755613"/>
            <a:ext cx="661238" cy="584200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DED7AC2-8FB9-4B18-833C-1A1BEE106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01" y="2222007"/>
            <a:ext cx="661238" cy="584200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C4B740B-89C8-49A9-AC90-0CFD7BA742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376" y="1956308"/>
            <a:ext cx="661238" cy="584200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5D08869C-455D-4DBB-A471-23878FD986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274" y="1840005"/>
            <a:ext cx="661238" cy="584200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45FA94B6-7417-4547-A61C-7A97621F3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3" y="2474665"/>
            <a:ext cx="661238" cy="584200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32ACA7D7-C2EB-42A0-AC4B-ED65117BEB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528" y="1840005"/>
            <a:ext cx="661238" cy="584200"/>
          </a:xfrm>
          <a:prstGeom prst="rect">
            <a:avLst/>
          </a:prstGeom>
        </p:spPr>
      </p:pic>
      <p:pic>
        <p:nvPicPr>
          <p:cNvPr id="94" name="tet oi la tet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1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94966" y="3542299"/>
            <a:ext cx="813832" cy="812800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C9839B8-3B94-4A2B-B566-09F95D8E4DA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0" t="46798"/>
          <a:stretch/>
        </p:blipFill>
        <p:spPr>
          <a:xfrm rot="9883826" flipH="1" flipV="1">
            <a:off x="2774559" y="4661464"/>
            <a:ext cx="4505732" cy="2139672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E290E8AA-D7D8-4291-B349-82FA4D6135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62897" flipH="1">
            <a:off x="-418366" y="5515192"/>
            <a:ext cx="6323575" cy="328397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8A7B03A0-6164-492B-AA67-EB51E7388B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38705" flipH="1">
            <a:off x="234692" y="3177698"/>
            <a:ext cx="5965754" cy="3279813"/>
          </a:xfrm>
          <a:prstGeom prst="rect">
            <a:avLst/>
          </a:prstGeom>
        </p:spPr>
      </p:pic>
      <p:pic>
        <p:nvPicPr>
          <p:cNvPr id="98" name="Picture 97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0DB7000D-6FED-46FC-B242-4FAFAC361E1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760" y="5679231"/>
            <a:ext cx="1165244" cy="216977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3ABAA8AB-0A81-4C63-8EF1-4B6B14DE219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432587" y="6261376"/>
            <a:ext cx="606578" cy="629936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2F7E10E-CB64-45DA-9D7E-7EF5AC1ECBF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128529" y="5954781"/>
            <a:ext cx="606578" cy="62993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AC747A7F-AAF6-42DE-91EB-CC795634F34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3201774" y="6891312"/>
            <a:ext cx="606578" cy="629936"/>
          </a:xfrm>
          <a:prstGeom prst="rect">
            <a:avLst/>
          </a:prstGeom>
        </p:spPr>
      </p:pic>
      <p:pic>
        <p:nvPicPr>
          <p:cNvPr id="102" name="Picture 101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E92888E9-FEDD-499D-B90D-E4BD6D2DAA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27" y="3600830"/>
            <a:ext cx="980180" cy="1858145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C84A9399-84DA-4DC7-AF37-2F6718016AF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5865401" y="3810267"/>
            <a:ext cx="606578" cy="629936"/>
          </a:xfrm>
          <a:prstGeom prst="rect">
            <a:avLst/>
          </a:prstGeom>
        </p:spPr>
      </p:pic>
      <p:pic>
        <p:nvPicPr>
          <p:cNvPr id="105" name="Picture 104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D26CC7D9-BF11-4A5D-9E21-CD918501599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82" y="6784856"/>
            <a:ext cx="1083932" cy="2297259"/>
          </a:xfrm>
          <a:prstGeom prst="rect">
            <a:avLst/>
          </a:prstGeom>
        </p:spPr>
      </p:pic>
      <p:pic>
        <p:nvPicPr>
          <p:cNvPr id="106" name="Picture 105">
            <a:hlinkClick r:id="rId18" action="ppaction://hlinkpres?slideindex=1&amp;slidetitle="/>
            <a:extLst>
              <a:ext uri="{FF2B5EF4-FFF2-40B4-BE49-F238E27FC236}">
                <a16:creationId xmlns:a16="http://schemas.microsoft.com/office/drawing/2014/main" id="{204EA077-50C0-4870-A812-ED78B4FF3FB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977" y="4534322"/>
            <a:ext cx="1065009" cy="2020524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96D54D2B-9A00-45F8-A05D-5AFFF86C42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400" b="82400" l="20000" r="81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42" t="18904" r="18744" b="17859"/>
          <a:stretch/>
        </p:blipFill>
        <p:spPr>
          <a:xfrm>
            <a:off x="1786439" y="4376441"/>
            <a:ext cx="606578" cy="62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60500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</p:childTnLst>
        </p:cTn>
      </p:par>
    </p:tnLst>
    <p:bldLst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74403" y="1981200"/>
            <a:ext cx="10702516" cy="677108"/>
            <a:chOff x="1478168" y="2511922"/>
            <a:chExt cx="9457083" cy="677108"/>
          </a:xfrm>
        </p:grpSpPr>
        <p:sp>
          <p:nvSpPr>
            <p:cNvPr id="10" name="Rectangle 9"/>
            <p:cNvSpPr/>
            <p:nvPr/>
          </p:nvSpPr>
          <p:spPr>
            <a:xfrm>
              <a:off x="1478168" y="2511922"/>
              <a:ext cx="945708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vi-VN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VIẾT </a:t>
              </a:r>
              <a:r>
                <a:rPr lang="vi-VN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 VĂN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43333" y="3156951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40721" y="2924626"/>
            <a:ext cx="143127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câu văn nào dưới đây thể hiện cảm xúc với người thân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0721" y="3818609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Dương nhìn ông, lòng trào lên cảm xúc yêu thương khó tả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74969" y="5786813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đưa đón nó đi học mỗi khi bố mẹ bận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0721" y="480051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Thường ngày, Dương luôn nghĩ ông rất nhanh nhẹn.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252119" y="76200"/>
            <a:ext cx="6934199" cy="1427440"/>
            <a:chOff x="4252119" y="238780"/>
            <a:chExt cx="6934199" cy="1427440"/>
          </a:xfrm>
        </p:grpSpPr>
        <p:grpSp>
          <p:nvGrpSpPr>
            <p:cNvPr id="14" name="Group 13"/>
            <p:cNvGrpSpPr/>
            <p:nvPr/>
          </p:nvGrpSpPr>
          <p:grpSpPr>
            <a:xfrm>
              <a:off x="5084510" y="238780"/>
              <a:ext cx="5492209" cy="905028"/>
              <a:chOff x="4998717" y="299739"/>
              <a:chExt cx="5399539" cy="90502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998717" y="299739"/>
                <a:ext cx="5399539" cy="905028"/>
                <a:chOff x="4998717" y="299739"/>
                <a:chExt cx="5399539" cy="905028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998717" y="299739"/>
                  <a:ext cx="53995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651116" y="743102"/>
                  <a:ext cx="196792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781287" y="1151394"/>
                <a:ext cx="1669198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95"/>
            <p:cNvSpPr>
              <a:spLocks noChangeArrowheads="1"/>
            </p:cNvSpPr>
            <p:nvPr/>
          </p:nvSpPr>
          <p:spPr bwMode="auto">
            <a:xfrm>
              <a:off x="4252119" y="1143000"/>
              <a:ext cx="69341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BÀI 2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vi-VN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ĐỂ CHÁU </a:t>
              </a:r>
              <a:r>
                <a:rPr lang="vi-VN" sz="28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NẮM TAY ÔNG </a:t>
              </a:r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vi-VN" sz="28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GB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GB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147411" y="6790492"/>
            <a:ext cx="128778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 ngoại ơi, cháu yêu ông nhiều lắm</a:t>
            </a:r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20" grpId="0"/>
      <p:bldP spid="20" grpId="1"/>
      <p:bldP spid="21" grpId="0"/>
      <p:bldP spid="21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74403" y="2104574"/>
            <a:ext cx="10702516" cy="677108"/>
            <a:chOff x="1478168" y="2511922"/>
            <a:chExt cx="9457083" cy="677108"/>
          </a:xfrm>
        </p:grpSpPr>
        <p:sp>
          <p:nvSpPr>
            <p:cNvPr id="10" name="Rectangle 9"/>
            <p:cNvSpPr/>
            <p:nvPr/>
          </p:nvSpPr>
          <p:spPr>
            <a:xfrm>
              <a:off x="1478168" y="2511922"/>
              <a:ext cx="945708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              VIẾT ĐOẠN VĂN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49328" y="3156951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40721" y="3048000"/>
            <a:ext cx="1431279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 2 – 3 câu thể hiện cảm xúc của em khi nghĩ về một cử chỉ, việc làm của người thân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chỉ, việc làm nào của người thân gợi cảm xúc cho em?</a:t>
            </a:r>
          </a:p>
          <a:p>
            <a:pPr indent="457200"/>
            <a:r>
              <a:rPr lang="vi-VN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Em hãy diễn tả cụ thể cảm xúc đó.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302969" y="1249680"/>
            <a:ext cx="840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NẮM TAY ÔNG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67137" y="5638800"/>
            <a:ext cx="1378473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vi-VN" sz="38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Em thấy mẹ nấu cơm cho em ăn. Trời nóng, em nhìn thấy giọt mồ hôi trên gương mặt của mẹ. Em yêu mẹ.</a:t>
            </a:r>
          </a:p>
          <a:p>
            <a:pPr indent="457200" algn="just"/>
            <a:endParaRPr lang="en-US" sz="3800" b="1" smtClean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vi-VN" sz="38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vi-VN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của em lúc nào cũng tất bật với công việc, hết lau nhà lại giặt quần áo. Em rất thương mẹ. ....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50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74403" y="2104574"/>
            <a:ext cx="10702516" cy="677108"/>
            <a:chOff x="1478168" y="2511922"/>
            <a:chExt cx="9457083" cy="677108"/>
          </a:xfrm>
        </p:grpSpPr>
        <p:sp>
          <p:nvSpPr>
            <p:cNvPr id="10" name="Rectangle 9"/>
            <p:cNvSpPr/>
            <p:nvPr/>
          </p:nvSpPr>
          <p:spPr>
            <a:xfrm>
              <a:off x="1478168" y="2511922"/>
              <a:ext cx="945708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                   VIẾT ĐOẠN VĂN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249328" y="3156951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140721" y="3048000"/>
            <a:ext cx="1431279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đoạn văn thể hiện tình cảm của em đối với người thân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302969" y="1249680"/>
            <a:ext cx="840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NẮM TAY ÔNG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0721" y="3998655"/>
            <a:ext cx="14007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rất thương yêu em. Trong một lần em bị ngã, bố nhẹ nhàng tới đỡ em dậy và hỏi: “Con có đau lắm không?”. Dù bị trầy da, nhưng bằng câu nói của bố, em cảm thấy không còn đau đớn gì nữa!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4864" y="7010400"/>
            <a:ext cx="1393485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Bài 4: Đọc lại đoạn văn em viết, phát hiện lỗi và sửa lỗi.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506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474403" y="2104574"/>
            <a:ext cx="3006316" cy="677108"/>
            <a:chOff x="1478168" y="2511922"/>
            <a:chExt cx="2656476" cy="677108"/>
          </a:xfrm>
        </p:grpSpPr>
        <p:sp>
          <p:nvSpPr>
            <p:cNvPr id="10" name="Rectangle 9"/>
            <p:cNvSpPr/>
            <p:nvPr/>
          </p:nvSpPr>
          <p:spPr>
            <a:xfrm>
              <a:off x="1478168" y="2511922"/>
              <a:ext cx="265647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Vận dụng.</a:t>
              </a:r>
              <a:r>
                <a:rPr lang="vi-VN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576000" y="3156951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350245" y="3971329"/>
            <a:ext cx="143127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Về nhà tìm đọc những câu chuyện, bài văn, bài thơ,…về tình cảm giữa những người thân trong gia đình hoặc tình cảm với mọi vật trong nhà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302969" y="1249680"/>
            <a:ext cx="8407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ĐỂ CHÁU </a:t>
            </a:r>
            <a:r>
              <a:rPr lang="vi-VN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NẮM TAY ÔNG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6821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566319" y="4038600"/>
            <a:ext cx="891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9649</TotalTime>
  <Words>484</Words>
  <Application>Microsoft Office PowerPoint</Application>
  <PresentationFormat>Custom</PresentationFormat>
  <Paragraphs>42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1062</cp:revision>
  <dcterms:created xsi:type="dcterms:W3CDTF">2008-09-09T22:52:10Z</dcterms:created>
  <dcterms:modified xsi:type="dcterms:W3CDTF">2024-05-04T14:13:17Z</dcterms:modified>
</cp:coreProperties>
</file>