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smtClean="0">
                  <a:solidFill>
                    <a:srgbClr val="FF0000"/>
                  </a:solidFill>
                  <a:latin typeface="Times New Roman"/>
                  <a:ea typeface="Times New Roman"/>
                </a:rPr>
                <a:t>   </a:t>
              </a:r>
              <a:r>
                <a:rPr lang="vi-VN" sz="3800" b="1" smtClean="0">
                  <a:solidFill>
                    <a:srgbClr val="FF0000"/>
                  </a:solidFill>
                  <a:latin typeface="Times New Roman"/>
                  <a:ea typeface="Times New Roman"/>
                </a:rPr>
                <a:t>Bài </a:t>
              </a:r>
              <a:r>
                <a:rPr lang="en-US" sz="3800" b="1" smtClean="0">
                  <a:solidFill>
                    <a:srgbClr val="FF0000"/>
                  </a:solidFill>
                  <a:latin typeface="Times New Roman"/>
                  <a:ea typeface="Times New Roman"/>
                </a:rPr>
                <a:t>văn thể hiện tình cảm của na dành cho bà, qua đó </a:t>
              </a:r>
              <a:r>
                <a:rPr lang="vi-VN" sz="3800" b="1" smtClean="0">
                  <a:solidFill>
                    <a:srgbClr val="FF0000"/>
                  </a:solidFill>
                  <a:latin typeface="Times New Roman"/>
                  <a:ea typeface="Times New Roman"/>
                </a:rPr>
                <a:t>cho</a:t>
              </a:r>
              <a:r>
                <a:rPr lang="en-US" sz="3800" b="1" smtClean="0">
                  <a:solidFill>
                    <a:srgbClr val="FF0000"/>
                  </a:solidFill>
                  <a:latin typeface="Times New Roman"/>
                  <a:ea typeface="Times New Roman"/>
                </a:rPr>
                <a:t> thấy khi biết yêu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err="1">
                  <a:solidFill>
                    <a:srgbClr val="FF0000"/>
                  </a:solidFill>
                  <a:latin typeface="Times New Roman"/>
                  <a:ea typeface="Times New Roman"/>
                </a:rPr>
                <a:t>thì</a:t>
              </a:r>
              <a:r>
                <a:rPr lang="en-US" sz="3800" b="1">
                  <a:solidFill>
                    <a:srgbClr val="FF0000"/>
                  </a:solidFill>
                  <a:latin typeface="Times New Roman"/>
                  <a:ea typeface="Times New Roman"/>
                </a:rPr>
                <a:t> </a:t>
              </a:r>
              <a:r>
                <a:rPr lang="en-US" sz="3800" b="1" smtClean="0">
                  <a:solidFill>
                    <a:srgbClr val="FF0000"/>
                  </a:solidFill>
                  <a:latin typeface="Times New Roman"/>
                  <a:ea typeface="Times New Roman"/>
                </a:rPr>
                <a:t>họ sẽ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149573"/>
            <a:ext cx="6934200" cy="1603027"/>
            <a:chOff x="4328320" y="149573"/>
            <a:chExt cx="6934200" cy="1603027"/>
          </a:xfrm>
        </p:grpSpPr>
        <p:grpSp>
          <p:nvGrpSpPr>
            <p:cNvPr id="17" name="Group 16"/>
            <p:cNvGrpSpPr/>
            <p:nvPr/>
          </p:nvGrpSpPr>
          <p:grpSpPr>
            <a:xfrm>
              <a:off x="5160710" y="149573"/>
              <a:ext cx="5492209" cy="994235"/>
              <a:chOff x="5073631" y="210532"/>
              <a:chExt cx="5399539" cy="994235"/>
            </a:xfrm>
          </p:grpSpPr>
          <p:grpSp>
            <p:nvGrpSpPr>
              <p:cNvPr id="26" name="Group 25"/>
              <p:cNvGrpSpPr/>
              <p:nvPr/>
            </p:nvGrpSpPr>
            <p:grpSpPr>
              <a:xfrm>
                <a:off x="5073631" y="210532"/>
                <a:ext cx="5399539" cy="994235"/>
                <a:chOff x="5073631" y="210532"/>
                <a:chExt cx="5399539" cy="994235"/>
              </a:xfrm>
            </p:grpSpPr>
            <p:sp>
              <p:nvSpPr>
                <p:cNvPr id="28" name="TextBox 2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smtClean="0">
                <a:solidFill>
                  <a:srgbClr val="0000CC"/>
                </a:solidFill>
                <a:latin typeface="Times New Roman" pitchFamily="18" charset="0"/>
                <a:cs typeface="Times New Roman" pitchFamily="18" charset="0"/>
              </a:rPr>
              <a:t>Nắng rất đẹp… n</a:t>
            </a:r>
            <a:r>
              <a:rPr lang="vi-VN" sz="3600" smtClean="0">
                <a:solidFill>
                  <a:srgbClr val="0000CC"/>
                </a:solidFill>
                <a:latin typeface="Times New Roman" pitchFamily="18" charset="0"/>
                <a:cs typeface="Times New Roman" pitchFamily="18" charset="0"/>
              </a:rPr>
              <a:t>hưng </a:t>
            </a:r>
            <a:r>
              <a:rPr lang="vi-VN" sz="3600">
                <a:solidFill>
                  <a:srgbClr val="0000CC"/>
                </a:solidFill>
                <a:latin typeface="Times New Roman" pitchFamily="18" charset="0"/>
                <a:cs typeface="Times New Roman" pitchFamily="18" charset="0"/>
              </a:rPr>
              <a:t>phòng ngủ của tất cả mọi người trong gia đình </a:t>
            </a:r>
            <a:r>
              <a:rPr lang="vi-VN" sz="3600" smtClean="0">
                <a:solidFill>
                  <a:srgbClr val="0000CC"/>
                </a:solidFill>
                <a:latin typeface="Times New Roman" pitchFamily="18" charset="0"/>
                <a:cs typeface="Times New Roman" pitchFamily="18" charset="0"/>
              </a:rPr>
              <a:t>không </a:t>
            </a:r>
            <a:r>
              <a:rPr lang="vi-VN" sz="3600">
                <a:solidFill>
                  <a:srgbClr val="0000CC"/>
                </a:solidFill>
                <a:latin typeface="Times New Roman" pitchFamily="18" charset="0"/>
                <a:cs typeface="Times New Roman" pitchFamily="18" charset="0"/>
              </a:rPr>
              <a:t>có nắng. Bà nội rất thích nắng nhưng nắng không lọt vào phòng bà. Na chưa biết làm cách nào để đem nắng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Na </a:t>
            </a:r>
            <a:r>
              <a:rPr lang="vi-VN" sz="3600" smtClean="0">
                <a:solidFill>
                  <a:srgbClr val="0000CC"/>
                </a:solidFill>
                <a:latin typeface="Times New Roman" pitchFamily="18" charset="0"/>
                <a:cs typeface="Times New Roman" pitchFamily="18" charset="0"/>
              </a:rPr>
              <a:t>chạy </a:t>
            </a:r>
            <a:r>
              <a:rPr lang="vi-VN" sz="3600">
                <a:solidFill>
                  <a:srgbClr val="0000CC"/>
                </a:solidFill>
                <a:latin typeface="Times New Roman" pitchFamily="18" charset="0"/>
                <a:cs typeface="Times New Roman" pitchFamily="18" charset="0"/>
              </a:rPr>
              <a:t>ùa vào phòng </a:t>
            </a:r>
            <a:r>
              <a:rPr lang="vi-VN" sz="3600" smtClean="0">
                <a:solidFill>
                  <a:srgbClr val="0000CC"/>
                </a:solidFill>
                <a:latin typeface="Times New Roman" pitchFamily="18" charset="0"/>
                <a:cs typeface="Times New Roman" pitchFamily="18" charset="0"/>
              </a:rPr>
              <a:t>bà</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và </a:t>
            </a:r>
            <a:r>
              <a:rPr lang="vi-VN" sz="3600">
                <a:solidFill>
                  <a:srgbClr val="0000CC"/>
                </a:solidFill>
                <a:latin typeface="Times New Roman" pitchFamily="18" charset="0"/>
                <a:cs typeface="Times New Roman" pitchFamily="18" charset="0"/>
              </a:rPr>
              <a:t>xổ vạt áo ra nhưng chẳng có tia nắng nào ở đó cả.</a:t>
            </a:r>
          </a:p>
          <a:p>
            <a:pPr algn="just"/>
            <a:r>
              <a:rPr lang="en-US" sz="3600" smtClean="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r>
              <a:rPr lang="vi-VN" sz="3600" smtClean="0">
                <a:solidFill>
                  <a:srgbClr val="0000CC"/>
                </a:solidFill>
                <a:latin typeface="Times New Roman" pitchFamily="18" charset="0"/>
                <a:cs typeface="Times New Roman" pitchFamily="18" charset="0"/>
              </a:rPr>
              <a:t>.</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5694109"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2. </a:t>
            </a:r>
            <a:r>
              <a:rPr lang="vi-VN" sz="3600" b="1" i="1" dirty="0" smtClean="0">
                <a:solidFill>
                  <a:srgbClr val="0000CC"/>
                </a:solidFill>
                <a:latin typeface="Times New Roman" pitchFamily="18" charset="0"/>
                <a:cs typeface="Times New Roman" pitchFamily="18" charset="0"/>
              </a:rPr>
              <a:t>Kể lại câu 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5694109" y="-76200"/>
            <a:ext cx="5492209" cy="994235"/>
            <a:chOff x="5073631" y="210532"/>
            <a:chExt cx="5399539" cy="994235"/>
          </a:xfrm>
        </p:grpSpPr>
        <p:grpSp>
          <p:nvGrpSpPr>
            <p:cNvPr id="17" name="Group 16"/>
            <p:cNvGrpSpPr/>
            <p:nvPr/>
          </p:nvGrpSpPr>
          <p:grpSpPr>
            <a:xfrm>
              <a:off x="5073631" y="210532"/>
              <a:ext cx="5399539" cy="994235"/>
              <a:chOff x="5073631" y="210532"/>
              <a:chExt cx="5399539" cy="994235"/>
            </a:xfrm>
          </p:grpSpPr>
          <p:sp>
            <p:nvSpPr>
              <p:cNvPr id="20" name="TextBox 19"/>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1" name="TextBox 2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149573"/>
            <a:ext cx="6934200" cy="1603027"/>
            <a:chOff x="4328320" y="149573"/>
            <a:chExt cx="6934200" cy="1603027"/>
          </a:xfrm>
        </p:grpSpPr>
        <p:grpSp>
          <p:nvGrpSpPr>
            <p:cNvPr id="14" name="Group 13"/>
            <p:cNvGrpSpPr/>
            <p:nvPr/>
          </p:nvGrpSpPr>
          <p:grpSpPr>
            <a:xfrm>
              <a:off x="5160710" y="149573"/>
              <a:ext cx="5492209" cy="994235"/>
              <a:chOff x="5073631" y="210532"/>
              <a:chExt cx="5399539" cy="994235"/>
            </a:xfrm>
          </p:grpSpPr>
          <p:grpSp>
            <p:nvGrpSpPr>
              <p:cNvPr id="15" name="Group 14"/>
              <p:cNvGrpSpPr/>
              <p:nvPr/>
            </p:nvGrpSpPr>
            <p:grpSpPr>
              <a:xfrm>
                <a:off x="5073631" y="210532"/>
                <a:ext cx="5399539" cy="994235"/>
                <a:chOff x="5073631" y="210532"/>
                <a:chExt cx="5399539" cy="994235"/>
              </a:xfrm>
            </p:grpSpPr>
            <p:sp>
              <p:nvSpPr>
                <p:cNvPr id="17" name="TextBox 1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smtClean="0">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đem nắng cho bà</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chẳng có tia nắng nào ở đó cả</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3</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ắng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Hằng ngày,</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nắng xuyên qua những tán lá trong khu vườn trước nhà</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tạo thành những vệt sáng lóng lánh</a:t>
            </a:r>
            <a:r>
              <a:rPr lang="vi-VN" sz="4000" b="1" dirty="0" smtClean="0">
                <a:solidFill>
                  <a:srgbClr val="FF0000"/>
                </a:solidFill>
                <a:latin typeface="Times New Roman" pitchFamily="18" charset="0"/>
                <a:cs typeface="Times New Roman" pitchFamily="18" charset="0"/>
              </a:rPr>
              <a:t>/ </a:t>
            </a:r>
            <a:r>
              <a:rPr lang="vi-VN" sz="4000" b="1" smtClean="0">
                <a:solidFill>
                  <a:srgbClr val="0000CC"/>
                </a:solidFill>
                <a:latin typeface="Times New Roman" pitchFamily="18" charset="0"/>
                <a:cs typeface="Times New Roman" pitchFamily="18" charset="0"/>
              </a:rPr>
              <a:t>rất đẹp.</a:t>
            </a:r>
            <a:endParaRPr lang="en-US" sz="4000" b="1" dirty="0" smtClean="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a:t>
            </a:r>
            <a:r>
              <a:rPr lang="vi-VN" sz="4000" b="1" i="1" dirty="0" smtClean="0">
                <a:solidFill>
                  <a:srgbClr val="0000CC"/>
                </a:solidFill>
                <a:latin typeface="Times New Roman" pitchFamily="18" charset="0"/>
                <a:cs typeface="Times New Roman" pitchFamily="18" charset="0"/>
              </a:rPr>
              <a:t>án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á</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FF0000"/>
                </a:solidFill>
                <a:latin typeface="Times New Roman" pitchFamily="18" charset="0"/>
                <a:cs typeface="Times New Roman" pitchFamily="18" charset="0"/>
              </a:rPr>
              <a:t>òng</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ng</a:t>
            </a:r>
            <a:r>
              <a:rPr lang="vi-VN" sz="4000" b="1" i="1" dirty="0" smtClean="0">
                <a:solidFill>
                  <a:srgbClr val="0000CC"/>
                </a:solidFill>
                <a:latin typeface="Times New Roman" pitchFamily="18" charset="0"/>
                <a:cs typeface="Times New Roman" pitchFamily="18" charset="0"/>
              </a:rPr>
              <a:t>ủ</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ưởi ấm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ong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smtClean="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19" y="149573"/>
            <a:ext cx="6934200" cy="1603027"/>
            <a:chOff x="4328320" y="149573"/>
            <a:chExt cx="6934200" cy="1603027"/>
          </a:xfrm>
        </p:grpSpPr>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149573"/>
            <a:ext cx="6934200" cy="1603027"/>
            <a:chOff x="4328320" y="149573"/>
            <a:chExt cx="6934200" cy="1603027"/>
          </a:xfrm>
        </p:grpSpPr>
        <p:grpSp>
          <p:nvGrpSpPr>
            <p:cNvPr id="50" name="Group 49"/>
            <p:cNvGrpSpPr/>
            <p:nvPr/>
          </p:nvGrpSpPr>
          <p:grpSpPr>
            <a:xfrm>
              <a:off x="5160710" y="149573"/>
              <a:ext cx="5492209" cy="994235"/>
              <a:chOff x="5073631" y="210532"/>
              <a:chExt cx="5399539" cy="994235"/>
            </a:xfrm>
          </p:grpSpPr>
          <p:grpSp>
            <p:nvGrpSpPr>
              <p:cNvPr id="52" name="Group 51"/>
              <p:cNvGrpSpPr/>
              <p:nvPr/>
            </p:nvGrpSpPr>
            <p:grpSpPr>
              <a:xfrm>
                <a:off x="5073631" y="210532"/>
                <a:ext cx="5399539" cy="994235"/>
                <a:chOff x="5073631" y="210532"/>
                <a:chExt cx="5399539" cy="994235"/>
              </a:xfrm>
            </p:grpSpPr>
            <p:sp>
              <p:nvSpPr>
                <p:cNvPr id="54" name="TextBox 53"/>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55" name="TextBox 5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smtClean="0">
                <a:solidFill>
                  <a:srgbClr val="0000CC"/>
                </a:solidFill>
                <a:latin typeface="Times New Roman" pitchFamily="18" charset="0"/>
                <a:cs typeface="Times New Roman" pitchFamily="18" charset="0"/>
              </a:rPr>
              <a:t>VD:</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Bà nhìn thấy nắng qua sự cảm nhận </a:t>
            </a:r>
            <a:r>
              <a:rPr lang="vi-VN" sz="3600" b="1" smtClean="0">
                <a:solidFill>
                  <a:srgbClr val="0000CC"/>
                </a:solidFill>
                <a:latin typeface="Times New Roman" pitchFamily="18" charset="0"/>
                <a:cs typeface="Times New Roman" pitchFamily="18" charset="0"/>
              </a:rPr>
              <a:t>của Na</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 </a:t>
            </a:r>
            <a:r>
              <a:rPr lang="vi-VN" sz="3600" b="1" dirty="0" smtClean="0">
                <a:solidFill>
                  <a:srgbClr val="0000CC"/>
                </a:solidFill>
                <a:latin typeface="Times New Roman" pitchFamily="18" charset="0"/>
                <a:cs typeface="Times New Roman" pitchFamily="18" charset="0"/>
              </a:rPr>
              <a:t>ánh mắt và trên </a:t>
            </a:r>
            <a:r>
              <a:rPr lang="vi-VN" sz="3600" b="1" smtClean="0">
                <a:solidFill>
                  <a:srgbClr val="0000CC"/>
                </a:solidFill>
                <a:latin typeface="Times New Roman" pitchFamily="18" charset="0"/>
                <a:cs typeface="Times New Roman" pitchFamily="18" charset="0"/>
              </a:rPr>
              <a:t>mái tóc</a:t>
            </a:r>
            <a:r>
              <a:rPr lang="en-US" sz="3600" b="1" smtClean="0">
                <a:solidFill>
                  <a:srgbClr val="0000CC"/>
                </a:solidFill>
                <a:latin typeface="Times New Roman" pitchFamily="18" charset="0"/>
                <a:cs typeface="Times New Roman" pitchFamily="18" charset="0"/>
              </a:rPr>
              <a:t>)</a:t>
            </a:r>
            <a:r>
              <a:rPr lang="vi-VN" sz="3600" b="1" smtClean="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a:p>
            <a:pPr indent="625475" algn="just">
              <a:spcBef>
                <a:spcPts val="600"/>
              </a:spcBef>
            </a:pPr>
            <a:r>
              <a:rPr lang="vi-VN" sz="3600" b="1" dirty="0" smtClean="0">
                <a:solidFill>
                  <a:srgbClr val="0000CC"/>
                </a:solidFill>
                <a:latin typeface="Times New Roman" pitchFamily="18" charset="0"/>
                <a:cs typeface="Times New Roman" pitchFamily="18" charset="0"/>
              </a:rPr>
              <a:t>- Bà cảm nhận được tình yêu cảu Na dành cho bà, nên bà cũng cảm thấy </a:t>
            </a:r>
            <a:r>
              <a:rPr lang="vi-VN" sz="3600" b="1" dirty="0">
                <a:solidFill>
                  <a:srgbClr val="0000CC"/>
                </a:solidFill>
                <a:latin typeface="Times New Roman" pitchFamily="18" charset="0"/>
                <a:cs typeface="Times New Roman" pitchFamily="18" charset="0"/>
              </a:rPr>
              <a:t>mình</a:t>
            </a:r>
            <a:r>
              <a:rPr lang="vi-VN" sz="3600" b="1" dirty="0" smtClean="0">
                <a:solidFill>
                  <a:srgbClr val="0000CC"/>
                </a:solidFill>
                <a:latin typeface="Times New Roman" pitchFamily="18" charset="0"/>
                <a:cs typeface="Times New Roman" pitchFamily="18" charset="0"/>
              </a:rPr>
              <a:t>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smtClean="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9616</TotalTime>
  <Words>1362</Words>
  <Application>Microsoft Office PowerPoint</Application>
  <PresentationFormat>Custom</PresentationFormat>
  <Paragraphs>162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Arial-Rounded</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1067</cp:revision>
  <dcterms:created xsi:type="dcterms:W3CDTF">2008-09-09T22:52:10Z</dcterms:created>
  <dcterms:modified xsi:type="dcterms:W3CDTF">2024-05-04T14:11:38Z</dcterms:modified>
</cp:coreProperties>
</file>