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36" r:id="rId3"/>
    <p:sldId id="441" r:id="rId4"/>
    <p:sldId id="439" r:id="rId5"/>
    <p:sldId id="442" r:id="rId6"/>
    <p:sldId id="443"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CC"/>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882111" y="793472"/>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a:t>
            </a:r>
            <a:r>
              <a:rPr lang="en-US" altLang="en-US" sz="3500" b="1">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37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lvl="0" algn="ctr"/>
            <a:r>
              <a:rPr lang="en-GB" sz="4000" b="1" dirty="0" err="1">
                <a:solidFill>
                  <a:srgbClr val="FF0000"/>
                </a:solidFill>
                <a:latin typeface="Times New Roman" pitchFamily="18" charset="0"/>
                <a:cs typeface="Times New Roman" pitchFamily="18" charset="0"/>
              </a:rPr>
              <a:t>Bài</a:t>
            </a:r>
            <a:r>
              <a:rPr lang="en-GB" sz="4000" b="1" dirty="0">
                <a:solidFill>
                  <a:srgbClr val="FF0000"/>
                </a:solidFill>
                <a:latin typeface="Times New Roman" pitchFamily="18" charset="0"/>
                <a:cs typeface="Times New Roman" pitchFamily="18" charset="0"/>
              </a:rPr>
              <a:t> 2</a:t>
            </a:r>
            <a:r>
              <a:rPr lang="vi-VN" sz="4000" b="1" dirty="0">
                <a:solidFill>
                  <a:srgbClr val="FF0000"/>
                </a:solidFill>
                <a:latin typeface="Times New Roman" pitchFamily="18" charset="0"/>
                <a:cs typeface="Times New Roman" pitchFamily="18" charset="0"/>
              </a:rPr>
              <a:t>0</a:t>
            </a:r>
            <a:r>
              <a:rPr lang="en-GB" sz="4000" b="1" dirty="0">
                <a:solidFill>
                  <a:srgbClr val="FF0000"/>
                </a:solidFill>
                <a:latin typeface="Times New Roman" pitchFamily="18" charset="0"/>
                <a:cs typeface="Times New Roman" pitchFamily="18" charset="0"/>
              </a:rPr>
              <a:t>:</a:t>
            </a:r>
            <a:r>
              <a:rPr lang="vi-VN" sz="4000" b="1" dirty="0">
                <a:solidFill>
                  <a:srgbClr val="FF0000"/>
                </a:solidFill>
                <a:latin typeface="Times New Roman" pitchFamily="18" charset="0"/>
                <a:cs typeface="Times New Roman" pitchFamily="18" charset="0"/>
              </a:rPr>
              <a:t>TRÒ CHUYỆN CÙNG MẸ </a:t>
            </a:r>
            <a:r>
              <a:rPr lang="en-GB" sz="4000" b="1" dirty="0">
                <a:solidFill>
                  <a:srgbClr val="FF0000"/>
                </a:solidFill>
                <a:latin typeface="Times New Roman" pitchFamily="18" charset="0"/>
                <a:cs typeface="Times New Roman" pitchFamily="18" charset="0"/>
              </a:rPr>
              <a:t>(T3</a:t>
            </a:r>
            <a:r>
              <a:rPr lang="vi-VN" sz="4000" b="1" dirty="0">
                <a:solidFill>
                  <a:srgbClr val="FF0000"/>
                </a:solidFill>
                <a:latin typeface="Times New Roman" pitchFamily="18" charset="0"/>
                <a:cs typeface="Times New Roman" pitchFamily="18" charset="0"/>
              </a:rPr>
              <a:t>,4</a:t>
            </a:r>
            <a:r>
              <a:rPr lang="en-GB" sz="4000" b="1" dirty="0">
                <a:solidFill>
                  <a:srgbClr val="FF0000"/>
                </a:solidFill>
                <a:latin typeface="Times New Roman" pitchFamily="18" charset="0"/>
                <a:cs typeface="Times New Roman" pitchFamily="18" charset="0"/>
              </a:rPr>
              <a:t>)</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sinh lớp Hai chăm ngoan (Hát theo bài hát mẫu SGK lớp 2 NXBG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800"/>
            <a:ext cx="15240000" cy="8510677"/>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04724" y="2341525"/>
            <a:ext cx="13966284" cy="677108"/>
          </a:xfrm>
          <a:prstGeom prst="rect">
            <a:avLst/>
          </a:prstGeom>
        </p:spPr>
        <p:txBody>
          <a:bodyPr wrap="square">
            <a:spAutoFit/>
          </a:bodyPr>
          <a:lstStyle/>
          <a:p>
            <a:pPr algn="just"/>
            <a:r>
              <a:rPr lang="vi-VN" sz="3800" b="1" dirty="0" smtClean="0">
                <a:solidFill>
                  <a:srgbClr val="FF0000"/>
                </a:solidFill>
                <a:latin typeface="Times New Roman" pitchFamily="18" charset="0"/>
                <a:cs typeface="Times New Roman" pitchFamily="18" charset="0"/>
              </a:rPr>
              <a:t>1. Quan sát tranh, nêu đặc điểm của sự vật trong mỗi tranh</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22" name="Rectangle 21"/>
          <p:cNvSpPr/>
          <p:nvPr/>
        </p:nvSpPr>
        <p:spPr>
          <a:xfrm>
            <a:off x="1332204" y="6140937"/>
            <a:ext cx="13966284" cy="2431435"/>
          </a:xfrm>
          <a:prstGeom prst="rect">
            <a:avLst/>
          </a:prstGeom>
        </p:spPr>
        <p:txBody>
          <a:bodyPr wrap="square">
            <a:spAutoFit/>
          </a:bodyPr>
          <a:lstStyle/>
          <a:p>
            <a:pPr algn="just"/>
            <a:r>
              <a:rPr lang="en-US" sz="3800" b="1" dirty="0" smtClean="0">
                <a:solidFill>
                  <a:srgbClr val="FF3399"/>
                </a:solidFill>
                <a:latin typeface="Times New Roman" pitchFamily="18" charset="0"/>
                <a:cs typeface="Times New Roman" pitchFamily="18" charset="0"/>
              </a:rPr>
              <a:t>- </a:t>
            </a:r>
            <a:r>
              <a:rPr lang="vi-VN" sz="3800" b="1" dirty="0" smtClean="0">
                <a:solidFill>
                  <a:srgbClr val="FF3399"/>
                </a:solidFill>
                <a:latin typeface="Times New Roman" pitchFamily="18" charset="0"/>
                <a:cs typeface="Times New Roman" pitchFamily="18" charset="0"/>
              </a:rPr>
              <a:t>Ngôi nhà thuộc loại nhà gì?</a:t>
            </a:r>
            <a:endParaRPr lang="en-US" sz="3800" b="1" dirty="0" smtClean="0">
              <a:solidFill>
                <a:srgbClr val="FF3399"/>
              </a:solidFill>
              <a:latin typeface="Times New Roman" pitchFamily="18" charset="0"/>
              <a:cs typeface="Times New Roman" pitchFamily="18" charset="0"/>
            </a:endParaRPr>
          </a:p>
          <a:p>
            <a:pPr algn="just"/>
            <a:r>
              <a:rPr lang="vi-VN" sz="3800" b="1" dirty="0" smtClean="0">
                <a:solidFill>
                  <a:srgbClr val="FF3399"/>
                </a:solidFill>
                <a:latin typeface="Times New Roman" pitchFamily="18" charset="0"/>
                <a:cs typeface="Times New Roman" pitchFamily="18" charset="0"/>
              </a:rPr>
              <a:t>- Ngôi nhà đó có đặc điểm gì nổi bật? ( hình dang, màu sắc, cảnh vật xung quanh, ...</a:t>
            </a:r>
            <a:r>
              <a:rPr lang="en-US" sz="3800" b="1" dirty="0" smtClean="0">
                <a:solidFill>
                  <a:srgbClr val="FF3399"/>
                </a:solidFill>
                <a:latin typeface="Times New Roman" pitchFamily="18" charset="0"/>
                <a:cs typeface="Times New Roman" pitchFamily="18" charset="0"/>
              </a:rPr>
              <a:t>.</a:t>
            </a:r>
            <a:r>
              <a:rPr lang="vi-VN" sz="3800" b="1" dirty="0" smtClean="0">
                <a:solidFill>
                  <a:srgbClr val="FF3399"/>
                </a:solidFill>
                <a:latin typeface="Times New Roman" pitchFamily="18" charset="0"/>
                <a:cs typeface="Times New Roman" pitchFamily="18" charset="0"/>
              </a:rPr>
              <a:t>)</a:t>
            </a:r>
            <a:r>
              <a:rPr lang="en-US" sz="3800" b="1" dirty="0" smtClean="0">
                <a:solidFill>
                  <a:srgbClr val="FF3399"/>
                </a:solidFill>
                <a:latin typeface="Times New Roman" pitchFamily="18" charset="0"/>
                <a:cs typeface="Times New Roman" pitchFamily="18" charset="0"/>
              </a:rPr>
              <a:t> </a:t>
            </a:r>
            <a:endParaRPr lang="vi-VN" sz="3800" b="1" dirty="0" smtClean="0">
              <a:solidFill>
                <a:srgbClr val="FF3399"/>
              </a:solidFill>
              <a:latin typeface="Times New Roman" pitchFamily="18" charset="0"/>
              <a:cs typeface="Times New Roman" pitchFamily="18" charset="0"/>
            </a:endParaRPr>
          </a:p>
          <a:p>
            <a:pPr algn="just"/>
            <a:r>
              <a:rPr lang="vi-VN" sz="3800" b="1" dirty="0" smtClean="0">
                <a:solidFill>
                  <a:srgbClr val="FF3399"/>
                </a:solidFill>
                <a:latin typeface="Times New Roman" pitchFamily="18" charset="0"/>
                <a:cs typeface="Times New Roman" pitchFamily="18" charset="0"/>
              </a:rPr>
              <a:t>- Em có cảm nghĩ gì khi quan sát ngôi nhà đó ?</a:t>
            </a:r>
            <a:r>
              <a:rPr lang="en-US" sz="3800" b="1" dirty="0" smtClean="0">
                <a:solidFill>
                  <a:srgbClr val="FF3399"/>
                </a:solidFill>
                <a:latin typeface="Times New Roman" pitchFamily="18" charset="0"/>
                <a:cs typeface="Times New Roman" pitchFamily="18" charset="0"/>
              </a:rPr>
              <a:t> </a:t>
            </a:r>
            <a:endParaRPr lang="en-US" sz="3800" b="1" dirty="0">
              <a:solidFill>
                <a:srgbClr val="FF3399"/>
              </a:solidFill>
              <a:latin typeface="Times New Roman" pitchFamily="18" charset="0"/>
              <a:cs typeface="Times New Roman" pitchFamily="18" charset="0"/>
            </a:endParaRPr>
          </a:p>
        </p:txBody>
      </p:sp>
      <p:sp>
        <p:nvSpPr>
          <p:cNvPr id="2" name="Rectangle 1"/>
          <p:cNvSpPr/>
          <p:nvPr/>
        </p:nvSpPr>
        <p:spPr>
          <a:xfrm>
            <a:off x="4848245" y="1676400"/>
            <a:ext cx="6934201" cy="677108"/>
          </a:xfrm>
          <a:prstGeom prst="rect">
            <a:avLst/>
          </a:prstGeom>
        </p:spPr>
        <p:txBody>
          <a:bodyPr wrap="square">
            <a:spAutoFit/>
          </a:bodyPr>
          <a:lstStyle/>
          <a:p>
            <a:pPr algn="ctr"/>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VIẾT ĐOẠN VĂN</a:t>
            </a:r>
            <a:endParaRPr lang="en-US" sz="3800" b="1" dirty="0">
              <a:solidFill>
                <a:srgbClr val="0000CC"/>
              </a:solidFill>
              <a:latin typeface="Times New Roman" pitchFamily="18" charset="0"/>
              <a:cs typeface="Times New Roman" pitchFamily="18" charset="0"/>
            </a:endParaRPr>
          </a:p>
        </p:txBody>
      </p:sp>
      <p:pic>
        <p:nvPicPr>
          <p:cNvPr id="23" name="Picture 22"/>
          <p:cNvPicPr/>
          <p:nvPr/>
        </p:nvPicPr>
        <p:blipFill rotWithShape="1">
          <a:blip r:embed="rId2"/>
          <a:srcRect l="45746" t="48434" r="29721" b="39277"/>
          <a:stretch/>
        </p:blipFill>
        <p:spPr bwMode="auto">
          <a:xfrm>
            <a:off x="1127919" y="3018633"/>
            <a:ext cx="14401800" cy="3265284"/>
          </a:xfrm>
          <a:prstGeom prst="rect">
            <a:avLst/>
          </a:prstGeom>
          <a:ln>
            <a:noFill/>
          </a:ln>
          <a:extLst>
            <a:ext uri="{53640926-AAD7-44D8-BBD7-CCE9431645EC}">
              <a14:shadowObscured xmlns:a14="http://schemas.microsoft.com/office/drawing/2010/main"/>
            </a:ext>
          </a:extLst>
        </p:spPr>
      </p:pic>
      <p:grpSp>
        <p:nvGrpSpPr>
          <p:cNvPr id="14" name="Group 13"/>
          <p:cNvGrpSpPr/>
          <p:nvPr/>
        </p:nvGrpSpPr>
        <p:grpSpPr>
          <a:xfrm>
            <a:off x="4861719" y="152400"/>
            <a:ext cx="6258444" cy="1381720"/>
            <a:chOff x="4691571" y="284500"/>
            <a:chExt cx="6258444" cy="1381720"/>
          </a:xfrm>
        </p:grpSpPr>
        <p:grpSp>
          <p:nvGrpSpPr>
            <p:cNvPr id="15" name="Group 14"/>
            <p:cNvGrpSpPr/>
            <p:nvPr/>
          </p:nvGrpSpPr>
          <p:grpSpPr>
            <a:xfrm>
              <a:off x="5114990" y="284500"/>
              <a:ext cx="5492209" cy="859308"/>
              <a:chOff x="5028682" y="345459"/>
              <a:chExt cx="5399539" cy="859308"/>
            </a:xfrm>
          </p:grpSpPr>
          <p:grpSp>
            <p:nvGrpSpPr>
              <p:cNvPr id="17" name="Group 16"/>
              <p:cNvGrpSpPr/>
              <p:nvPr/>
            </p:nvGrpSpPr>
            <p:grpSpPr>
              <a:xfrm>
                <a:off x="5028682" y="345459"/>
                <a:ext cx="5399539" cy="859308"/>
                <a:chOff x="5028682" y="345459"/>
                <a:chExt cx="5399539" cy="859308"/>
              </a:xfrm>
            </p:grpSpPr>
            <p:sp>
              <p:nvSpPr>
                <p:cNvPr id="19" name="TextBox 18"/>
                <p:cNvSpPr txBox="1"/>
                <p:nvPr/>
              </p:nvSpPr>
              <p:spPr>
                <a:xfrm>
                  <a:off x="5028682" y="34545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8" name="TextBox 27"/>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18" name="Straight Connector 17"/>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Rectangle 95"/>
            <p:cNvSpPr>
              <a:spLocks noChangeArrowheads="1"/>
            </p:cNvSpPr>
            <p:nvPr/>
          </p:nvSpPr>
          <p:spPr bwMode="auto">
            <a:xfrm>
              <a:off x="4691571" y="1143000"/>
              <a:ext cx="6258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800" b="1" dirty="0" err="1" smtClean="0">
                  <a:solidFill>
                    <a:srgbClr val="0000CC"/>
                  </a:solidFill>
                  <a:latin typeface="Times New Roman" pitchFamily="18" charset="0"/>
                  <a:cs typeface="Times New Roman" pitchFamily="18" charset="0"/>
                </a:rPr>
                <a:t>Bài</a:t>
              </a:r>
              <a:r>
                <a:rPr lang="en-GB" sz="2800" b="1" dirty="0" smtClean="0">
                  <a:solidFill>
                    <a:srgbClr val="0000CC"/>
                  </a:solidFill>
                  <a:latin typeface="Times New Roman" pitchFamily="18" charset="0"/>
                  <a:cs typeface="Times New Roman" pitchFamily="18" charset="0"/>
                </a:rPr>
                <a:t> 2</a:t>
              </a:r>
              <a:r>
                <a:rPr lang="vi-VN" sz="2800" b="1" dirty="0" smtClean="0">
                  <a:solidFill>
                    <a:srgbClr val="0000CC"/>
                  </a:solidFill>
                  <a:latin typeface="Times New Roman" pitchFamily="18" charset="0"/>
                  <a:cs typeface="Times New Roman" pitchFamily="18" charset="0"/>
                </a:rPr>
                <a:t>0</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smtClean="0">
                  <a:solidFill>
                    <a:srgbClr val="0000CC"/>
                  </a:solidFill>
                  <a:latin typeface="Times New Roman" pitchFamily="18" charset="0"/>
                  <a:cs typeface="Times New Roman" pitchFamily="18" charset="0"/>
                </a:rPr>
                <a:t>(T</a:t>
              </a:r>
              <a:r>
                <a:rPr lang="vi-VN" sz="2800" b="1"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4434347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80319" y="2582108"/>
            <a:ext cx="11277600" cy="677108"/>
          </a:xfrm>
          <a:prstGeom prst="rect">
            <a:avLst/>
          </a:prstGeom>
        </p:spPr>
        <p:txBody>
          <a:bodyPr wrap="square">
            <a:spAutoFit/>
          </a:bodyPr>
          <a:lstStyle/>
          <a:p>
            <a:pPr algn="just"/>
            <a:r>
              <a:rPr lang="vi-VN" sz="3800" b="1" dirty="0" smtClean="0">
                <a:solidFill>
                  <a:srgbClr val="FF0000"/>
                </a:solidFill>
                <a:latin typeface="Times New Roman" pitchFamily="18" charset="0"/>
                <a:cs typeface="Times New Roman" pitchFamily="18" charset="0"/>
              </a:rPr>
              <a:t>2</a:t>
            </a:r>
            <a:r>
              <a:rPr lang="en-US" sz="3800" b="1" dirty="0" smtClean="0">
                <a:solidFill>
                  <a:srgbClr val="FF0000"/>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 Viết đoạn văn tả ngôi nhà của </a:t>
            </a:r>
            <a:r>
              <a:rPr lang="vi-VN" sz="3800" b="1" smtClean="0">
                <a:solidFill>
                  <a:srgbClr val="FF0000"/>
                </a:solidFill>
                <a:latin typeface="Times New Roman" pitchFamily="18" charset="0"/>
                <a:cs typeface="Times New Roman" pitchFamily="18" charset="0"/>
              </a:rPr>
              <a:t>em (Theo </a:t>
            </a:r>
            <a:r>
              <a:rPr lang="vi-VN" sz="3800" b="1" dirty="0" smtClean="0">
                <a:solidFill>
                  <a:srgbClr val="FF0000"/>
                </a:solidFill>
                <a:latin typeface="Times New Roman" pitchFamily="18" charset="0"/>
                <a:cs typeface="Times New Roman" pitchFamily="18" charset="0"/>
              </a:rPr>
              <a:t>gợi ý )</a:t>
            </a:r>
            <a:endParaRPr lang="en-US" sz="3800" b="1" dirty="0">
              <a:solidFill>
                <a:srgbClr val="FF0000"/>
              </a:solidFill>
              <a:latin typeface="Times New Roman" pitchFamily="18" charset="0"/>
              <a:cs typeface="Times New Roman" pitchFamily="18" charset="0"/>
            </a:endParaRPr>
          </a:p>
        </p:txBody>
      </p:sp>
      <p:sp>
        <p:nvSpPr>
          <p:cNvPr id="2" name="Rectangle 1"/>
          <p:cNvSpPr/>
          <p:nvPr/>
        </p:nvSpPr>
        <p:spPr>
          <a:xfrm>
            <a:off x="1356519" y="3352800"/>
            <a:ext cx="12159964" cy="1261884"/>
          </a:xfrm>
          <a:prstGeom prst="rect">
            <a:avLst/>
          </a:prstGeom>
        </p:spPr>
        <p:txBody>
          <a:bodyPr wrap="square">
            <a:spAutoFit/>
          </a:bodyPr>
          <a:lstStyle/>
          <a:p>
            <a:pPr lvl="0" algn="just"/>
            <a:r>
              <a:rPr lang="vi-VN" sz="3800" b="1" dirty="0" smtClean="0">
                <a:solidFill>
                  <a:srgbClr val="FF3399"/>
                </a:solidFill>
                <a:latin typeface="Times New Roman" pitchFamily="18" charset="0"/>
                <a:cs typeface="Times New Roman" pitchFamily="18" charset="0"/>
              </a:rPr>
              <a:t>a. Giới thiệu ngôi nhà: </a:t>
            </a:r>
            <a:r>
              <a:rPr lang="vi-VN" sz="3800" b="1" dirty="0" smtClean="0">
                <a:solidFill>
                  <a:srgbClr val="0000CC"/>
                </a:solidFill>
                <a:latin typeface="Times New Roman" pitchFamily="18" charset="0"/>
                <a:cs typeface="Times New Roman" pitchFamily="18" charset="0"/>
              </a:rPr>
              <a:t>- Nhà em ở đâu?</a:t>
            </a:r>
          </a:p>
          <a:p>
            <a:pPr lvl="0" algn="just"/>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 Gia đình em ở đó từ khi nào?</a:t>
            </a:r>
            <a:endParaRPr lang="en-US" sz="3800" b="1" dirty="0">
              <a:solidFill>
                <a:srgbClr val="0000CC"/>
              </a:solidFill>
              <a:latin typeface="Times New Roman" pitchFamily="18" charset="0"/>
              <a:cs typeface="Times New Roman" pitchFamily="18" charset="0"/>
            </a:endParaRPr>
          </a:p>
        </p:txBody>
      </p:sp>
      <p:sp>
        <p:nvSpPr>
          <p:cNvPr id="4" name="Rectangle 3"/>
          <p:cNvSpPr/>
          <p:nvPr/>
        </p:nvSpPr>
        <p:spPr>
          <a:xfrm>
            <a:off x="5724507" y="1905000"/>
            <a:ext cx="4097660" cy="677108"/>
          </a:xfrm>
          <a:prstGeom prst="rect">
            <a:avLst/>
          </a:prstGeom>
        </p:spPr>
        <p:txBody>
          <a:bodyPr wrap="none">
            <a:spAutoFit/>
          </a:bodyPr>
          <a:lstStyle/>
          <a:p>
            <a:pPr lvl="0" algn="ctr"/>
            <a:r>
              <a:rPr lang="vi-VN" sz="3800" b="1" dirty="0">
                <a:solidFill>
                  <a:srgbClr val="FF0000"/>
                </a:solidFill>
                <a:latin typeface="Times New Roman" pitchFamily="18" charset="0"/>
                <a:cs typeface="Times New Roman" pitchFamily="18" charset="0"/>
              </a:rPr>
              <a:t>VIẾT ĐOẠN VĂN</a:t>
            </a:r>
            <a:endParaRPr lang="en-US" sz="3800" b="1" dirty="0">
              <a:solidFill>
                <a:srgbClr val="FF0000"/>
              </a:solidFill>
              <a:latin typeface="Times New Roman" pitchFamily="18" charset="0"/>
              <a:cs typeface="Times New Roman" pitchFamily="18" charset="0"/>
            </a:endParaRPr>
          </a:p>
        </p:txBody>
      </p:sp>
      <p:sp>
        <p:nvSpPr>
          <p:cNvPr id="5" name="Rectangle 4"/>
          <p:cNvSpPr/>
          <p:nvPr/>
        </p:nvSpPr>
        <p:spPr>
          <a:xfrm>
            <a:off x="1378931" y="6154341"/>
            <a:ext cx="13601529" cy="1846659"/>
          </a:xfrm>
          <a:prstGeom prst="rect">
            <a:avLst/>
          </a:prstGeom>
        </p:spPr>
        <p:txBody>
          <a:bodyPr wrap="square">
            <a:spAutoFit/>
          </a:bodyPr>
          <a:lstStyle/>
          <a:p>
            <a:pPr lvl="0" algn="just"/>
            <a:r>
              <a:rPr lang="en-US" sz="3800" b="1" smtClean="0">
                <a:solidFill>
                  <a:srgbClr val="FF3399"/>
                </a:solidFill>
                <a:latin typeface="Times New Roman" pitchFamily="18" charset="0"/>
                <a:cs typeface="Times New Roman" pitchFamily="18" charset="0"/>
              </a:rPr>
              <a:t>c. </a:t>
            </a:r>
            <a:r>
              <a:rPr lang="vi-VN" sz="3800" b="1" smtClean="0">
                <a:solidFill>
                  <a:srgbClr val="FF3399"/>
                </a:solidFill>
                <a:latin typeface="Times New Roman" pitchFamily="18" charset="0"/>
                <a:cs typeface="Times New Roman" pitchFamily="18" charset="0"/>
              </a:rPr>
              <a:t>Đặc </a:t>
            </a:r>
            <a:r>
              <a:rPr lang="vi-VN" sz="3800" b="1" dirty="0" smtClean="0">
                <a:solidFill>
                  <a:srgbClr val="FF3399"/>
                </a:solidFill>
                <a:latin typeface="Times New Roman" pitchFamily="18" charset="0"/>
                <a:cs typeface="Times New Roman" pitchFamily="18" charset="0"/>
              </a:rPr>
              <a:t>điểm nổi bật của ngôi nhà:</a:t>
            </a:r>
          </a:p>
          <a:p>
            <a:pPr lvl="0" algn="just"/>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 Bên </a:t>
            </a:r>
            <a:r>
              <a:rPr lang="vi-VN" sz="3800" b="1" smtClean="0">
                <a:solidFill>
                  <a:srgbClr val="0000CC"/>
                </a:solidFill>
                <a:latin typeface="Times New Roman" pitchFamily="18" charset="0"/>
                <a:cs typeface="Times New Roman" pitchFamily="18" charset="0"/>
              </a:rPr>
              <a:t>ngoài (mái</a:t>
            </a:r>
            <a:r>
              <a:rPr lang="vi-VN" sz="3800" b="1" dirty="0" smtClean="0">
                <a:solidFill>
                  <a:srgbClr val="0000CC"/>
                </a:solidFill>
                <a:latin typeface="Times New Roman" pitchFamily="18" charset="0"/>
                <a:cs typeface="Times New Roman" pitchFamily="18" charset="0"/>
              </a:rPr>
              <a:t>, tường, vách, cửa sổ, cửa ra vào,...)</a:t>
            </a:r>
          </a:p>
          <a:p>
            <a:pPr lvl="0" algn="just"/>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 Bên </a:t>
            </a:r>
            <a:r>
              <a:rPr lang="vi-VN" sz="3800" b="1" smtClean="0">
                <a:solidFill>
                  <a:srgbClr val="0000CC"/>
                </a:solidFill>
                <a:latin typeface="Times New Roman" pitchFamily="18" charset="0"/>
                <a:cs typeface="Times New Roman" pitchFamily="18" charset="0"/>
              </a:rPr>
              <a:t>trong (phòng </a:t>
            </a:r>
            <a:r>
              <a:rPr lang="vi-VN" sz="3800" b="1" dirty="0" smtClean="0">
                <a:solidFill>
                  <a:srgbClr val="0000CC"/>
                </a:solidFill>
                <a:latin typeface="Times New Roman" pitchFamily="18" charset="0"/>
                <a:cs typeface="Times New Roman" pitchFamily="18" charset="0"/>
              </a:rPr>
              <a:t>bếp, phòng khách, đồ đạc, ....)</a:t>
            </a:r>
            <a:endParaRPr lang="en-US" sz="3800" b="1" dirty="0">
              <a:solidFill>
                <a:srgbClr val="0000CC"/>
              </a:solidFill>
              <a:latin typeface="Times New Roman" pitchFamily="18" charset="0"/>
              <a:cs typeface="Times New Roman" pitchFamily="18" charset="0"/>
            </a:endParaRPr>
          </a:p>
        </p:txBody>
      </p:sp>
      <p:sp>
        <p:nvSpPr>
          <p:cNvPr id="6" name="Rectangle 5"/>
          <p:cNvSpPr/>
          <p:nvPr/>
        </p:nvSpPr>
        <p:spPr>
          <a:xfrm>
            <a:off x="1356519" y="4767943"/>
            <a:ext cx="13563600" cy="1261884"/>
          </a:xfrm>
          <a:prstGeom prst="rect">
            <a:avLst/>
          </a:prstGeom>
        </p:spPr>
        <p:txBody>
          <a:bodyPr wrap="square">
            <a:spAutoFit/>
          </a:bodyPr>
          <a:lstStyle/>
          <a:p>
            <a:pPr lvl="0"/>
            <a:r>
              <a:rPr lang="vi-VN" sz="3800" b="1" dirty="0" smtClean="0">
                <a:solidFill>
                  <a:srgbClr val="FF3399"/>
                </a:solidFill>
                <a:latin typeface="Times New Roman" pitchFamily="18" charset="0"/>
                <a:cs typeface="Times New Roman" pitchFamily="18" charset="0"/>
              </a:rPr>
              <a:t>b. Tả bao quát ngôi nhà:</a:t>
            </a:r>
            <a:r>
              <a:rPr lang="vi-VN" sz="3800" b="1" dirty="0" smtClean="0">
                <a:solidFill>
                  <a:srgbClr val="0000CC"/>
                </a:solidFill>
                <a:latin typeface="Times New Roman" pitchFamily="18" charset="0"/>
                <a:cs typeface="Times New Roman" pitchFamily="18" charset="0"/>
              </a:rPr>
              <a:t> - Hình dạng</a:t>
            </a:r>
          </a:p>
          <a:p>
            <a:pPr lvl="0" algn="just"/>
            <a:r>
              <a:rPr lang="vi-VN" sz="3800" b="1" dirty="0" smtClean="0">
                <a:solidFill>
                  <a:srgbClr val="0000CC"/>
                </a:solidFill>
                <a:latin typeface="Times New Roman" pitchFamily="18" charset="0"/>
                <a:cs typeface="Times New Roman" pitchFamily="18" charset="0"/>
              </a:rPr>
              <a:t>                                           - Cảnh vật xung quanh  </a:t>
            </a:r>
            <a:endParaRPr lang="en-US" sz="3800" b="1" dirty="0">
              <a:solidFill>
                <a:srgbClr val="0000CC"/>
              </a:solidFill>
              <a:latin typeface="Times New Roman" pitchFamily="18" charset="0"/>
              <a:cs typeface="Times New Roman" pitchFamily="18" charset="0"/>
            </a:endParaRPr>
          </a:p>
        </p:txBody>
      </p:sp>
      <p:sp>
        <p:nvSpPr>
          <p:cNvPr id="7" name="Rectangle 6"/>
          <p:cNvSpPr/>
          <p:nvPr/>
        </p:nvSpPr>
        <p:spPr>
          <a:xfrm>
            <a:off x="1356519" y="8153400"/>
            <a:ext cx="14249401" cy="677108"/>
          </a:xfrm>
          <a:prstGeom prst="rect">
            <a:avLst/>
          </a:prstGeom>
        </p:spPr>
        <p:txBody>
          <a:bodyPr wrap="square">
            <a:spAutoFit/>
          </a:bodyPr>
          <a:lstStyle/>
          <a:p>
            <a:pPr lvl="0" algn="just"/>
            <a:r>
              <a:rPr lang="vi-VN" sz="3800" b="1" dirty="0" smtClean="0">
                <a:solidFill>
                  <a:srgbClr val="FF3399"/>
                </a:solidFill>
                <a:latin typeface="Times New Roman" pitchFamily="18" charset="0"/>
                <a:cs typeface="Times New Roman" pitchFamily="18" charset="0"/>
              </a:rPr>
              <a:t>d. Nêu cảm tình của em với ngôi nhà.</a:t>
            </a:r>
            <a:endParaRPr lang="en-US" sz="3800" b="1" dirty="0">
              <a:solidFill>
                <a:srgbClr val="FF3399"/>
              </a:solidFill>
              <a:latin typeface="Times New Roman" pitchFamily="18" charset="0"/>
              <a:cs typeface="Times New Roman" pitchFamily="18" charset="0"/>
            </a:endParaRPr>
          </a:p>
        </p:txBody>
      </p:sp>
      <p:grpSp>
        <p:nvGrpSpPr>
          <p:cNvPr id="15" name="Group 14"/>
          <p:cNvGrpSpPr/>
          <p:nvPr/>
        </p:nvGrpSpPr>
        <p:grpSpPr>
          <a:xfrm>
            <a:off x="4861719" y="152400"/>
            <a:ext cx="6258444" cy="1381720"/>
            <a:chOff x="4691571" y="284500"/>
            <a:chExt cx="6258444" cy="1381720"/>
          </a:xfrm>
        </p:grpSpPr>
        <p:grpSp>
          <p:nvGrpSpPr>
            <p:cNvPr id="16" name="Group 15"/>
            <p:cNvGrpSpPr/>
            <p:nvPr/>
          </p:nvGrpSpPr>
          <p:grpSpPr>
            <a:xfrm>
              <a:off x="5114990" y="284500"/>
              <a:ext cx="5492209" cy="859308"/>
              <a:chOff x="5028682" y="345459"/>
              <a:chExt cx="5399539" cy="859308"/>
            </a:xfrm>
          </p:grpSpPr>
          <p:grpSp>
            <p:nvGrpSpPr>
              <p:cNvPr id="18" name="Group 17"/>
              <p:cNvGrpSpPr/>
              <p:nvPr/>
            </p:nvGrpSpPr>
            <p:grpSpPr>
              <a:xfrm>
                <a:off x="5028682" y="345459"/>
                <a:ext cx="5399539" cy="859308"/>
                <a:chOff x="5028682" y="345459"/>
                <a:chExt cx="5399539" cy="859308"/>
              </a:xfrm>
            </p:grpSpPr>
            <p:sp>
              <p:nvSpPr>
                <p:cNvPr id="20" name="TextBox 19"/>
                <p:cNvSpPr txBox="1"/>
                <p:nvPr/>
              </p:nvSpPr>
              <p:spPr>
                <a:xfrm>
                  <a:off x="5028682" y="34545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1" name="TextBox 20"/>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19" name="Straight Connector 18"/>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7" name="Rectangle 95"/>
            <p:cNvSpPr>
              <a:spLocks noChangeArrowheads="1"/>
            </p:cNvSpPr>
            <p:nvPr/>
          </p:nvSpPr>
          <p:spPr bwMode="auto">
            <a:xfrm>
              <a:off x="4691571" y="1143000"/>
              <a:ext cx="6258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800" b="1" dirty="0" err="1" smtClean="0">
                  <a:solidFill>
                    <a:srgbClr val="0000CC"/>
                  </a:solidFill>
                  <a:latin typeface="Times New Roman" pitchFamily="18" charset="0"/>
                  <a:cs typeface="Times New Roman" pitchFamily="18" charset="0"/>
                </a:rPr>
                <a:t>Bài</a:t>
              </a:r>
              <a:r>
                <a:rPr lang="en-GB" sz="2800" b="1" dirty="0" smtClean="0">
                  <a:solidFill>
                    <a:srgbClr val="0000CC"/>
                  </a:solidFill>
                  <a:latin typeface="Times New Roman" pitchFamily="18" charset="0"/>
                  <a:cs typeface="Times New Roman" pitchFamily="18" charset="0"/>
                </a:rPr>
                <a:t> 2</a:t>
              </a:r>
              <a:r>
                <a:rPr lang="vi-VN" sz="2800" b="1" dirty="0" smtClean="0">
                  <a:solidFill>
                    <a:srgbClr val="0000CC"/>
                  </a:solidFill>
                  <a:latin typeface="Times New Roman" pitchFamily="18" charset="0"/>
                  <a:cs typeface="Times New Roman" pitchFamily="18" charset="0"/>
                </a:rPr>
                <a:t>0</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smtClean="0">
                  <a:solidFill>
                    <a:srgbClr val="0000CC"/>
                  </a:solidFill>
                  <a:latin typeface="Times New Roman" pitchFamily="18" charset="0"/>
                  <a:cs typeface="Times New Roman" pitchFamily="18" charset="0"/>
                </a:rPr>
                <a:t>(T</a:t>
              </a:r>
              <a:r>
                <a:rPr lang="vi-VN" sz="2800" b="1"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8862090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9919" y="2582108"/>
            <a:ext cx="11277600" cy="677108"/>
          </a:xfrm>
          <a:prstGeom prst="rect">
            <a:avLst/>
          </a:prstGeom>
        </p:spPr>
        <p:txBody>
          <a:bodyPr wrap="square">
            <a:spAutoFit/>
          </a:bodyPr>
          <a:lstStyle/>
          <a:p>
            <a:pPr algn="just"/>
            <a:r>
              <a:rPr lang="vi-VN" sz="3800" b="1" dirty="0" smtClean="0">
                <a:solidFill>
                  <a:srgbClr val="FF0000"/>
                </a:solidFill>
                <a:latin typeface="Times New Roman" pitchFamily="18" charset="0"/>
                <a:cs typeface="Times New Roman" pitchFamily="18" charset="0"/>
              </a:rPr>
              <a:t>2</a:t>
            </a:r>
            <a:r>
              <a:rPr lang="en-US" sz="3800" b="1" dirty="0" smtClean="0">
                <a:solidFill>
                  <a:srgbClr val="FF0000"/>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 Viết đoạn văn tả ngôi nhà của em.</a:t>
            </a:r>
            <a:endParaRPr lang="en-US" sz="3800" b="1" dirty="0">
              <a:solidFill>
                <a:srgbClr val="FF0000"/>
              </a:solidFill>
              <a:latin typeface="Times New Roman" pitchFamily="18" charset="0"/>
              <a:cs typeface="Times New Roman" pitchFamily="18" charset="0"/>
            </a:endParaRPr>
          </a:p>
        </p:txBody>
      </p:sp>
      <p:sp>
        <p:nvSpPr>
          <p:cNvPr id="4" name="Rectangle 3"/>
          <p:cNvSpPr/>
          <p:nvPr/>
        </p:nvSpPr>
        <p:spPr>
          <a:xfrm>
            <a:off x="5724507" y="1905000"/>
            <a:ext cx="4097660" cy="677108"/>
          </a:xfrm>
          <a:prstGeom prst="rect">
            <a:avLst/>
          </a:prstGeom>
        </p:spPr>
        <p:txBody>
          <a:bodyPr wrap="none">
            <a:spAutoFit/>
          </a:bodyPr>
          <a:lstStyle/>
          <a:p>
            <a:pPr algn="ctr"/>
            <a:r>
              <a:rPr lang="vi-VN" sz="3800" b="1" dirty="0">
                <a:solidFill>
                  <a:srgbClr val="0000CC"/>
                </a:solidFill>
                <a:latin typeface="Times New Roman" pitchFamily="18" charset="0"/>
                <a:cs typeface="Times New Roman" pitchFamily="18" charset="0"/>
              </a:rPr>
              <a:t>VIẾT ĐOẠN VĂN</a:t>
            </a:r>
            <a:endParaRPr lang="en-US" sz="3800" b="1" dirty="0">
              <a:solidFill>
                <a:srgbClr val="0000CC"/>
              </a:solidFill>
              <a:latin typeface="Times New Roman" pitchFamily="18" charset="0"/>
              <a:cs typeface="Times New Roman" pitchFamily="18" charset="0"/>
            </a:endParaRPr>
          </a:p>
        </p:txBody>
      </p:sp>
      <p:sp>
        <p:nvSpPr>
          <p:cNvPr id="5" name="Rectangle 4"/>
          <p:cNvSpPr/>
          <p:nvPr/>
        </p:nvSpPr>
        <p:spPr>
          <a:xfrm>
            <a:off x="1258739" y="3259216"/>
            <a:ext cx="14042380" cy="4943276"/>
          </a:xfrm>
          <a:prstGeom prst="rect">
            <a:avLst/>
          </a:prstGeom>
        </p:spPr>
        <p:txBody>
          <a:bodyPr wrap="square">
            <a:spAutoFit/>
          </a:bodyPr>
          <a:lstStyle/>
          <a:p>
            <a:pPr indent="457200" algn="just">
              <a:lnSpc>
                <a:spcPct val="120000"/>
              </a:lnSpc>
            </a:pPr>
            <a:r>
              <a:rPr lang="vi-VN" sz="3800" b="1" dirty="0" smtClean="0">
                <a:solidFill>
                  <a:srgbClr val="0000CC"/>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VD: </a:t>
            </a:r>
            <a:r>
              <a:rPr lang="vi-VN" sz="3800" b="1" dirty="0" smtClean="0">
                <a:solidFill>
                  <a:srgbClr val="0000CC"/>
                </a:solidFill>
                <a:latin typeface="Times New Roman" pitchFamily="18" charset="0"/>
                <a:cs typeface="Times New Roman" pitchFamily="18" charset="0"/>
              </a:rPr>
              <a:t>Ngôi nhà của em nằm cạnh một dòng suối nhỏ. Ngay từ khi còn bé tí, em đã thấy mình ở ngôi nhà này rồi. Nhà em là ngôi nhà sàn nhỏ bé, đơn sơ. Ngôi nhà được dựng trên những cái cột trông chênh vênh nhưng rất chắc chắn. Xung quanh nhà toàn là màu xanh của núi đồi, Nhà em có nhiều cửa sổ nên luôn thoáng mát. Ngôi nhà đã gắn bó với em từ khi còn tấm bé nên đi đâu em cũng rất nhớ nhà</a:t>
            </a:r>
            <a:endParaRPr lang="en-US" sz="3800" b="1" dirty="0">
              <a:solidFill>
                <a:srgbClr val="FF0000"/>
              </a:solidFill>
              <a:latin typeface="Times New Roman" pitchFamily="18" charset="0"/>
              <a:cs typeface="Times New Roman" pitchFamily="18" charset="0"/>
            </a:endParaRPr>
          </a:p>
        </p:txBody>
      </p:sp>
      <p:grpSp>
        <p:nvGrpSpPr>
          <p:cNvPr id="14" name="Group 13"/>
          <p:cNvGrpSpPr/>
          <p:nvPr/>
        </p:nvGrpSpPr>
        <p:grpSpPr>
          <a:xfrm>
            <a:off x="4861719" y="152400"/>
            <a:ext cx="6258444" cy="1381720"/>
            <a:chOff x="4691571" y="284500"/>
            <a:chExt cx="6258444" cy="1381720"/>
          </a:xfrm>
        </p:grpSpPr>
        <p:grpSp>
          <p:nvGrpSpPr>
            <p:cNvPr id="15" name="Group 14"/>
            <p:cNvGrpSpPr/>
            <p:nvPr/>
          </p:nvGrpSpPr>
          <p:grpSpPr>
            <a:xfrm>
              <a:off x="5114990" y="284500"/>
              <a:ext cx="5492209" cy="859308"/>
              <a:chOff x="5028682" y="345459"/>
              <a:chExt cx="5399539" cy="859308"/>
            </a:xfrm>
          </p:grpSpPr>
          <p:grpSp>
            <p:nvGrpSpPr>
              <p:cNvPr id="17" name="Group 16"/>
              <p:cNvGrpSpPr/>
              <p:nvPr/>
            </p:nvGrpSpPr>
            <p:grpSpPr>
              <a:xfrm>
                <a:off x="5028682" y="345459"/>
                <a:ext cx="5399539" cy="859308"/>
                <a:chOff x="5028682" y="345459"/>
                <a:chExt cx="5399539" cy="859308"/>
              </a:xfrm>
            </p:grpSpPr>
            <p:sp>
              <p:nvSpPr>
                <p:cNvPr id="20" name="TextBox 19"/>
                <p:cNvSpPr txBox="1"/>
                <p:nvPr/>
              </p:nvSpPr>
              <p:spPr>
                <a:xfrm>
                  <a:off x="5028682" y="34545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5" name="TextBox 24"/>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18" name="Straight Connector 17"/>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Rectangle 95"/>
            <p:cNvSpPr>
              <a:spLocks noChangeArrowheads="1"/>
            </p:cNvSpPr>
            <p:nvPr/>
          </p:nvSpPr>
          <p:spPr bwMode="auto">
            <a:xfrm>
              <a:off x="4691571" y="1143000"/>
              <a:ext cx="6258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800" b="1" dirty="0" err="1" smtClean="0">
                  <a:solidFill>
                    <a:srgbClr val="0000CC"/>
                  </a:solidFill>
                  <a:latin typeface="Times New Roman" pitchFamily="18" charset="0"/>
                  <a:cs typeface="Times New Roman" pitchFamily="18" charset="0"/>
                </a:rPr>
                <a:t>Bài</a:t>
              </a:r>
              <a:r>
                <a:rPr lang="en-GB" sz="2800" b="1" dirty="0" smtClean="0">
                  <a:solidFill>
                    <a:srgbClr val="0000CC"/>
                  </a:solidFill>
                  <a:latin typeface="Times New Roman" pitchFamily="18" charset="0"/>
                  <a:cs typeface="Times New Roman" pitchFamily="18" charset="0"/>
                </a:rPr>
                <a:t> 2</a:t>
              </a:r>
              <a:r>
                <a:rPr lang="vi-VN" sz="2800" b="1" dirty="0" smtClean="0">
                  <a:solidFill>
                    <a:srgbClr val="0000CC"/>
                  </a:solidFill>
                  <a:latin typeface="Times New Roman" pitchFamily="18" charset="0"/>
                  <a:cs typeface="Times New Roman" pitchFamily="18" charset="0"/>
                </a:rPr>
                <a:t>0</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smtClean="0">
                  <a:solidFill>
                    <a:srgbClr val="0000CC"/>
                  </a:solidFill>
                  <a:latin typeface="Times New Roman" pitchFamily="18" charset="0"/>
                  <a:cs typeface="Times New Roman" pitchFamily="18" charset="0"/>
                </a:rPr>
                <a:t>(T</a:t>
              </a:r>
              <a:r>
                <a:rPr lang="vi-VN" sz="2800" b="1"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41836861"/>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9919" y="2582108"/>
            <a:ext cx="13792200" cy="677108"/>
          </a:xfrm>
          <a:prstGeom prst="rect">
            <a:avLst/>
          </a:prstGeom>
        </p:spPr>
        <p:txBody>
          <a:bodyPr wrap="square">
            <a:spAutoFit/>
          </a:bodyPr>
          <a:lstStyle/>
          <a:p>
            <a:pPr algn="just"/>
            <a:r>
              <a:rPr lang="vi-VN" sz="3800" b="1" dirty="0">
                <a:solidFill>
                  <a:srgbClr val="FF0000"/>
                </a:solidFill>
                <a:latin typeface="Times New Roman" pitchFamily="18" charset="0"/>
                <a:cs typeface="Times New Roman" pitchFamily="18" charset="0"/>
              </a:rPr>
              <a:t>3</a:t>
            </a:r>
            <a:r>
              <a:rPr lang="en-US" sz="3800" b="1" dirty="0" smtClean="0">
                <a:solidFill>
                  <a:srgbClr val="FF0000"/>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 Trao đổi đoạn văn của em với bạn, chỉnh sửa và bổ sung ý hay. </a:t>
            </a:r>
            <a:endParaRPr lang="en-US" sz="3800" b="1" dirty="0">
              <a:solidFill>
                <a:srgbClr val="FF0000"/>
              </a:solidFill>
              <a:latin typeface="Times New Roman" pitchFamily="18" charset="0"/>
              <a:cs typeface="Times New Roman" pitchFamily="18" charset="0"/>
            </a:endParaRPr>
          </a:p>
        </p:txBody>
      </p:sp>
      <p:sp>
        <p:nvSpPr>
          <p:cNvPr id="2" name="Rectangle 1"/>
          <p:cNvSpPr/>
          <p:nvPr/>
        </p:nvSpPr>
        <p:spPr>
          <a:xfrm>
            <a:off x="1356518" y="3352800"/>
            <a:ext cx="13532501" cy="1846659"/>
          </a:xfrm>
          <a:prstGeom prst="rect">
            <a:avLst/>
          </a:prstGeom>
        </p:spPr>
        <p:txBody>
          <a:bodyPr wrap="square">
            <a:spAutoFit/>
          </a:bodyPr>
          <a:lstStyle/>
          <a:p>
            <a:pPr indent="517525" algn="just"/>
            <a:r>
              <a:rPr lang="en-US" sz="3800" b="1" smtClean="0">
                <a:solidFill>
                  <a:srgbClr val="0000CC"/>
                </a:solidFill>
                <a:latin typeface="Times New Roman" pitchFamily="18" charset="0"/>
                <a:cs typeface="Times New Roman" pitchFamily="18" charset="0"/>
              </a:rPr>
              <a:t>L</a:t>
            </a:r>
            <a:r>
              <a:rPr lang="vi-VN" sz="3800" b="1" smtClean="0">
                <a:solidFill>
                  <a:srgbClr val="0000CC"/>
                </a:solidFill>
                <a:latin typeface="Times New Roman" pitchFamily="18" charset="0"/>
                <a:cs typeface="Times New Roman" pitchFamily="18" charset="0"/>
              </a:rPr>
              <a:t>àm </a:t>
            </a:r>
            <a:r>
              <a:rPr lang="vi-VN" sz="3800" b="1" dirty="0" smtClean="0">
                <a:solidFill>
                  <a:srgbClr val="0000CC"/>
                </a:solidFill>
                <a:latin typeface="Times New Roman" pitchFamily="18" charset="0"/>
                <a:cs typeface="Times New Roman" pitchFamily="18" charset="0"/>
              </a:rPr>
              <a:t>việc theo cặp: Cho bạn đọc đoạn văn của mình sau đó cùng nhau phát hiện lỗi, tìm cách sửa lỗi; Tìm và bổ sung những ý hay cho nhau.  </a:t>
            </a:r>
            <a:endParaRPr lang="en-US" sz="3800" b="1" dirty="0">
              <a:solidFill>
                <a:srgbClr val="0000CC"/>
              </a:solidFill>
              <a:latin typeface="Times New Roman" pitchFamily="18" charset="0"/>
              <a:cs typeface="Times New Roman" pitchFamily="18" charset="0"/>
            </a:endParaRPr>
          </a:p>
        </p:txBody>
      </p:sp>
      <p:sp>
        <p:nvSpPr>
          <p:cNvPr id="4" name="Rectangle 3"/>
          <p:cNvSpPr/>
          <p:nvPr/>
        </p:nvSpPr>
        <p:spPr>
          <a:xfrm>
            <a:off x="5724507" y="1905000"/>
            <a:ext cx="4097660" cy="677108"/>
          </a:xfrm>
          <a:prstGeom prst="rect">
            <a:avLst/>
          </a:prstGeom>
        </p:spPr>
        <p:txBody>
          <a:bodyPr wrap="none">
            <a:spAutoFit/>
          </a:bodyPr>
          <a:lstStyle/>
          <a:p>
            <a:pPr algn="ctr"/>
            <a:r>
              <a:rPr lang="vi-VN" sz="3800" b="1" dirty="0">
                <a:solidFill>
                  <a:srgbClr val="0000CC"/>
                </a:solidFill>
                <a:latin typeface="Times New Roman" pitchFamily="18" charset="0"/>
                <a:cs typeface="Times New Roman" pitchFamily="18" charset="0"/>
              </a:rPr>
              <a:t>VIẾT ĐOẠN VĂN</a:t>
            </a:r>
            <a:endParaRPr lang="en-US" sz="3800" b="1" dirty="0">
              <a:solidFill>
                <a:srgbClr val="0000CC"/>
              </a:solidFill>
              <a:latin typeface="Times New Roman" pitchFamily="18" charset="0"/>
              <a:cs typeface="Times New Roman" pitchFamily="18" charset="0"/>
            </a:endParaRPr>
          </a:p>
        </p:txBody>
      </p:sp>
      <p:sp>
        <p:nvSpPr>
          <p:cNvPr id="5" name="Rectangle 4"/>
          <p:cNvSpPr/>
          <p:nvPr/>
        </p:nvSpPr>
        <p:spPr>
          <a:xfrm>
            <a:off x="1204119" y="5209486"/>
            <a:ext cx="13601529" cy="1261884"/>
          </a:xfrm>
          <a:prstGeom prst="rect">
            <a:avLst/>
          </a:prstGeom>
        </p:spPr>
        <p:txBody>
          <a:bodyPr wrap="square">
            <a:spAutoFit/>
          </a:bodyPr>
          <a:lstStyle/>
          <a:p>
            <a:pPr indent="685800" algn="just"/>
            <a:r>
              <a:rPr lang="vi-VN" sz="3800" b="1" dirty="0" smtClean="0">
                <a:solidFill>
                  <a:srgbClr val="0000CC"/>
                </a:solidFill>
                <a:latin typeface="Times New Roman" pitchFamily="18" charset="0"/>
                <a:cs typeface="Times New Roman" pitchFamily="18" charset="0"/>
              </a:rPr>
              <a:t> - GV gọi 2 – 3 cặp nêu kết quả làm việc: trình bày những lỗi đã phát hiện và cách sửa, những ý hay đã bổ sung.</a:t>
            </a:r>
            <a:endParaRPr lang="en-US" sz="3800" b="1" dirty="0">
              <a:solidFill>
                <a:srgbClr val="0000CC"/>
              </a:solidFill>
              <a:latin typeface="Times New Roman" pitchFamily="18" charset="0"/>
              <a:cs typeface="Times New Roman" pitchFamily="18" charset="0"/>
            </a:endParaRPr>
          </a:p>
        </p:txBody>
      </p:sp>
      <p:grpSp>
        <p:nvGrpSpPr>
          <p:cNvPr id="14" name="Group 13"/>
          <p:cNvGrpSpPr/>
          <p:nvPr/>
        </p:nvGrpSpPr>
        <p:grpSpPr>
          <a:xfrm>
            <a:off x="4861719" y="152400"/>
            <a:ext cx="6258444" cy="1381720"/>
            <a:chOff x="4691571" y="284500"/>
            <a:chExt cx="6258444" cy="1381720"/>
          </a:xfrm>
        </p:grpSpPr>
        <p:grpSp>
          <p:nvGrpSpPr>
            <p:cNvPr id="15" name="Group 14"/>
            <p:cNvGrpSpPr/>
            <p:nvPr/>
          </p:nvGrpSpPr>
          <p:grpSpPr>
            <a:xfrm>
              <a:off x="5114990" y="284500"/>
              <a:ext cx="5492209" cy="859308"/>
              <a:chOff x="5028682" y="345459"/>
              <a:chExt cx="5399539" cy="859308"/>
            </a:xfrm>
          </p:grpSpPr>
          <p:grpSp>
            <p:nvGrpSpPr>
              <p:cNvPr id="17" name="Group 16"/>
              <p:cNvGrpSpPr/>
              <p:nvPr/>
            </p:nvGrpSpPr>
            <p:grpSpPr>
              <a:xfrm>
                <a:off x="5028682" y="345459"/>
                <a:ext cx="5399539" cy="859308"/>
                <a:chOff x="5028682" y="345459"/>
                <a:chExt cx="5399539" cy="859308"/>
              </a:xfrm>
            </p:grpSpPr>
            <p:sp>
              <p:nvSpPr>
                <p:cNvPr id="20" name="TextBox 19"/>
                <p:cNvSpPr txBox="1"/>
                <p:nvPr/>
              </p:nvSpPr>
              <p:spPr>
                <a:xfrm>
                  <a:off x="5028682" y="345459"/>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6" name="TextBox 25"/>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18" name="Straight Connector 17"/>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Rectangle 95"/>
            <p:cNvSpPr>
              <a:spLocks noChangeArrowheads="1"/>
            </p:cNvSpPr>
            <p:nvPr/>
          </p:nvSpPr>
          <p:spPr bwMode="auto">
            <a:xfrm>
              <a:off x="4691571" y="1143000"/>
              <a:ext cx="6258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800" b="1" dirty="0" err="1" smtClean="0">
                  <a:solidFill>
                    <a:srgbClr val="0000CC"/>
                  </a:solidFill>
                  <a:latin typeface="Times New Roman" pitchFamily="18" charset="0"/>
                  <a:cs typeface="Times New Roman" pitchFamily="18" charset="0"/>
                </a:rPr>
                <a:t>Bài</a:t>
              </a:r>
              <a:r>
                <a:rPr lang="en-GB" sz="2800" b="1" dirty="0" smtClean="0">
                  <a:solidFill>
                    <a:srgbClr val="0000CC"/>
                  </a:solidFill>
                  <a:latin typeface="Times New Roman" pitchFamily="18" charset="0"/>
                  <a:cs typeface="Times New Roman" pitchFamily="18" charset="0"/>
                </a:rPr>
                <a:t> 2</a:t>
              </a:r>
              <a:r>
                <a:rPr lang="vi-VN" sz="2800" b="1" dirty="0" smtClean="0">
                  <a:solidFill>
                    <a:srgbClr val="0000CC"/>
                  </a:solidFill>
                  <a:latin typeface="Times New Roman" pitchFamily="18" charset="0"/>
                  <a:cs typeface="Times New Roman" pitchFamily="18" charset="0"/>
                </a:rPr>
                <a:t>0</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smtClean="0">
                  <a:solidFill>
                    <a:srgbClr val="0000CC"/>
                  </a:solidFill>
                  <a:latin typeface="Times New Roman" pitchFamily="18" charset="0"/>
                  <a:cs typeface="Times New Roman" pitchFamily="18" charset="0"/>
                </a:rPr>
                <a:t>(T</a:t>
              </a:r>
              <a:r>
                <a:rPr lang="vi-VN" sz="2800" b="1"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41836861"/>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9652</TotalTime>
  <Words>524</Words>
  <Application>Microsoft Office PowerPoint</Application>
  <PresentationFormat>Custom</PresentationFormat>
  <Paragraphs>44</Paragraphs>
  <Slides>7</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1054</cp:revision>
  <dcterms:created xsi:type="dcterms:W3CDTF">2008-09-09T22:52:10Z</dcterms:created>
  <dcterms:modified xsi:type="dcterms:W3CDTF">2024-04-22T15:05:05Z</dcterms:modified>
</cp:coreProperties>
</file>