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7" r:id="rId2"/>
    <p:sldId id="446" r:id="rId3"/>
    <p:sldId id="427" r:id="rId4"/>
    <p:sldId id="428" r:id="rId5"/>
    <p:sldId id="426" r:id="rId6"/>
    <p:sldId id="436" r:id="rId7"/>
    <p:sldId id="437" r:id="rId8"/>
    <p:sldId id="438" r:id="rId9"/>
    <p:sldId id="442" r:id="rId10"/>
    <p:sldId id="445" r:id="rId11"/>
    <p:sldId id="433" r:id="rId12"/>
    <p:sldId id="440" r:id="rId13"/>
    <p:sldId id="444" r:id="rId14"/>
    <p:sldId id="340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Di%20men.pptx" TargetMode="External"/><Relationship Id="rId2" Type="http://schemas.openxmlformats.org/officeDocument/2006/relationships/hyperlink" Target="Giai%20nghia%20tu/nguong%20cua.pptx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ƯỠNG CỬA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(T1,2)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2119" y="5563797"/>
            <a:ext cx="3701258" cy="264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719" y="228600"/>
            <a:ext cx="13835142" cy="817031"/>
          </a:xfrm>
        </p:spPr>
        <p:txBody>
          <a:bodyPr/>
          <a:lstStyle/>
          <a:p>
            <a:pPr lvl="0" algn="ctr"/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…….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5242719" y="914400"/>
            <a:ext cx="5181601" cy="609600"/>
          </a:xfr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3200" b="1" kern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en-US" sz="3200" b="1" kern="1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kern="1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919" y="2036258"/>
            <a:ext cx="14706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vi-VN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 thuộc lòng bài thơ.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ấy ai cũng quen                                   Nơi ấy đã đưa tôi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Còn dắt vòng đi men                                  Vẫn đang chờ tôi đi</a:t>
            </a:r>
          </a:p>
          <a:p>
            <a:pPr eaLnBrk="1" hangingPunct="1">
              <a:spcBef>
                <a:spcPts val="0"/>
              </a:spcBef>
              <a:defRPr/>
            </a:pPr>
            <a:endParaRPr lang="vi-VN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bố mẹ ngày đêm                                   Nơi ấy ngôi sao khuya</a:t>
            </a:r>
          </a:p>
          <a:p>
            <a:pPr eaLnBrk="1" hangingPunct="1">
              <a:spcBef>
                <a:spcPts val="0"/>
              </a:spcBef>
              <a:defRPr/>
            </a:pPr>
            <a:endParaRPr lang="vi-VN" sz="40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Thường lúc nào cũng vui.                           Sáng một vầng trên sân.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                                                  </a:t>
            </a:r>
            <a:r>
              <a:rPr lang="vi-VN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Vũ Quần Phương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9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17100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vi-VN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4" y="2590800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 vào tranh đoán nội dung câu chuyện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/>
          <p:nvPr/>
        </p:nvPicPr>
        <p:blipFill rotWithShape="1">
          <a:blip r:embed="rId2"/>
          <a:srcRect l="45474" t="29036" r="42699" b="47952"/>
          <a:stretch/>
        </p:blipFill>
        <p:spPr bwMode="auto">
          <a:xfrm>
            <a:off x="2270919" y="3352800"/>
            <a:ext cx="4229100" cy="2480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556919" y="1244025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45730" t="51840" r="43268" b="25148"/>
          <a:stretch/>
        </p:blipFill>
        <p:spPr bwMode="auto">
          <a:xfrm>
            <a:off x="2270919" y="6130448"/>
            <a:ext cx="3934143" cy="248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2"/>
          <a:srcRect l="58042" t="29036" r="30873" b="47952"/>
          <a:stretch/>
        </p:blipFill>
        <p:spPr bwMode="auto">
          <a:xfrm>
            <a:off x="7832068" y="3352801"/>
            <a:ext cx="3963851" cy="2480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2"/>
          <a:srcRect l="57919" t="51840" r="31171" b="25148"/>
          <a:stretch/>
        </p:blipFill>
        <p:spPr bwMode="auto">
          <a:xfrm>
            <a:off x="7742079" y="6130448"/>
            <a:ext cx="3901440" cy="248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371600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vi-VN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3" y="2057400"/>
            <a:ext cx="14122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chuyện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su tich nha s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7719" y="2718972"/>
            <a:ext cx="10776372" cy="601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564311" y="1454302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vi-VN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SỰ TÍCH NHÀ SÀN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280319" y="2325469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Kể chuyện theo tranh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2"/>
          <a:srcRect l="45474" t="29036" r="42699" b="47952"/>
          <a:stretch/>
        </p:blipFill>
        <p:spPr bwMode="auto">
          <a:xfrm>
            <a:off x="3337719" y="3352800"/>
            <a:ext cx="4229100" cy="2480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2"/>
          <a:srcRect l="45730" t="51840" r="43268" b="25148"/>
          <a:stretch/>
        </p:blipFill>
        <p:spPr bwMode="auto">
          <a:xfrm>
            <a:off x="3337719" y="6130448"/>
            <a:ext cx="3934143" cy="248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2"/>
          <a:srcRect l="58042" t="29036" r="30873" b="47952"/>
          <a:stretch/>
        </p:blipFill>
        <p:spPr bwMode="auto">
          <a:xfrm>
            <a:off x="8898868" y="3352801"/>
            <a:ext cx="3963851" cy="2480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2"/>
          <a:srcRect l="57919" t="51840" r="31171" b="25148"/>
          <a:stretch/>
        </p:blipFill>
        <p:spPr bwMode="auto">
          <a:xfrm>
            <a:off x="8808879" y="6130448"/>
            <a:ext cx="3901440" cy="2480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75423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55341" t="38676" r="27281" b="14848"/>
          <a:stretch/>
        </p:blipFill>
        <p:spPr bwMode="auto">
          <a:xfrm>
            <a:off x="442120" y="152400"/>
            <a:ext cx="15240000" cy="8534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65215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861719" y="1266918"/>
            <a:ext cx="7848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CỬA</a:t>
            </a:r>
            <a:endParaRPr lang="en-US" sz="40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Đọc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diễn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cảm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nhấn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giọng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ở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ngữ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giàu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sức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gợi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tả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gợi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cảm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Đặc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biệt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là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2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khổ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thơ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cuối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0000CC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Khổ thơ 1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 thơ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lvl="0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 thơ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lvl="0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 thơ </a:t>
            </a:r>
            <a:r>
              <a:rPr lang="vi-VN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69471" y="2886670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4000" b="1" dirty="0" err="1">
                <a:solidFill>
                  <a:schemeClr val="accent2"/>
                </a:solidFill>
                <a:latin typeface="Times New Roman"/>
                <a:ea typeface="Times New Roman"/>
              </a:rPr>
              <a:t>ơi</a:t>
            </a:r>
            <a:r>
              <a:rPr lang="en-US" sz="40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721990" y="3733800"/>
            <a:ext cx="61234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Nơi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40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40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40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40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40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40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4000" b="1" dirty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    Nay</a:t>
            </a:r>
            <a:r>
              <a:rPr lang="vi-VN" sz="40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40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40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40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40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40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40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40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40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36566" y="2897556"/>
            <a:ext cx="20595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550670" y="2875784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4000" b="1" dirty="0" err="1" smtClean="0">
                <a:solidFill>
                  <a:schemeClr val="accent2"/>
                </a:solidFill>
                <a:latin typeface="Times New Roman"/>
                <a:ea typeface="Times New Roman"/>
              </a:rPr>
              <a:t>ớp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02286" y="2865927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34466" y="2875784"/>
            <a:ext cx="23492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endParaRPr lang="en-US" sz="4000" b="1" dirty="0">
              <a:solidFill>
                <a:srgbClr val="FF0000"/>
              </a:solidFill>
            </a:endParaRPr>
          </a:p>
          <a:p>
            <a:pPr algn="just"/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014119" y="1227595"/>
            <a:ext cx="6044151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06914" y="6340911"/>
            <a:ext cx="4064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FF0000"/>
                </a:solidFill>
                <a:latin typeface="Times New Roman"/>
                <a:ea typeface="Times New Roman"/>
              </a:rPr>
              <a:t>Giải nghĩa từ: </a:t>
            </a:r>
            <a:endParaRPr lang="en-US" sz="4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hlinkClick r:id="rId2" action="ppaction://hlinkpres?slideindex=1&amp;slidetitle="/>
          </p:cNvPr>
          <p:cNvSpPr/>
          <p:nvPr/>
        </p:nvSpPr>
        <p:spPr>
          <a:xfrm>
            <a:off x="1459120" y="7162800"/>
            <a:ext cx="4064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/>
                <a:ea typeface="Times New Roman"/>
              </a:rPr>
              <a:t>- Ngưỡng cửa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>
            <a:hlinkClick r:id="rId3" action="ppaction://hlinkpres?slideindex=1&amp;slidetitle="/>
          </p:cNvPr>
          <p:cNvSpPr/>
          <p:nvPr/>
        </p:nvSpPr>
        <p:spPr>
          <a:xfrm>
            <a:off x="1432719" y="8153400"/>
            <a:ext cx="31887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smtClean="0">
                <a:solidFill>
                  <a:srgbClr val="0000CC"/>
                </a:solidFill>
                <a:latin typeface="Times New Roman"/>
              </a:rPr>
              <a:t>- Đi men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6309519" y="2362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6461919" y="2743200"/>
            <a:ext cx="9372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? </a:t>
            </a:r>
            <a:endParaRPr lang="en-US" sz="32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61919" y="3503652"/>
            <a:ext cx="9424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“</a:t>
            </a:r>
            <a:r>
              <a:rPr lang="nl-NL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Nơi ấy” </a:t>
            </a: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nói trong bài thơ </a:t>
            </a:r>
            <a:r>
              <a:rPr lang="nl-NL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là </a:t>
            </a:r>
            <a:r>
              <a:rPr lang="nl-NL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cái ngưỡng </a:t>
            </a:r>
            <a:r>
              <a:rPr lang="nl-NL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cửa</a:t>
            </a: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 – nơi gợi lên bao kỉ niệm của bạn nhỏ.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486221" y="5116626"/>
            <a:ext cx="937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Câu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>
                <a:latin typeface="Times New Roman"/>
                <a:ea typeface="Times New Roman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“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chứng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cuộc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397729" y="6495871"/>
            <a:ext cx="9424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“Nơi ấy</a:t>
            </a:r>
            <a:r>
              <a:rPr lang="nl-NL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”</a:t>
            </a: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 ngưỡng cửa đã chứng kiến bạn nhỏ cùng bạn bè tới cùng chơi thật là vui.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5553" y="2841486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ơi</a:t>
            </a:r>
            <a:r>
              <a:rPr lang="en-US" sz="3600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280319" y="2828109"/>
            <a:ext cx="130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294991" y="2804789"/>
            <a:ext cx="104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185318" y="2828109"/>
            <a:ext cx="114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190724" y="2851743"/>
            <a:ext cx="166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5711" y="4038600"/>
            <a:ext cx="585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Nơi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Nay</a:t>
            </a:r>
            <a:r>
              <a:rPr lang="vi-VN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36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6157119" y="2592491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6309519" y="2744926"/>
            <a:ext cx="9372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ảnh”con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xa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tắp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. </a:t>
            </a:r>
            <a:endParaRPr lang="en-US" sz="32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11005" y="4697611"/>
            <a:ext cx="94759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 Hành trình học tập còn dài lâu.</a:t>
            </a:r>
          </a:p>
          <a:p>
            <a:pPr>
              <a:spcBef>
                <a:spcPts val="1200"/>
              </a:spcBef>
            </a:pP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điều mới mẻ chờ đón em ở phía trước.</a:t>
            </a:r>
          </a:p>
          <a:p>
            <a:pPr>
              <a:spcBef>
                <a:spcPts val="1200"/>
              </a:spcBef>
            </a:pP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ường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 tương lai </a:t>
            </a:r>
            <a:r>
              <a:rPr lang="vi-VN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 xa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841486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ơi</a:t>
            </a:r>
            <a:r>
              <a:rPr lang="en-US" sz="3600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80319" y="2828109"/>
            <a:ext cx="130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294991" y="2804789"/>
            <a:ext cx="104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85318" y="2828109"/>
            <a:ext cx="114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190724" y="2851743"/>
            <a:ext cx="166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711" y="4038600"/>
            <a:ext cx="585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Nơi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Nay</a:t>
            </a:r>
            <a:r>
              <a:rPr lang="vi-VN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36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208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lang="en-US" sz="36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…….</a:t>
                </a:r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6538119" y="2561714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6765267" y="2743200"/>
            <a:ext cx="90692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Ngưỡng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cửa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đã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nhắc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bạn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nhỏ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nhớ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tới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những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ai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,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giúp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bạn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nhỏ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cảm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nhận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điều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gì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về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những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người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đó</a:t>
            </a: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?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90519" y="4679990"/>
            <a:ext cx="91440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en-US" sz="3600" b="1" kern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3600" b="1" kern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vi-VN" sz="3600" kern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kern="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cửa nhắc bạn nhỏ nhớ đến sự chăm chút của bà, của mẹ từ thuở tập cho mình đi men, nhắc nhở đến nỗi vất vả tất bật của </a:t>
            </a:r>
            <a:r>
              <a:rPr lang="vi-VN" sz="3600" b="1" kern="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bố, của mẹ mỗi ngày đi làm, nhắc nhở sự đi làm cặm cụi của mẹ tới tận canh khuya.</a:t>
            </a:r>
            <a:endParaRPr lang="en-US" sz="3600" b="1" kern="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553" y="2841486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ơi</a:t>
            </a:r>
            <a:r>
              <a:rPr lang="en-US" sz="3600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80319" y="2828109"/>
            <a:ext cx="130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94991" y="2804789"/>
            <a:ext cx="104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185318" y="2828109"/>
            <a:ext cx="114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190724" y="2851743"/>
            <a:ext cx="166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5711" y="4038600"/>
            <a:ext cx="585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Nơi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Nay</a:t>
            </a:r>
            <a:r>
              <a:rPr lang="vi-VN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36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232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27011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776119" y="2592491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791030" cy="654607"/>
            <a:chOff x="1024127" y="1442589"/>
            <a:chExt cx="2791030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140819" y="2067013"/>
              <a:ext cx="267433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861719" y="1144356"/>
            <a:ext cx="6476999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>
              <a:spcBef>
                <a:spcPts val="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69830" y="3733800"/>
            <a:ext cx="9031289" cy="4038600"/>
            <a:chOff x="6034117" y="4176174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44750" y="1665541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685696" y="4855983"/>
              <a:ext cx="8084955" cy="3355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Bài </a:t>
              </a:r>
              <a:r>
                <a:rPr lang="vi-VN" sz="4000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thơ</a:t>
              </a:r>
              <a:r>
                <a:rPr lang="en-US" sz="4000" b="1" i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thể hiện những kỉ niệm của bạn nhỏ gắn bó với ngưỡng cửa, với những người thân yêu từ thuở ấu thơ đến khi khôn lớn.</a:t>
              </a:r>
              <a:endParaRPr lang="vi-V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325553" y="2841486"/>
            <a:ext cx="11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ơi</a:t>
            </a:r>
            <a:r>
              <a:rPr lang="en-US" sz="3600" b="1" i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280319" y="2828109"/>
            <a:ext cx="1308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ến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294991" y="2804789"/>
            <a:ext cx="1042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l</a:t>
            </a:r>
            <a:r>
              <a:rPr lang="en-US" sz="3600" b="1" dirty="0" err="1">
                <a:solidFill>
                  <a:srgbClr val="333399"/>
                </a:solidFill>
                <a:latin typeface="Times New Roman"/>
                <a:ea typeface="Times New Roman"/>
              </a:rPr>
              <a:t>ớp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185318" y="2828109"/>
            <a:ext cx="1143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èn</a:t>
            </a:r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190724" y="2851743"/>
            <a:ext cx="1661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kh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uya</a:t>
            </a:r>
            <a:r>
              <a:rPr lang="vi-VN" sz="36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5711" y="4038600"/>
            <a:ext cx="5858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Nơi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ấy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đưa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tôi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en-US" sz="36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Buổi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/>
                <a:ea typeface="Times New Roman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/>
                <a:ea typeface="Times New Roman"/>
              </a:rPr>
              <a:t>đến</a:t>
            </a:r>
            <a:r>
              <a:rPr lang="en-US" sz="3600" b="1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lớp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Nay</a:t>
            </a:r>
            <a:r>
              <a:rPr lang="vi-VN" sz="3600" b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 </a:t>
            </a:r>
            <a:r>
              <a:rPr lang="vi-VN" sz="3600" b="1" dirty="0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con đường </a:t>
            </a:r>
            <a:r>
              <a:rPr lang="vi-VN" sz="3600" b="1" smtClean="0">
                <a:solidFill>
                  <a:srgbClr val="0000CC"/>
                </a:solidFill>
                <a:effectLst/>
                <a:latin typeface="Times New Roman"/>
                <a:ea typeface="Times New Roman"/>
              </a:rPr>
              <a:t>xa tắp</a:t>
            </a:r>
            <a:r>
              <a:rPr lang="en-US" sz="3600" b="1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/</a:t>
            </a:r>
            <a:endParaRPr lang="vi-VN" sz="3600" b="1" dirty="0" smtClean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vi-VN" sz="3600" b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Vẫn đang chờ tôi </a:t>
            </a:r>
            <a:r>
              <a:rPr lang="vi-VN" sz="3600" b="1" smtClean="0">
                <a:solidFill>
                  <a:srgbClr val="0000CC"/>
                </a:solidFill>
                <a:latin typeface="Times New Roman"/>
                <a:ea typeface="Times New Roman"/>
              </a:rPr>
              <a:t>đi.</a:t>
            </a:r>
            <a:r>
              <a:rPr lang="en-US" sz="3600" b="1" smtClean="0">
                <a:solidFill>
                  <a:srgbClr val="FF0000"/>
                </a:solidFill>
                <a:latin typeface="Times New Roman"/>
                <a:ea typeface="Times New Roman"/>
              </a:rPr>
              <a:t>//</a:t>
            </a:r>
            <a:endParaRPr lang="vi-VN" sz="3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719" y="228600"/>
            <a:ext cx="13835142" cy="817031"/>
          </a:xfrm>
        </p:spPr>
        <p:txBody>
          <a:bodyPr/>
          <a:lstStyle/>
          <a:p>
            <a:pPr lvl="0" algn="ctr"/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……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…..</a:t>
            </a:r>
            <a:r>
              <a:rPr lang="en-US" sz="2800" kern="1200" dirty="0" err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lang="en-US" sz="2800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…….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5242719" y="914400"/>
            <a:ext cx="5181601" cy="609600"/>
          </a:xfrm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en-US" sz="3200" b="1" kern="1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en-US" sz="3200" b="1" kern="1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kern="1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919" y="2036258"/>
            <a:ext cx="147066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defRPr/>
            </a:pPr>
            <a:r>
              <a:rPr lang="vi-VN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Học thuộc lòng bài thơ.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ấy ai cũng quen                                   Nơi ấy đã đưa tôi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Ngay  từ thời tấm bé                                  Buổi đầu tiên đến lớp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Khi tay bà, tay mẹ                                      Nay con đương xa tắp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Còn dắt vòng đi men                                  Vẫn đang chờ tôi đi</a:t>
            </a:r>
          </a:p>
          <a:p>
            <a:pPr eaLnBrk="1" hangingPunct="1">
              <a:spcBef>
                <a:spcPts val="0"/>
              </a:spcBef>
              <a:defRPr/>
            </a:pPr>
            <a:endParaRPr lang="vi-VN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Nơi bố mẹ ngày đêm                                   Nơi ấy ngôi sao khuya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Lúc nào qua cũng vội                                  Soi vào trong giấc ngủ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Nơi bạn bè chạy tới                                     Ngọn đèn khuya bóng mẹ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Thường lúc nào cũng vui.                           Sáng một vầng trên sân.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vi-VN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                                                  Vũ Quần Phương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56919" y="1447800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NG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ƯỠNG CỬA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9867</TotalTime>
  <Words>985</Words>
  <Application>Microsoft Office PowerPoint</Application>
  <PresentationFormat>Custom</PresentationFormat>
  <Paragraphs>144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Thứ……ngày…..tháng…..năm…….</vt:lpstr>
      <vt:lpstr>Thứ……ngày…..tháng…..năm…….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1072</cp:revision>
  <dcterms:created xsi:type="dcterms:W3CDTF">2008-09-09T22:52:10Z</dcterms:created>
  <dcterms:modified xsi:type="dcterms:W3CDTF">2024-04-22T14:52:19Z</dcterms:modified>
</cp:coreProperties>
</file>