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39" r:id="rId3"/>
    <p:sldId id="408" r:id="rId4"/>
    <p:sldId id="440" r:id="rId5"/>
    <p:sldId id="437" r:id="rId6"/>
    <p:sldId id="438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FF"/>
    <a:srgbClr val="FF3399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4.jp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3.jp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719" y="5998674"/>
            <a:ext cx="3091658" cy="220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288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27919" y="3810000"/>
            <a:ext cx="141732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THƯ VIỆN (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366908" y="1267466"/>
            <a:ext cx="926721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DU LỊCH QUA MÀN ẢNH NHỎ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3292097" y="3575783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 Box 38" descr="Water droplets"/>
          <p:cNvSpPr txBox="1">
            <a:spLocks noChangeArrowheads="1"/>
          </p:cNvSpPr>
          <p:nvPr/>
        </p:nvSpPr>
        <p:spPr bwMode="auto">
          <a:xfrm>
            <a:off x="11461482" y="7223760"/>
            <a:ext cx="3752669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1247829" y="2880360"/>
            <a:ext cx="4088536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16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stCxn id="17" idx="2"/>
              <a:endCxn id="17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7" idx="0"/>
              <a:endCxn id="17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2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 flipV="1">
            <a:off x="13292097" y="3621724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1232589" y="4834794"/>
            <a:ext cx="4172413" cy="3623406"/>
            <a:chOff x="11087752" y="4824373"/>
            <a:chExt cx="4172413" cy="362340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5260165" y="4824373"/>
              <a:ext cx="0" cy="3623406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11087752" y="70104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3123194" y="4889028"/>
              <a:ext cx="2121408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148712" y="6995160"/>
              <a:ext cx="5613" cy="14478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11148712" y="4852932"/>
              <a:ext cx="2014064" cy="2157468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1110119" y="8382000"/>
              <a:ext cx="4150046" cy="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969791" y="6153855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tới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ường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53128" y="7434530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tr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4938" y="2575054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bầu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ời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61254" y="3830329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tr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2" y="2066614"/>
            <a:ext cx="4438439" cy="300748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34248" y="2612424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bàn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ân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57803" y="3867699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ch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77" y="2066614"/>
            <a:ext cx="4408142" cy="2969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8" y="5562600"/>
            <a:ext cx="4408143" cy="305994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877070" y="6082102"/>
            <a:ext cx="3810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00CC"/>
                </a:solidFill>
              </a:rPr>
              <a:t>Điền </a:t>
            </a:r>
            <a:r>
              <a:rPr lang="en-US" sz="2800" b="1" smtClean="0">
                <a:solidFill>
                  <a:srgbClr val="FF0000"/>
                </a:solidFill>
              </a:rPr>
              <a:t>tr </a:t>
            </a:r>
            <a:r>
              <a:rPr lang="en-US" sz="2800" b="1" smtClean="0">
                <a:solidFill>
                  <a:srgbClr val="0000CC"/>
                </a:solidFill>
              </a:rPr>
              <a:t>hay </a:t>
            </a:r>
            <a:r>
              <a:rPr lang="en-US" sz="2800" b="1" smtClean="0">
                <a:solidFill>
                  <a:srgbClr val="FF0000"/>
                </a:solidFill>
              </a:rPr>
              <a:t>ch</a:t>
            </a:r>
            <a:r>
              <a:rPr lang="en-US" sz="2800" b="1" smtClean="0">
                <a:solidFill>
                  <a:srgbClr val="0000CC"/>
                </a:solidFill>
              </a:rPr>
              <a:t> vào cấu chấm dưới đây</a:t>
            </a:r>
          </a:p>
          <a:p>
            <a:pPr algn="ctr"/>
            <a:endParaRPr lang="en-US" sz="2800" b="1" smtClean="0">
              <a:solidFill>
                <a:srgbClr val="FF0000"/>
              </a:solidFill>
            </a:endParaRPr>
          </a:p>
          <a:p>
            <a:pPr algn="ctr"/>
            <a:r>
              <a:rPr lang="en-US" sz="3200" b="1" smtClean="0">
                <a:solidFill>
                  <a:srgbClr val="0000CC"/>
                </a:solidFill>
              </a:rPr>
              <a:t>rong </a:t>
            </a:r>
            <a:r>
              <a:rPr lang="en-US" sz="3200" smtClean="0">
                <a:solidFill>
                  <a:srgbClr val="0000CC"/>
                </a:solidFill>
              </a:rPr>
              <a:t>…….</a:t>
            </a:r>
            <a:r>
              <a:rPr lang="en-US" sz="3200" b="1" smtClean="0">
                <a:solidFill>
                  <a:srgbClr val="0000CC"/>
                </a:solidFill>
              </a:rPr>
              <a:t>ơi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3025" y="7337377"/>
            <a:ext cx="801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ch</a:t>
            </a: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999" y="5608045"/>
            <a:ext cx="4408142" cy="296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765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715835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THƯ VIỆN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80319" y="3276600"/>
            <a:ext cx="1419488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thư viện của các em. Các em có thể đọc bất kì quyển sách nào ở đây. Cứ thoải mái vào thư viện khi nào thấy thích. Nếu muốn, các em có thể mượn sách về nhà đọc. Nhưng đọc xong thì phải trả lại nhé.</a:t>
            </a:r>
          </a:p>
          <a:p>
            <a:pPr indent="457200"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nhà có sách gì các em muốn bạn khác cùng đọc, hãy mang sách đến đây.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828390"/>
            <a:ext cx="8363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yển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ách, th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oải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mái,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ại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khó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48547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95">
            <a:extLst>
              <a:ext uri="{FF2B5EF4-FFF2-40B4-BE49-F238E27FC236}">
                <a16:creationId xmlns:a16="http://schemas.microsoft.com/office/drawing/2014/main" id="{9ED5A3B6-9A45-C7AE-6785-05306CD27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</p:spTree>
    <p:extLst>
      <p:ext uri="{BB962C8B-B14F-4D97-AF65-F5344CB8AC3E}">
        <p14:creationId xmlns:p14="http://schemas.microsoft.com/office/powerpoint/2010/main" val="715209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61523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647323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Bài 2: Ghép các từ phù hợp với “ trân” hoặc “ chân” trong các hình: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62781" y="-952499"/>
            <a:ext cx="10515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30019" y="-1006672"/>
            <a:ext cx="12177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906692" y="-990600"/>
            <a:ext cx="1447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rao</a:t>
            </a:r>
            <a:endParaRPr lang="en-US" sz="3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80307"/>
              </p:ext>
            </p:extLst>
          </p:nvPr>
        </p:nvGraphicFramePr>
        <p:xfrm>
          <a:off x="1650644" y="5003569"/>
          <a:ext cx="5479375" cy="3458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8397"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chân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trân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9890"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Rectangle 95">
            <a:extLst>
              <a:ext uri="{FF2B5EF4-FFF2-40B4-BE49-F238E27FC236}">
                <a16:creationId xmlns:a16="http://schemas.microsoft.com/office/drawing/2014/main" id="{BDAB9B68-F6BE-F4B0-E6D4-A8C935933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74DDC5-C926-9AF5-FEB7-D085A09F2BD4}"/>
              </a:ext>
            </a:extLst>
          </p:cNvPr>
          <p:cNvSpPr txBox="1"/>
          <p:nvPr/>
        </p:nvSpPr>
        <p:spPr>
          <a:xfrm>
            <a:off x="1659223" y="4154269"/>
            <a:ext cx="5869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nhau làm việc nhóm 2</a:t>
            </a:r>
            <a:endParaRPr lang="en-US" sz="3600">
              <a:solidFill>
                <a:srgbClr val="FF0000"/>
              </a:solidFill>
            </a:endParaRPr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B1A95DC8-E1DB-37D2-9B07-1DAFCCF4C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17" y="3428999"/>
            <a:ext cx="6299586" cy="55654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875ED97-E5AF-53F7-C373-5882AB5806B7}"/>
              </a:ext>
            </a:extLst>
          </p:cNvPr>
          <p:cNvSpPr txBox="1"/>
          <p:nvPr/>
        </p:nvSpPr>
        <p:spPr>
          <a:xfrm>
            <a:off x="1659223" y="6211712"/>
            <a:ext cx="27150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dung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tình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thành</a:t>
            </a:r>
          </a:p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chân lí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00B231-7D73-C99D-8B26-3AD2BDDDE60E}"/>
              </a:ext>
            </a:extLst>
          </p:cNvPr>
          <p:cNvSpPr txBox="1"/>
          <p:nvPr/>
        </p:nvSpPr>
        <p:spPr>
          <a:xfrm>
            <a:off x="4593971" y="6257211"/>
            <a:ext cx="2715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trân trọng</a:t>
            </a:r>
            <a:endParaRPr lang="en-US" sz="36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3" grpId="0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-76200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217916"/>
            <a:ext cx="1438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 b. Ghép các tiếng phù hợp với dân hoặc dâng để tạo thành từ.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>
            <a:extLst>
              <a:ext uri="{FF2B5EF4-FFF2-40B4-BE49-F238E27FC236}">
                <a16:creationId xmlns:a16="http://schemas.microsoft.com/office/drawing/2014/main" id="{5DFAD7D8-378E-DE91-30DA-8CE3F9F4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E82D94-96D0-13BF-219F-46B7835365F8}"/>
              </a:ext>
            </a:extLst>
          </p:cNvPr>
          <p:cNvGrpSpPr/>
          <p:nvPr/>
        </p:nvGrpSpPr>
        <p:grpSpPr>
          <a:xfrm>
            <a:off x="5719851" y="4608107"/>
            <a:ext cx="2133598" cy="1224502"/>
            <a:chOff x="5242721" y="3347498"/>
            <a:chExt cx="2133598" cy="122450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0831316B-85D9-26CD-9652-93FA65933790}"/>
                </a:ext>
              </a:extLst>
            </p:cNvPr>
            <p:cNvSpPr/>
            <p:nvPr/>
          </p:nvSpPr>
          <p:spPr>
            <a:xfrm>
              <a:off x="5242721" y="3347498"/>
              <a:ext cx="2133598" cy="122450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355F39-1A35-4B32-3EB7-C2555CEB3422}"/>
                </a:ext>
              </a:extLst>
            </p:cNvPr>
            <p:cNvSpPr/>
            <p:nvPr/>
          </p:nvSpPr>
          <p:spPr>
            <a:xfrm>
              <a:off x="5635745" y="3655404"/>
              <a:ext cx="1230922" cy="577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10086-04DC-2B1B-B46E-F8A123055916}"/>
              </a:ext>
            </a:extLst>
          </p:cNvPr>
          <p:cNvGrpSpPr/>
          <p:nvPr/>
        </p:nvGrpSpPr>
        <p:grpSpPr>
          <a:xfrm>
            <a:off x="9374252" y="4608107"/>
            <a:ext cx="1981201" cy="1183688"/>
            <a:chOff x="2423319" y="4948518"/>
            <a:chExt cx="1981201" cy="1183688"/>
          </a:xfrm>
        </p:grpSpPr>
        <p:sp>
          <p:nvSpPr>
            <p:cNvPr id="26" name="Cloud 25">
              <a:extLst>
                <a:ext uri="{FF2B5EF4-FFF2-40B4-BE49-F238E27FC236}">
                  <a16:creationId xmlns:a16="http://schemas.microsoft.com/office/drawing/2014/main" id="{CA17AF67-085E-8E0C-5C2D-41031F9FE1C0}"/>
                </a:ext>
              </a:extLst>
            </p:cNvPr>
            <p:cNvSpPr/>
            <p:nvPr/>
          </p:nvSpPr>
          <p:spPr>
            <a:xfrm>
              <a:off x="2423319" y="4948518"/>
              <a:ext cx="1981201" cy="118368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94247A-50C1-787E-DE0C-80816E3DDF22}"/>
                </a:ext>
              </a:extLst>
            </p:cNvPr>
            <p:cNvSpPr/>
            <p:nvPr/>
          </p:nvSpPr>
          <p:spPr>
            <a:xfrm>
              <a:off x="2884260" y="5257801"/>
              <a:ext cx="1139259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dâng</a:t>
              </a:r>
            </a:p>
          </p:txBody>
        </p:sp>
      </p:grpSp>
      <p:sp>
        <p:nvSpPr>
          <p:cNvPr id="32" name="Heart 31">
            <a:extLst>
              <a:ext uri="{FF2B5EF4-FFF2-40B4-BE49-F238E27FC236}">
                <a16:creationId xmlns:a16="http://schemas.microsoft.com/office/drawing/2014/main" id="{4E35818E-8E74-136E-C3AB-3F51142F5096}"/>
              </a:ext>
            </a:extLst>
          </p:cNvPr>
          <p:cNvSpPr/>
          <p:nvPr/>
        </p:nvSpPr>
        <p:spPr>
          <a:xfrm>
            <a:off x="7834619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A9447CD6-D631-249F-C003-21D839902969}"/>
              </a:ext>
            </a:extLst>
          </p:cNvPr>
          <p:cNvSpPr/>
          <p:nvPr/>
        </p:nvSpPr>
        <p:spPr>
          <a:xfrm>
            <a:off x="7851024" y="291553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218E6D9B-B9CA-3493-E580-6091D9D0DA21}"/>
              </a:ext>
            </a:extLst>
          </p:cNvPr>
          <p:cNvSpPr/>
          <p:nvPr/>
        </p:nvSpPr>
        <p:spPr>
          <a:xfrm>
            <a:off x="3709713" y="3262738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BA9E14D7-08B6-4DE2-AC12-A20B0CC26F4D}"/>
              </a:ext>
            </a:extLst>
          </p:cNvPr>
          <p:cNvSpPr/>
          <p:nvPr/>
        </p:nvSpPr>
        <p:spPr>
          <a:xfrm>
            <a:off x="4168430" y="6181909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</a:p>
        </p:txBody>
      </p:sp>
      <p:sp>
        <p:nvSpPr>
          <p:cNvPr id="36" name="Heart 35">
            <a:extLst>
              <a:ext uri="{FF2B5EF4-FFF2-40B4-BE49-F238E27FC236}">
                <a16:creationId xmlns:a16="http://schemas.microsoft.com/office/drawing/2014/main" id="{AE631936-9627-D970-C0BF-98462420C5F1}"/>
              </a:ext>
            </a:extLst>
          </p:cNvPr>
          <p:cNvSpPr/>
          <p:nvPr/>
        </p:nvSpPr>
        <p:spPr>
          <a:xfrm>
            <a:off x="11503656" y="6195356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FCB69422-57FF-3095-AA06-30E3ADAF3EE8}"/>
              </a:ext>
            </a:extLst>
          </p:cNvPr>
          <p:cNvSpPr/>
          <p:nvPr/>
        </p:nvSpPr>
        <p:spPr>
          <a:xfrm>
            <a:off x="11630592" y="3083812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-76200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217916"/>
            <a:ext cx="14383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 b. Ghép các tiếng phù hợp với dân hoặc dâng để tạo thành từ.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5">
            <a:extLst>
              <a:ext uri="{FF2B5EF4-FFF2-40B4-BE49-F238E27FC236}">
                <a16:creationId xmlns:a16="http://schemas.microsoft.com/office/drawing/2014/main" id="{5DFAD7D8-378E-DE91-30DA-8CE3F9F4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2785" y="1334869"/>
            <a:ext cx="49465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15: THƯ VIỆN (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T3)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E82D94-96D0-13BF-219F-46B7835365F8}"/>
              </a:ext>
            </a:extLst>
          </p:cNvPr>
          <p:cNvGrpSpPr/>
          <p:nvPr/>
        </p:nvGrpSpPr>
        <p:grpSpPr>
          <a:xfrm>
            <a:off x="5717426" y="4300201"/>
            <a:ext cx="2133598" cy="1224502"/>
            <a:chOff x="5242721" y="3347498"/>
            <a:chExt cx="2133598" cy="122450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0831316B-85D9-26CD-9652-93FA65933790}"/>
                </a:ext>
              </a:extLst>
            </p:cNvPr>
            <p:cNvSpPr/>
            <p:nvPr/>
          </p:nvSpPr>
          <p:spPr>
            <a:xfrm>
              <a:off x="5242721" y="3347498"/>
              <a:ext cx="2133598" cy="122450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355F39-1A35-4B32-3EB7-C2555CEB3422}"/>
                </a:ext>
              </a:extLst>
            </p:cNvPr>
            <p:cNvSpPr/>
            <p:nvPr/>
          </p:nvSpPr>
          <p:spPr>
            <a:xfrm>
              <a:off x="5635745" y="3655404"/>
              <a:ext cx="1230922" cy="5770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</a:p>
          </p:txBody>
        </p:sp>
      </p:grpSp>
      <p:sp>
        <p:nvSpPr>
          <p:cNvPr id="24" name="Cloud 23">
            <a:extLst>
              <a:ext uri="{FF2B5EF4-FFF2-40B4-BE49-F238E27FC236}">
                <a16:creationId xmlns:a16="http://schemas.microsoft.com/office/drawing/2014/main" id="{0A50D020-46AF-4E72-49B5-484F1181B8E7}"/>
              </a:ext>
            </a:extLst>
          </p:cNvPr>
          <p:cNvSpPr/>
          <p:nvPr/>
        </p:nvSpPr>
        <p:spPr>
          <a:xfrm>
            <a:off x="2377600" y="4841657"/>
            <a:ext cx="45719" cy="106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710086-04DC-2B1B-B46E-F8A123055916}"/>
              </a:ext>
            </a:extLst>
          </p:cNvPr>
          <p:cNvGrpSpPr/>
          <p:nvPr/>
        </p:nvGrpSpPr>
        <p:grpSpPr>
          <a:xfrm>
            <a:off x="9374252" y="4608107"/>
            <a:ext cx="1981201" cy="1183688"/>
            <a:chOff x="2423319" y="4948518"/>
            <a:chExt cx="1981201" cy="1183688"/>
          </a:xfrm>
        </p:grpSpPr>
        <p:sp>
          <p:nvSpPr>
            <p:cNvPr id="26" name="Cloud 25">
              <a:extLst>
                <a:ext uri="{FF2B5EF4-FFF2-40B4-BE49-F238E27FC236}">
                  <a16:creationId xmlns:a16="http://schemas.microsoft.com/office/drawing/2014/main" id="{CA17AF67-085E-8E0C-5C2D-41031F9FE1C0}"/>
                </a:ext>
              </a:extLst>
            </p:cNvPr>
            <p:cNvSpPr/>
            <p:nvPr/>
          </p:nvSpPr>
          <p:spPr>
            <a:xfrm>
              <a:off x="2423319" y="4948518"/>
              <a:ext cx="1981201" cy="118368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94247A-50C1-787E-DE0C-80816E3DDF22}"/>
                </a:ext>
              </a:extLst>
            </p:cNvPr>
            <p:cNvSpPr/>
            <p:nvPr/>
          </p:nvSpPr>
          <p:spPr>
            <a:xfrm>
              <a:off x="2884260" y="5257801"/>
              <a:ext cx="1139259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dâng</a:t>
              </a:r>
            </a:p>
          </p:txBody>
        </p:sp>
      </p:grpSp>
      <p:sp>
        <p:nvSpPr>
          <p:cNvPr id="32" name="Heart 31">
            <a:extLst>
              <a:ext uri="{FF2B5EF4-FFF2-40B4-BE49-F238E27FC236}">
                <a16:creationId xmlns:a16="http://schemas.microsoft.com/office/drawing/2014/main" id="{4E35818E-8E74-136E-C3AB-3F51142F5096}"/>
              </a:ext>
            </a:extLst>
          </p:cNvPr>
          <p:cNvSpPr/>
          <p:nvPr/>
        </p:nvSpPr>
        <p:spPr>
          <a:xfrm>
            <a:off x="7834619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</a:p>
        </p:txBody>
      </p:sp>
      <p:sp>
        <p:nvSpPr>
          <p:cNvPr id="33" name="Heart 32">
            <a:extLst>
              <a:ext uri="{FF2B5EF4-FFF2-40B4-BE49-F238E27FC236}">
                <a16:creationId xmlns:a16="http://schemas.microsoft.com/office/drawing/2014/main" id="{A9447CD6-D631-249F-C003-21D839902969}"/>
              </a:ext>
            </a:extLst>
          </p:cNvPr>
          <p:cNvSpPr/>
          <p:nvPr/>
        </p:nvSpPr>
        <p:spPr>
          <a:xfrm>
            <a:off x="7851024" y="291553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34" name="Heart 33">
            <a:extLst>
              <a:ext uri="{FF2B5EF4-FFF2-40B4-BE49-F238E27FC236}">
                <a16:creationId xmlns:a16="http://schemas.microsoft.com/office/drawing/2014/main" id="{218E6D9B-B9CA-3493-E580-6091D9D0DA21}"/>
              </a:ext>
            </a:extLst>
          </p:cNvPr>
          <p:cNvSpPr/>
          <p:nvPr/>
        </p:nvSpPr>
        <p:spPr>
          <a:xfrm>
            <a:off x="3709713" y="3262738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</a:p>
        </p:txBody>
      </p:sp>
      <p:sp>
        <p:nvSpPr>
          <p:cNvPr id="35" name="Heart 34">
            <a:extLst>
              <a:ext uri="{FF2B5EF4-FFF2-40B4-BE49-F238E27FC236}">
                <a16:creationId xmlns:a16="http://schemas.microsoft.com/office/drawing/2014/main" id="{BA9E14D7-08B6-4DE2-AC12-A20B0CC26F4D}"/>
              </a:ext>
            </a:extLst>
          </p:cNvPr>
          <p:cNvSpPr/>
          <p:nvPr/>
        </p:nvSpPr>
        <p:spPr>
          <a:xfrm>
            <a:off x="5025331" y="6464783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</a:p>
        </p:txBody>
      </p:sp>
      <p:sp>
        <p:nvSpPr>
          <p:cNvPr id="36" name="Heart 35">
            <a:extLst>
              <a:ext uri="{FF2B5EF4-FFF2-40B4-BE49-F238E27FC236}">
                <a16:creationId xmlns:a16="http://schemas.microsoft.com/office/drawing/2014/main" id="{AE631936-9627-D970-C0BF-98462420C5F1}"/>
              </a:ext>
            </a:extLst>
          </p:cNvPr>
          <p:cNvSpPr/>
          <p:nvPr/>
        </p:nvSpPr>
        <p:spPr>
          <a:xfrm>
            <a:off x="11367266" y="6398384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</a:p>
        </p:txBody>
      </p:sp>
      <p:sp>
        <p:nvSpPr>
          <p:cNvPr id="37" name="Heart 36">
            <a:extLst>
              <a:ext uri="{FF2B5EF4-FFF2-40B4-BE49-F238E27FC236}">
                <a16:creationId xmlns:a16="http://schemas.microsoft.com/office/drawing/2014/main" id="{FCB69422-57FF-3095-AA06-30E3ADAF3EE8}"/>
              </a:ext>
            </a:extLst>
          </p:cNvPr>
          <p:cNvSpPr/>
          <p:nvPr/>
        </p:nvSpPr>
        <p:spPr>
          <a:xfrm>
            <a:off x="11630592" y="3083812"/>
            <a:ext cx="1700580" cy="1384667"/>
          </a:xfrm>
          <a:prstGeom prst="hear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</a:p>
        </p:txBody>
      </p:sp>
    </p:spTree>
    <p:extLst>
      <p:ext uri="{BB962C8B-B14F-4D97-AF65-F5344CB8AC3E}">
        <p14:creationId xmlns:p14="http://schemas.microsoft.com/office/powerpoint/2010/main" val="377360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1 0.1625 L -0.33912 0.057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6" y="-5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8 -0.02796 L -0.08904 0.002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1" y="1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5373E-6 1.94444E-6 L -0.34078 0.180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9" y="8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7 -8.33333E-7 L -0.57281 0.293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09" y="146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2315E-7 2.77778E-6 L -0.5535 0.088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80" y="44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3 0.00121 L 0.21467 -0.286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0" y="-143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2 -0.09167 L 0.40242 -0.12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-1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9796</TotalTime>
  <Words>450</Words>
  <Application>Microsoft Office PowerPoint</Application>
  <PresentationFormat>Custom</PresentationFormat>
  <Paragraphs>91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1108</cp:revision>
  <dcterms:created xsi:type="dcterms:W3CDTF">2008-09-09T22:52:10Z</dcterms:created>
  <dcterms:modified xsi:type="dcterms:W3CDTF">2024-04-22T14:45:20Z</dcterms:modified>
</cp:coreProperties>
</file>