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327" r:id="rId2"/>
    <p:sldId id="407" r:id="rId3"/>
    <p:sldId id="408" r:id="rId4"/>
    <p:sldId id="440" r:id="rId5"/>
    <p:sldId id="437" r:id="rId6"/>
    <p:sldId id="441" r:id="rId7"/>
    <p:sldId id="423" r:id="rId8"/>
    <p:sldId id="340" r:id="rId9"/>
  </p:sldIdLst>
  <p:sldSz cx="16276638" cy="9144000"/>
  <p:notesSz cx="6858000" cy="9144000"/>
  <p:custDataLst>
    <p:tags r:id="rId11"/>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7A835"/>
    <a:srgbClr val="FF3399"/>
    <a:srgbClr val="FF0066"/>
    <a:srgbClr val="FF7C80"/>
    <a:srgbClr val="0000CC"/>
    <a:srgbClr val="EDF6F7"/>
    <a:srgbClr val="FF6600"/>
    <a:srgbClr val="6600CC"/>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varScale="1">
        <p:scale>
          <a:sx n="55" d="100"/>
          <a:sy n="55" d="100"/>
        </p:scale>
        <p:origin x="564" y="90"/>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8</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3.wmf"/><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wmf"/><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hyperlink" Target="Khoi%20dong/Cau%201.pptx" TargetMode="External"/><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hyperlink" Target="Khoi%20dong/Cau%204.pptx" TargetMode="External"/><Relationship Id="rId5" Type="http://schemas.openxmlformats.org/officeDocument/2006/relationships/hyperlink" Target="Khoi%20dong/Cau%202.pptx" TargetMode="External"/><Relationship Id="rId4" Type="http://schemas.openxmlformats.org/officeDocument/2006/relationships/hyperlink" Target="Khoi%20dong/Cau%203.pptx"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3" name="Picture 5"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38632" y="5111880"/>
            <a:ext cx="4334745" cy="3092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dirty="0">
                <a:solidFill>
                  <a:srgbClr val="FF0066"/>
                </a:solidFill>
                <a:latin typeface="Times New Roman" pitchFamily="18" charset="0"/>
              </a:rPr>
              <a:t>TRƯỜNG TIỂU </a:t>
            </a:r>
            <a:r>
              <a:rPr lang="en-US" altLang="en-US" sz="3500" b="1">
                <a:solidFill>
                  <a:srgbClr val="FF0066"/>
                </a:solidFill>
                <a:latin typeface="Times New Roman" pitchFamily="18" charset="0"/>
              </a:rPr>
              <a:t>HỌC </a:t>
            </a:r>
            <a:r>
              <a:rPr lang="en-US" altLang="en-US" sz="3500" b="1">
                <a:solidFill>
                  <a:srgbClr val="FF0066"/>
                </a:solidFill>
                <a:latin typeface="Times New Roman" pitchFamily="18" charset="0"/>
              </a:rPr>
              <a:t>QUẢNG TIÊN</a:t>
            </a:r>
            <a:endParaRPr lang="en-US" altLang="en-US" sz="3500" b="1" dirty="0">
              <a:solidFill>
                <a:srgbClr val="FF0066"/>
              </a:solidFill>
              <a:latin typeface="Times New Roman" pitchFamily="18" charset="0"/>
            </a:endParaRPr>
          </a:p>
        </p:txBody>
      </p:sp>
      <p:pic>
        <p:nvPicPr>
          <p:cNvPr id="2051"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1204119" y="4343401"/>
            <a:ext cx="13868399" cy="182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Tiếng Việt lớp 3</a:t>
            </a:r>
          </a:p>
          <a:p>
            <a:pPr algn="ctr" eaLnBrk="1" hangingPunct="1">
              <a:spcBef>
                <a:spcPts val="1800"/>
              </a:spcBef>
              <a:defRPr/>
            </a:pPr>
            <a:r>
              <a:rPr lang="en-US" sz="5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14: CUỘC HỌP CỦA CHỮ VIẾT (T4)</a:t>
            </a: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4107913" y="1164913"/>
            <a:ext cx="813831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smtClean="0">
                <a:solidFill>
                  <a:srgbClr val="0000CC"/>
                </a:solidFill>
                <a:effectLst>
                  <a:outerShdw blurRad="38100" dist="38100" dir="2700000" algn="tl">
                    <a:srgbClr val="000000">
                      <a:alpha val="43137"/>
                    </a:srgbClr>
                  </a:outerShdw>
                </a:effectLst>
                <a:latin typeface="Times New Roman" pitchFamily="18" charset="0"/>
              </a:rPr>
              <a:t>TRÒ CHƠI: VIỆT NAM THÂN YÊU</a:t>
            </a:r>
          </a:p>
        </p:txBody>
      </p:sp>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l="40400"/>
          <a:stretch/>
        </p:blipFill>
        <p:spPr>
          <a:xfrm>
            <a:off x="10119519" y="1752600"/>
            <a:ext cx="5735577" cy="7095805"/>
          </a:xfrm>
          <a:prstGeom prst="rect">
            <a:avLst/>
          </a:prstGeom>
        </p:spPr>
      </p:pic>
      <p:sp>
        <p:nvSpPr>
          <p:cNvPr id="14" name="Rounded Rectangle 13">
            <a:hlinkClick r:id="rId3" action="ppaction://hlinkpres?slideindex=1&amp;slidetitle="/>
          </p:cNvPr>
          <p:cNvSpPr/>
          <p:nvPr/>
        </p:nvSpPr>
        <p:spPr>
          <a:xfrm>
            <a:off x="1245250" y="3166369"/>
            <a:ext cx="3315353" cy="1566703"/>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0000"/>
                </a:solidFill>
              </a:rPr>
              <a:t>Nam Trung Bộ</a:t>
            </a:r>
            <a:endParaRPr lang="en-US" sz="3200" b="1">
              <a:solidFill>
                <a:srgbClr val="FF0000"/>
              </a:solidFill>
            </a:endParaRPr>
          </a:p>
        </p:txBody>
      </p:sp>
      <p:sp>
        <p:nvSpPr>
          <p:cNvPr id="15" name="Rounded Rectangle 14">
            <a:hlinkClick r:id="rId4" action="ppaction://hlinkpres?slideindex=1&amp;slidetitle="/>
          </p:cNvPr>
          <p:cNvSpPr/>
          <p:nvPr/>
        </p:nvSpPr>
        <p:spPr>
          <a:xfrm>
            <a:off x="1245250" y="6053297"/>
            <a:ext cx="3315353" cy="1566703"/>
          </a:xfrm>
          <a:prstGeom prst="roundRect">
            <a:avLst/>
          </a:prstGeom>
          <a:solidFill>
            <a:srgbClr val="F7A8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t>Đông Nam Bộ</a:t>
            </a:r>
            <a:endParaRPr lang="en-US" sz="3200" b="1"/>
          </a:p>
        </p:txBody>
      </p:sp>
      <p:sp>
        <p:nvSpPr>
          <p:cNvPr id="16" name="Rounded Rectangle 15">
            <a:hlinkClick r:id="rId5" action="ppaction://hlinkpres?slideindex=1&amp;slidetitle="/>
          </p:cNvPr>
          <p:cNvSpPr/>
          <p:nvPr/>
        </p:nvSpPr>
        <p:spPr>
          <a:xfrm>
            <a:off x="5584966" y="3124200"/>
            <a:ext cx="3315353" cy="1566703"/>
          </a:xfrm>
          <a:prstGeom prst="roundRect">
            <a:avLst/>
          </a:prstGeom>
          <a:solidFill>
            <a:srgbClr val="606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t>Nam Trung Bộ</a:t>
            </a:r>
            <a:endParaRPr lang="en-US" sz="3200" b="1"/>
          </a:p>
        </p:txBody>
      </p:sp>
      <p:sp>
        <p:nvSpPr>
          <p:cNvPr id="17" name="Rounded Rectangle 16">
            <a:hlinkClick r:id="rId6" action="ppaction://hlinkpres?slideindex=1&amp;slidetitle="/>
          </p:cNvPr>
          <p:cNvSpPr/>
          <p:nvPr/>
        </p:nvSpPr>
        <p:spPr>
          <a:xfrm>
            <a:off x="5541039" y="5980648"/>
            <a:ext cx="3315353" cy="1566703"/>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t>Tây Nguyên</a:t>
            </a:r>
            <a:endParaRPr lang="en-US" sz="3200" b="1"/>
          </a:p>
        </p:txBody>
      </p:sp>
      <p:grpSp>
        <p:nvGrpSpPr>
          <p:cNvPr id="18" name="Group 17"/>
          <p:cNvGrpSpPr/>
          <p:nvPr/>
        </p:nvGrpSpPr>
        <p:grpSpPr>
          <a:xfrm>
            <a:off x="4617134" y="149573"/>
            <a:ext cx="7013458" cy="1117345"/>
            <a:chOff x="4539228" y="210532"/>
            <a:chExt cx="6895119" cy="1117345"/>
          </a:xfrm>
        </p:grpSpPr>
        <p:grpSp>
          <p:nvGrpSpPr>
            <p:cNvPr id="19" name="Group 18"/>
            <p:cNvGrpSpPr/>
            <p:nvPr/>
          </p:nvGrpSpPr>
          <p:grpSpPr>
            <a:xfrm>
              <a:off x="4539228" y="210532"/>
              <a:ext cx="6895119" cy="1117345"/>
              <a:chOff x="4539228" y="210532"/>
              <a:chExt cx="6895119" cy="1117345"/>
            </a:xfrm>
          </p:grpSpPr>
          <p:sp>
            <p:nvSpPr>
              <p:cNvPr id="21" name="TextBox 20"/>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22" name="TextBox 21"/>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20" name="Straight Connector 19"/>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Tree>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20" restart="whenNotActive" fill="hold" evtFilter="cancelBubble" nodeType="interactiveSeq">
                <p:stCondLst>
                  <p:cond evt="onClick" delay="0">
                    <p:tgtEl>
                      <p:spTgt spid="17"/>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7"/>
                                        </p:tgtEl>
                                      </p:cBhvr>
                                    </p:animEffect>
                                    <p:set>
                                      <p:cBhvr>
                                        <p:cTn id="25"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14" grpId="0" animBg="1"/>
      <p:bldP spid="15" grpId="0" animBg="1"/>
      <p:bldP spid="16"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508919" y="1645920"/>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Luyện tập.</a:t>
              </a: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051719" y="2331720"/>
            <a:ext cx="14423484" cy="677108"/>
          </a:xfrm>
          <a:prstGeom prst="rect">
            <a:avLst/>
          </a:prstGeom>
        </p:spPr>
        <p:txBody>
          <a:bodyPr wrap="square">
            <a:spAutoFit/>
          </a:bodyPr>
          <a:lstStyle/>
          <a:p>
            <a:pPr algn="ctr"/>
            <a:r>
              <a:rPr lang="en-US" sz="3800" b="1">
                <a:solidFill>
                  <a:srgbClr val="0000CC"/>
                </a:solidFill>
                <a:latin typeface="Times New Roman" pitchFamily="18" charset="0"/>
                <a:cs typeface="Times New Roman" pitchFamily="18" charset="0"/>
              </a:rPr>
              <a:t>Bài 1. Quan sát tranh và đóng vai bạn nhỏ để giới thiệu về bạn ấy:</a:t>
            </a:r>
          </a:p>
        </p:txBody>
      </p:sp>
      <p:sp>
        <p:nvSpPr>
          <p:cNvPr id="21" name="Rectangle 95"/>
          <p:cNvSpPr>
            <a:spLocks noChangeArrowheads="1"/>
          </p:cNvSpPr>
          <p:nvPr/>
        </p:nvSpPr>
        <p:spPr bwMode="auto">
          <a:xfrm>
            <a:off x="3779761" y="1249680"/>
            <a:ext cx="84292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200" b="1">
                <a:solidFill>
                  <a:srgbClr val="0000CC"/>
                </a:solidFill>
                <a:latin typeface="Times New Roman" pitchFamily="18" charset="0"/>
                <a:cs typeface="Times New Roman" pitchFamily="18" charset="0"/>
              </a:rPr>
              <a:t>BÀI 14: CUỘC HỌP CỦA CHỮ VIẾT ( Tiết 4)</a:t>
            </a:r>
          </a:p>
        </p:txBody>
      </p:sp>
      <p:pic>
        <p:nvPicPr>
          <p:cNvPr id="2" name="Picture 1">
            <a:extLst>
              <a:ext uri="{FF2B5EF4-FFF2-40B4-BE49-F238E27FC236}">
                <a16:creationId xmlns:a16="http://schemas.microsoft.com/office/drawing/2014/main" id="{8D581A97-D159-1A48-05E8-9BEBB67A6F65}"/>
              </a:ext>
            </a:extLst>
          </p:cNvPr>
          <p:cNvPicPr>
            <a:picLocks noChangeAspect="1"/>
          </p:cNvPicPr>
          <p:nvPr/>
        </p:nvPicPr>
        <p:blipFill>
          <a:blip r:embed="rId2"/>
          <a:stretch>
            <a:fillRect/>
          </a:stretch>
        </p:blipFill>
        <p:spPr>
          <a:xfrm>
            <a:off x="1678330" y="3036902"/>
            <a:ext cx="13781849" cy="6107098"/>
          </a:xfrm>
          <a:prstGeom prst="rect">
            <a:avLst/>
          </a:prstGeom>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508919" y="1981200"/>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Luyện tập.</a:t>
              </a: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30" name="Rectangle 95">
            <a:extLst>
              <a:ext uri="{FF2B5EF4-FFF2-40B4-BE49-F238E27FC236}">
                <a16:creationId xmlns:a16="http://schemas.microsoft.com/office/drawing/2014/main" id="{3223F9BB-8668-1ABC-3B03-34A87C5D9393}"/>
              </a:ext>
            </a:extLst>
          </p:cNvPr>
          <p:cNvSpPr>
            <a:spLocks noChangeArrowheads="1"/>
          </p:cNvSpPr>
          <p:nvPr/>
        </p:nvSpPr>
        <p:spPr bwMode="auto">
          <a:xfrm>
            <a:off x="4281088" y="1396425"/>
            <a:ext cx="84292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200" b="1">
                <a:solidFill>
                  <a:srgbClr val="0000CC"/>
                </a:solidFill>
                <a:latin typeface="Times New Roman" pitchFamily="18" charset="0"/>
                <a:cs typeface="Times New Roman" pitchFamily="18" charset="0"/>
              </a:rPr>
              <a:t>BÀI 14: CUỘC HỌP CỦA CHỮ VIẾT ( Tiết 4)</a:t>
            </a:r>
          </a:p>
        </p:txBody>
      </p:sp>
      <p:sp>
        <p:nvSpPr>
          <p:cNvPr id="31" name="Rectangle 30">
            <a:extLst>
              <a:ext uri="{FF2B5EF4-FFF2-40B4-BE49-F238E27FC236}">
                <a16:creationId xmlns:a16="http://schemas.microsoft.com/office/drawing/2014/main" id="{911248E7-B49D-1EE8-D5A4-71B8AFDB093C}"/>
              </a:ext>
            </a:extLst>
          </p:cNvPr>
          <p:cNvSpPr/>
          <p:nvPr/>
        </p:nvSpPr>
        <p:spPr>
          <a:xfrm>
            <a:off x="1051719" y="3093720"/>
            <a:ext cx="14423484" cy="677108"/>
          </a:xfrm>
          <a:prstGeom prst="rect">
            <a:avLst/>
          </a:prstGeom>
        </p:spPr>
        <p:txBody>
          <a:bodyPr wrap="square">
            <a:spAutoFit/>
          </a:bodyPr>
          <a:lstStyle/>
          <a:p>
            <a:pPr algn="ctr"/>
            <a:r>
              <a:rPr lang="en-US" sz="3800" b="1">
                <a:solidFill>
                  <a:srgbClr val="0000CC"/>
                </a:solidFill>
                <a:latin typeface="Times New Roman" pitchFamily="18" charset="0"/>
                <a:cs typeface="Times New Roman" pitchFamily="18" charset="0"/>
              </a:rPr>
              <a:t>Bài 1. Quan sát tranh và đóng vai bạn nhỏ để giới thiệu về bạn ấy:</a:t>
            </a:r>
          </a:p>
        </p:txBody>
      </p:sp>
      <p:sp>
        <p:nvSpPr>
          <p:cNvPr id="32" name="Rectangle 31">
            <a:extLst>
              <a:ext uri="{FF2B5EF4-FFF2-40B4-BE49-F238E27FC236}">
                <a16:creationId xmlns:a16="http://schemas.microsoft.com/office/drawing/2014/main" id="{43DF2B55-DBB1-7357-5DEC-88A64FEF3249}"/>
              </a:ext>
            </a:extLst>
          </p:cNvPr>
          <p:cNvSpPr/>
          <p:nvPr/>
        </p:nvSpPr>
        <p:spPr>
          <a:xfrm>
            <a:off x="3006559" y="4876800"/>
            <a:ext cx="11277599" cy="707886"/>
          </a:xfrm>
          <a:prstGeom prst="rect">
            <a:avLst/>
          </a:prstGeom>
        </p:spPr>
        <p:txBody>
          <a:bodyPr wrap="square">
            <a:spAutoFit/>
          </a:bodyPr>
          <a:lstStyle/>
          <a:p>
            <a:pPr algn="ctr"/>
            <a:r>
              <a:rPr lang="en-US" sz="4000" b="1">
                <a:solidFill>
                  <a:srgbClr val="FF0000"/>
                </a:solidFill>
                <a:latin typeface="Times New Roman" pitchFamily="18" charset="0"/>
                <a:cs typeface="Times New Roman" pitchFamily="18" charset="0"/>
              </a:rPr>
              <a:t>Cùng nhau đóng vai để giới thiệu về bạn ấy</a:t>
            </a:r>
          </a:p>
        </p:txBody>
      </p:sp>
    </p:spTree>
    <p:extLst>
      <p:ext uri="{BB962C8B-B14F-4D97-AF65-F5344CB8AC3E}">
        <p14:creationId xmlns:p14="http://schemas.microsoft.com/office/powerpoint/2010/main" val="225252306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204119" y="1837492"/>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Luyện tập.</a:t>
              </a: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204119" y="2514600"/>
            <a:ext cx="14554200" cy="1200329"/>
          </a:xfrm>
          <a:prstGeom prst="rect">
            <a:avLst/>
          </a:prstGeom>
        </p:spPr>
        <p:txBody>
          <a:bodyPr wrap="square">
            <a:spAutoFit/>
          </a:bodyPr>
          <a:lstStyle/>
          <a:p>
            <a:pPr algn="just">
              <a:spcBef>
                <a:spcPts val="600"/>
              </a:spcBef>
            </a:pPr>
            <a:r>
              <a:rPr lang="en-US" sz="3600" b="1">
                <a:solidFill>
                  <a:srgbClr val="0000CC"/>
                </a:solidFill>
                <a:latin typeface="Times New Roman" pitchFamily="18" charset="0"/>
                <a:cs typeface="Times New Roman" pitchFamily="18" charset="0"/>
              </a:rPr>
              <a:t>Bài 2. Em hãy viết một đoạn văn giới thiệu bản thân vào tấm thẻ rồi trang trí thật đẹp.</a:t>
            </a:r>
          </a:p>
        </p:txBody>
      </p:sp>
      <p:sp>
        <p:nvSpPr>
          <p:cNvPr id="20" name="Rectangle 95">
            <a:extLst>
              <a:ext uri="{FF2B5EF4-FFF2-40B4-BE49-F238E27FC236}">
                <a16:creationId xmlns:a16="http://schemas.microsoft.com/office/drawing/2014/main" id="{BAF2C8DE-ADED-E1BF-E500-6A647EE2D3AC}"/>
              </a:ext>
            </a:extLst>
          </p:cNvPr>
          <p:cNvSpPr>
            <a:spLocks noChangeArrowheads="1"/>
          </p:cNvSpPr>
          <p:nvPr/>
        </p:nvSpPr>
        <p:spPr bwMode="auto">
          <a:xfrm>
            <a:off x="3779761" y="1249680"/>
            <a:ext cx="84292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200" b="1">
                <a:solidFill>
                  <a:srgbClr val="0000CC"/>
                </a:solidFill>
                <a:latin typeface="Times New Roman" pitchFamily="18" charset="0"/>
                <a:cs typeface="Times New Roman" pitchFamily="18" charset="0"/>
              </a:rPr>
              <a:t>BÀI 14: CUỘC HỌP CỦA CHỮ VIẾT ( Tiết 4)</a:t>
            </a:r>
          </a:p>
        </p:txBody>
      </p:sp>
      <p:grpSp>
        <p:nvGrpSpPr>
          <p:cNvPr id="23" name="Group 22"/>
          <p:cNvGrpSpPr/>
          <p:nvPr/>
        </p:nvGrpSpPr>
        <p:grpSpPr>
          <a:xfrm>
            <a:off x="899319" y="3810000"/>
            <a:ext cx="15011400" cy="5065295"/>
            <a:chOff x="746919" y="3733800"/>
            <a:chExt cx="15011400" cy="5065295"/>
          </a:xfrm>
        </p:grpSpPr>
        <p:pic>
          <p:nvPicPr>
            <p:cNvPr id="24" name="Picture 4" descr="Hình ảnh Cắt Giấy đỏ Khung Hoa Lan Chim Sẻ đỏ Biên PNG , Hoa, đỏ, Nụ PNG và  Vector với nền trong suốt để tải xuống miễn phí"/>
            <p:cNvPicPr>
              <a:picLocks noChangeAspect="1" noChangeArrowheads="1"/>
            </p:cNvPicPr>
            <p:nvPr/>
          </p:nvPicPr>
          <p:blipFill rotWithShape="1">
            <a:blip r:embed="rId2">
              <a:extLst>
                <a:ext uri="{28A0092B-C50C-407E-A947-70E740481C1C}">
                  <a14:useLocalDpi xmlns:a14="http://schemas.microsoft.com/office/drawing/2010/main" val="0"/>
                </a:ext>
              </a:extLst>
            </a:blip>
            <a:srcRect l="3333" t="8305" r="3914" b="8733"/>
            <a:stretch/>
          </p:blipFill>
          <p:spPr bwMode="auto">
            <a:xfrm>
              <a:off x="746919" y="3733800"/>
              <a:ext cx="15011400" cy="5065295"/>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2880519" y="4385370"/>
              <a:ext cx="10591801" cy="3539430"/>
            </a:xfrm>
            <a:prstGeom prst="rect">
              <a:avLst/>
            </a:prstGeom>
          </p:spPr>
          <p:txBody>
            <a:bodyPr wrap="square">
              <a:spAutoFit/>
            </a:bodyPr>
            <a:lstStyle/>
            <a:p>
              <a:pPr indent="854075" algn="just"/>
              <a:r>
                <a:rPr lang="vi-VN" sz="3200" b="1">
                  <a:solidFill>
                    <a:srgbClr val="0000FF"/>
                  </a:solidFill>
                  <a:latin typeface="Times New Roman" pitchFamily="18" charset="0"/>
                  <a:cs typeface="Times New Roman" pitchFamily="18" charset="0"/>
                </a:rPr>
                <a:t>Xin chào mọi người! Em tên là Nguyễn Ngọc Lan. Em </a:t>
              </a:r>
              <a:r>
                <a:rPr lang="vi-VN" sz="3200" b="1" smtClean="0">
                  <a:solidFill>
                    <a:srgbClr val="0000FF"/>
                  </a:solidFill>
                  <a:latin typeface="Times New Roman" pitchFamily="18" charset="0"/>
                  <a:cs typeface="Times New Roman" pitchFamily="18" charset="0"/>
                </a:rPr>
                <a:t>sinh</a:t>
              </a:r>
              <a:r>
                <a:rPr lang="en-US" sz="3200" b="1" smtClean="0">
                  <a:solidFill>
                    <a:srgbClr val="0000FF"/>
                  </a:solidFill>
                  <a:latin typeface="Times New Roman" pitchFamily="18" charset="0"/>
                  <a:cs typeface="Times New Roman" pitchFamily="18" charset="0"/>
                </a:rPr>
                <a:t> ngày </a:t>
              </a:r>
              <a:r>
                <a:rPr lang="vi-VN" sz="3200" b="1" smtClean="0">
                  <a:solidFill>
                    <a:srgbClr val="0000FF"/>
                  </a:solidFill>
                  <a:latin typeface="Times New Roman" pitchFamily="18" charset="0"/>
                  <a:cs typeface="Times New Roman" pitchFamily="18" charset="0"/>
                </a:rPr>
                <a:t>ra </a:t>
              </a:r>
              <a:r>
                <a:rPr lang="vi-VN" sz="3200" b="1">
                  <a:solidFill>
                    <a:srgbClr val="0000FF"/>
                  </a:solidFill>
                  <a:latin typeface="Times New Roman" pitchFamily="18" charset="0"/>
                  <a:cs typeface="Times New Roman" pitchFamily="18" charset="0"/>
                </a:rPr>
                <a:t>và lớn lên ở thành phố biển Nha Trang xinh đẹp. Hàng ngày em rất thích dành thời gian rảnh để bơi bội. Bố luôn là người huấn luyện và động viên em theo đuổi đam mê bơi lội này. Vì vậy em mong muốn sau khi lớn lên có thể trở thành vận động viên bơi lội chuyên nghiệp như cô Nguyễn Thị Ánh Viên để đem huy chương về cho Việt Nam.</a:t>
              </a:r>
              <a:endParaRPr lang="en-US" sz="3200" b="1">
                <a:solidFill>
                  <a:srgbClr val="0000FF"/>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42613419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204119" y="1837492"/>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Luyện tập.</a:t>
              </a: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38" name="Rectangle 37"/>
          <p:cNvSpPr/>
          <p:nvPr/>
        </p:nvSpPr>
        <p:spPr>
          <a:xfrm>
            <a:off x="1311294" y="2895600"/>
            <a:ext cx="14554200" cy="677108"/>
          </a:xfrm>
          <a:prstGeom prst="rect">
            <a:avLst/>
          </a:prstGeom>
        </p:spPr>
        <p:txBody>
          <a:bodyPr wrap="square">
            <a:spAutoFit/>
          </a:bodyPr>
          <a:lstStyle/>
          <a:p>
            <a:pPr algn="just"/>
            <a:r>
              <a:rPr lang="en-US" sz="3800" b="1">
                <a:solidFill>
                  <a:srgbClr val="0000CC"/>
                </a:solidFill>
                <a:latin typeface="Times New Roman" pitchFamily="18" charset="0"/>
                <a:cs typeface="Times New Roman" pitchFamily="18" charset="0"/>
              </a:rPr>
              <a:t>Bài 3. Đọc lại đoạn viết của em, phát hiện lỗi và sửa lỗi</a:t>
            </a:r>
          </a:p>
        </p:txBody>
      </p:sp>
      <p:sp>
        <p:nvSpPr>
          <p:cNvPr id="20" name="Rectangle 95">
            <a:extLst>
              <a:ext uri="{FF2B5EF4-FFF2-40B4-BE49-F238E27FC236}">
                <a16:creationId xmlns:a16="http://schemas.microsoft.com/office/drawing/2014/main" id="{BAF2C8DE-ADED-E1BF-E500-6A647EE2D3AC}"/>
              </a:ext>
            </a:extLst>
          </p:cNvPr>
          <p:cNvSpPr>
            <a:spLocks noChangeArrowheads="1"/>
          </p:cNvSpPr>
          <p:nvPr/>
        </p:nvSpPr>
        <p:spPr bwMode="auto">
          <a:xfrm>
            <a:off x="3779761" y="1249680"/>
            <a:ext cx="84292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200" b="1">
                <a:solidFill>
                  <a:srgbClr val="0000CC"/>
                </a:solidFill>
                <a:latin typeface="Times New Roman" pitchFamily="18" charset="0"/>
                <a:cs typeface="Times New Roman" pitchFamily="18" charset="0"/>
              </a:rPr>
              <a:t>BÀI 14: CUỘC HỌP CỦA CHỮ VIẾT ( Tiết 4)</a:t>
            </a:r>
          </a:p>
        </p:txBody>
      </p:sp>
      <p:sp>
        <p:nvSpPr>
          <p:cNvPr id="2" name="Cloud 1"/>
          <p:cNvSpPr/>
          <p:nvPr/>
        </p:nvSpPr>
        <p:spPr>
          <a:xfrm>
            <a:off x="2042319" y="3962400"/>
            <a:ext cx="12954000" cy="41148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solidFill>
                  <a:srgbClr val="FF3399"/>
                </a:solidFill>
                <a:latin typeface="Times New Roman" pitchFamily="18" charset="0"/>
                <a:cs typeface="Times New Roman" pitchFamily="18" charset="0"/>
              </a:rPr>
              <a:t>Cùng nhau làm việc nhóm </a:t>
            </a:r>
            <a:r>
              <a:rPr lang="en-US" sz="4800" b="1" smtClean="0">
                <a:solidFill>
                  <a:srgbClr val="FF3399"/>
                </a:solidFill>
                <a:latin typeface="Times New Roman" pitchFamily="18" charset="0"/>
                <a:cs typeface="Times New Roman" pitchFamily="18" charset="0"/>
              </a:rPr>
              <a:t>2</a:t>
            </a:r>
            <a:endParaRPr lang="en-US" sz="4800" b="1" i="1">
              <a:solidFill>
                <a:srgbClr val="FF3399"/>
              </a:solidFill>
              <a:latin typeface="Times New Roman" pitchFamily="18" charset="0"/>
              <a:cs typeface="Times New Roman" pitchFamily="18" charset="0"/>
            </a:endParaRPr>
          </a:p>
        </p:txBody>
      </p:sp>
    </p:spTree>
    <p:extLst>
      <p:ext uri="{BB962C8B-B14F-4D97-AF65-F5344CB8AC3E}">
        <p14:creationId xmlns:p14="http://schemas.microsoft.com/office/powerpoint/2010/main" val="847302586"/>
      </p:ext>
    </p:extLst>
  </p:cSld>
  <p:clrMapOvr>
    <a:masterClrMapping/>
  </p:clrMapOvr>
  <p:transition spd="slow">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p:cNvGrpSpPr/>
          <p:nvPr/>
        </p:nvGrpSpPr>
        <p:grpSpPr>
          <a:xfrm>
            <a:off x="4617134" y="149573"/>
            <a:ext cx="7013458" cy="1117345"/>
            <a:chOff x="4539228" y="210532"/>
            <a:chExt cx="6895119" cy="1117345"/>
          </a:xfrm>
        </p:grpSpPr>
        <p:grpSp>
          <p:nvGrpSpPr>
            <p:cNvPr id="48" name="Group 47"/>
            <p:cNvGrpSpPr/>
            <p:nvPr/>
          </p:nvGrpSpPr>
          <p:grpSpPr>
            <a:xfrm>
              <a:off x="4539228" y="210532"/>
              <a:ext cx="6895119" cy="1117345"/>
              <a:chOff x="4539228" y="210532"/>
              <a:chExt cx="6895119" cy="1117345"/>
            </a:xfrm>
          </p:grpSpPr>
          <p:sp>
            <p:nvSpPr>
              <p:cNvPr id="50" name="TextBox 49"/>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51" name="TextBox 50"/>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49" name="Straight Connector 48"/>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94275523"/>
      </p:ext>
    </p:extLst>
  </p:cSld>
  <p:clrMapOvr>
    <a:masterClrMapping/>
  </p:clrMapOvr>
  <p:transition spd="slow">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9825</TotalTime>
  <Words>380</Words>
  <Application>Microsoft Office PowerPoint</Application>
  <PresentationFormat>Custom</PresentationFormat>
  <Paragraphs>42</Paragraphs>
  <Slides>8</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1077</cp:revision>
  <dcterms:created xsi:type="dcterms:W3CDTF">2008-09-09T22:52:10Z</dcterms:created>
  <dcterms:modified xsi:type="dcterms:W3CDTF">2024-04-22T14:44:45Z</dcterms:modified>
</cp:coreProperties>
</file>