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39" r:id="rId3"/>
    <p:sldId id="408" r:id="rId4"/>
    <p:sldId id="440" r:id="rId5"/>
    <p:sldId id="437" r:id="rId6"/>
    <p:sldId id="438"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3399"/>
    <a:srgbClr val="FF0066"/>
    <a:srgbClr val="FF7C80"/>
    <a:srgbClr val="EDF6F7"/>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55" d="100"/>
          <a:sy n="55" d="100"/>
        </p:scale>
        <p:origin x="564" y="9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3"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81719" y="5998674"/>
            <a:ext cx="3091658" cy="2205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r>
              <a:rPr lang="en-US" altLang="en-US" sz="3500" b="1" smtClean="0">
                <a:solidFill>
                  <a:srgbClr val="FF0066"/>
                </a:solidFill>
                <a:latin typeface="Times New Roman" pitchFamily="18" charset="0"/>
              </a:rPr>
              <a:t>QUẢNG TIÊN</a:t>
            </a:r>
            <a:endParaRPr lang="en-US" altLang="en-US" sz="3500" b="1">
              <a:solidFill>
                <a:srgbClr val="FF0066"/>
              </a:solidFill>
              <a:latin typeface="Times New Roman" pitchFamily="18" charset="0"/>
            </a:endParaRPr>
          </a:p>
        </p:txBody>
      </p:sp>
      <p:pic>
        <p:nvPicPr>
          <p:cNvPr id="2051"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9" name="Text Box 17"/>
          <p:cNvSpPr txBox="1">
            <a:spLocks noChangeArrowheads="1"/>
          </p:cNvSpPr>
          <p:nvPr/>
        </p:nvSpPr>
        <p:spPr bwMode="auto">
          <a:xfrm>
            <a:off x="2480250" y="18288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7" name="Text Box 14"/>
          <p:cNvSpPr txBox="1">
            <a:spLocks noChangeArrowheads="1"/>
          </p:cNvSpPr>
          <p:nvPr/>
        </p:nvSpPr>
        <p:spPr bwMode="auto">
          <a:xfrm>
            <a:off x="1127919" y="3810000"/>
            <a:ext cx="14173200"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11: LỜI GIẢI TOÁN ĐẶC BIỆT(T3)</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r>
              <a:rPr lang="en-US" altLang="en-US" sz="2400" b="1" i="1" smtClean="0">
                <a:solidFill>
                  <a:srgbClr val="FF0066"/>
                </a:solidFill>
                <a:latin typeface="Times New Roman" pitchFamily="18" charset="0"/>
              </a:rPr>
              <a:t>:</a:t>
            </a:r>
            <a:endParaRPr lang="en-US" altLang="en-US" sz="2400" b="1" i="1">
              <a:solidFill>
                <a:srgbClr val="FF0066"/>
              </a:solidFill>
              <a:latin typeface="Times New Roman" pitchFamily="18" charset="0"/>
            </a:endParaRP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617134" y="149573"/>
            <a:ext cx="7013458" cy="1117345"/>
            <a:chOff x="4539228" y="210532"/>
            <a:chExt cx="6895119" cy="1117345"/>
          </a:xfrm>
        </p:grpSpPr>
        <p:grpSp>
          <p:nvGrpSpPr>
            <p:cNvPr id="20" name="Group 19"/>
            <p:cNvGrpSpPr/>
            <p:nvPr/>
          </p:nvGrpSpPr>
          <p:grpSpPr>
            <a:xfrm>
              <a:off x="4539228" y="210532"/>
              <a:ext cx="6895119" cy="1117345"/>
              <a:chOff x="4539228" y="210532"/>
              <a:chExt cx="6895119" cy="1117345"/>
            </a:xfrm>
          </p:grpSpPr>
          <p:sp>
            <p:nvSpPr>
              <p:cNvPr id="22" name="TextBox 21"/>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23" name="TextBox 22"/>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21" name="Straight Connector 20"/>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9" name="Text Box 14"/>
          <p:cNvSpPr txBox="1">
            <a:spLocks noChangeArrowheads="1"/>
          </p:cNvSpPr>
          <p:nvPr/>
        </p:nvSpPr>
        <p:spPr bwMode="auto">
          <a:xfrm>
            <a:off x="4107913" y="1267466"/>
            <a:ext cx="813832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smtClean="0">
                <a:solidFill>
                  <a:srgbClr val="0000CC"/>
                </a:solidFill>
                <a:effectLst>
                  <a:outerShdw blurRad="38100" dist="38100" dir="2700000" algn="tl">
                    <a:srgbClr val="000000">
                      <a:alpha val="43137"/>
                    </a:srgbClr>
                  </a:outerShdw>
                </a:effectLst>
                <a:latin typeface="Times New Roman" pitchFamily="18" charset="0"/>
              </a:rPr>
              <a:t>TRÒ CHƠI: 5 CÁNH HOA VUI</a:t>
            </a:r>
          </a:p>
        </p:txBody>
      </p:sp>
      <p:pic>
        <p:nvPicPr>
          <p:cNvPr id="30" name="Picture 1"/>
          <p:cNvPicPr>
            <a:picLocks noChangeAspect="1"/>
          </p:cNvPicPr>
          <p:nvPr/>
        </p:nvPicPr>
        <p:blipFill>
          <a:blip r:embed="rId2">
            <a:extLst>
              <a:ext uri="{28A0092B-C50C-407E-A947-70E740481C1C}">
                <a14:useLocalDpi xmlns:a14="http://schemas.microsoft.com/office/drawing/2010/main" val="0"/>
              </a:ext>
            </a:extLst>
          </a:blip>
          <a:srcRect l="12724" t="44247" r="3551" b="30215"/>
          <a:stretch>
            <a:fillRect/>
          </a:stretch>
        </p:blipFill>
        <p:spPr bwMode="auto">
          <a:xfrm>
            <a:off x="11873446" y="6681790"/>
            <a:ext cx="3466859"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Oval 30"/>
          <p:cNvSpPr/>
          <p:nvPr/>
        </p:nvSpPr>
        <p:spPr bwMode="auto">
          <a:xfrm rot="18434799">
            <a:off x="11479143" y="2346637"/>
            <a:ext cx="1846262" cy="2032964"/>
          </a:xfrm>
          <a:prstGeom prst="ellipse">
            <a:avLst/>
          </a:prstGeom>
          <a:solidFill>
            <a:srgbClr val="00B0F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Oval 31"/>
          <p:cNvSpPr/>
          <p:nvPr/>
        </p:nvSpPr>
        <p:spPr bwMode="auto">
          <a:xfrm rot="2288708">
            <a:off x="13275045" y="2376488"/>
            <a:ext cx="1876334" cy="1998662"/>
          </a:xfrm>
          <a:prstGeom prst="ellipse">
            <a:avLst/>
          </a:prstGeom>
          <a:solidFill>
            <a:srgbClr val="FF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Oval 32"/>
          <p:cNvSpPr/>
          <p:nvPr/>
        </p:nvSpPr>
        <p:spPr bwMode="auto">
          <a:xfrm rot="6931476">
            <a:off x="13877027" y="3880150"/>
            <a:ext cx="1844675" cy="2034580"/>
          </a:xfrm>
          <a:prstGeom prst="ellipse">
            <a:avLst/>
          </a:prstGeom>
          <a:solidFill>
            <a:srgbClr val="0000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Oval 33"/>
          <p:cNvSpPr/>
          <p:nvPr/>
        </p:nvSpPr>
        <p:spPr bwMode="auto">
          <a:xfrm rot="10602285">
            <a:off x="12380475" y="4935538"/>
            <a:ext cx="1877949" cy="1998662"/>
          </a:xfrm>
          <a:prstGeom prst="ellipse">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Oval 34"/>
          <p:cNvSpPr/>
          <p:nvPr/>
        </p:nvSpPr>
        <p:spPr bwMode="auto">
          <a:xfrm rot="15159014">
            <a:off x="10924479" y="3923806"/>
            <a:ext cx="1846262" cy="2034580"/>
          </a:xfrm>
          <a:prstGeom prst="ellipse">
            <a:avLst/>
          </a:prstGeom>
          <a:solidFill>
            <a:srgbClr val="6600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Oval 35"/>
          <p:cNvSpPr/>
          <p:nvPr/>
        </p:nvSpPr>
        <p:spPr bwMode="auto">
          <a:xfrm>
            <a:off x="12493509" y="3876675"/>
            <a:ext cx="1650270" cy="161925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rot="2140650">
            <a:off x="13563120" y="2821412"/>
            <a:ext cx="1426413" cy="861774"/>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000" b="1">
                <a:ln w="11430"/>
                <a:solidFill>
                  <a:schemeClr val="bg1"/>
                </a:solidFill>
                <a:effectLst>
                  <a:outerShdw blurRad="50800" dist="39000" dir="5460000" algn="tl">
                    <a:srgbClr val="000000">
                      <a:alpha val="38000"/>
                    </a:srgbClr>
                  </a:outerShdw>
                </a:effectLst>
              </a:rPr>
              <a:t>1</a:t>
            </a:r>
          </a:p>
        </p:txBody>
      </p:sp>
      <p:sp>
        <p:nvSpPr>
          <p:cNvPr id="38" name="Rectangle 37"/>
          <p:cNvSpPr/>
          <p:nvPr/>
        </p:nvSpPr>
        <p:spPr>
          <a:xfrm rot="7124483">
            <a:off x="14211650" y="4612424"/>
            <a:ext cx="1478120" cy="87656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000" b="1">
                <a:ln w="11430"/>
                <a:solidFill>
                  <a:schemeClr val="bg1"/>
                </a:solidFill>
                <a:effectLst>
                  <a:outerShdw blurRad="50800" dist="39000" dir="5460000" algn="tl">
                    <a:srgbClr val="000000">
                      <a:alpha val="38000"/>
                    </a:srgbClr>
                  </a:outerShdw>
                </a:effectLst>
              </a:rPr>
              <a:t>2</a:t>
            </a:r>
          </a:p>
        </p:txBody>
      </p:sp>
      <p:sp>
        <p:nvSpPr>
          <p:cNvPr id="39" name="Rectangle 38"/>
          <p:cNvSpPr/>
          <p:nvPr/>
        </p:nvSpPr>
        <p:spPr>
          <a:xfrm rot="10800000">
            <a:off x="12666285" y="5706666"/>
            <a:ext cx="1477492" cy="861774"/>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000" b="1">
                <a:ln w="11430"/>
                <a:solidFill>
                  <a:schemeClr val="bg1"/>
                </a:solidFill>
                <a:effectLst>
                  <a:outerShdw blurRad="50800" dist="39000" dir="5460000" algn="tl">
                    <a:srgbClr val="000000">
                      <a:alpha val="38000"/>
                    </a:srgbClr>
                  </a:outerShdw>
                </a:effectLst>
              </a:rPr>
              <a:t>3</a:t>
            </a:r>
          </a:p>
        </p:txBody>
      </p:sp>
      <p:sp>
        <p:nvSpPr>
          <p:cNvPr id="40" name="Rectangle 39"/>
          <p:cNvSpPr/>
          <p:nvPr/>
        </p:nvSpPr>
        <p:spPr>
          <a:xfrm rot="15198060">
            <a:off x="10956292" y="4582188"/>
            <a:ext cx="1429009" cy="876565"/>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000" b="1">
                <a:ln w="11430"/>
                <a:solidFill>
                  <a:schemeClr val="bg1"/>
                </a:solidFill>
                <a:effectLst>
                  <a:outerShdw blurRad="50800" dist="39000" dir="5460000" algn="tl">
                    <a:srgbClr val="000000">
                      <a:alpha val="38000"/>
                    </a:srgbClr>
                  </a:outerShdw>
                </a:effectLst>
              </a:rPr>
              <a:t>4</a:t>
            </a:r>
          </a:p>
        </p:txBody>
      </p:sp>
      <p:sp>
        <p:nvSpPr>
          <p:cNvPr id="41" name="Rectangle 40"/>
          <p:cNvSpPr/>
          <p:nvPr/>
        </p:nvSpPr>
        <p:spPr>
          <a:xfrm rot="19257912">
            <a:off x="11565509" y="2821718"/>
            <a:ext cx="1323453" cy="861774"/>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000" b="1">
                <a:ln w="11430"/>
                <a:solidFill>
                  <a:schemeClr val="bg1"/>
                </a:solidFill>
                <a:effectLst>
                  <a:outerShdw blurRad="50800" dist="39000" dir="5460000" algn="tl">
                    <a:srgbClr val="000000">
                      <a:alpha val="38000"/>
                    </a:srgbClr>
                  </a:outerShdw>
                </a:effectLst>
              </a:rPr>
              <a:t>5</a:t>
            </a:r>
          </a:p>
        </p:txBody>
      </p:sp>
      <p:sp>
        <p:nvSpPr>
          <p:cNvPr id="42" name="Text Box 14"/>
          <p:cNvSpPr txBox="1">
            <a:spLocks noChangeArrowheads="1"/>
          </p:cNvSpPr>
          <p:nvPr/>
        </p:nvSpPr>
        <p:spPr bwMode="auto">
          <a:xfrm>
            <a:off x="1081099" y="2698683"/>
            <a:ext cx="3026813" cy="1474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20000"/>
              </a:lnSpc>
              <a:spcBef>
                <a:spcPts val="0"/>
              </a:spcBef>
              <a:defRPr/>
            </a:pPr>
            <a:r>
              <a:rPr lang="en-US" sz="3600" b="1" smtClean="0">
                <a:solidFill>
                  <a:srgbClr val="0000CC"/>
                </a:solidFill>
                <a:latin typeface="Times New Roman" pitchFamily="18" charset="0"/>
              </a:rPr>
              <a:t>thêm r hay d</a:t>
            </a:r>
          </a:p>
          <a:p>
            <a:pPr algn="ctr" eaLnBrk="1" hangingPunct="1">
              <a:lnSpc>
                <a:spcPct val="120000"/>
              </a:lnSpc>
              <a:spcBef>
                <a:spcPts val="0"/>
              </a:spcBef>
              <a:defRPr/>
            </a:pPr>
            <a:r>
              <a:rPr lang="en-US" sz="3600" smtClean="0">
                <a:solidFill>
                  <a:srgbClr val="0000CC"/>
                </a:solidFill>
                <a:latin typeface="Times New Roman" pitchFamily="18" charset="0"/>
              </a:rPr>
              <a:t>....</a:t>
            </a:r>
            <a:r>
              <a:rPr lang="en-US" sz="3600" b="1" smtClean="0">
                <a:solidFill>
                  <a:srgbClr val="0000CC"/>
                </a:solidFill>
                <a:latin typeface="Times New Roman" pitchFamily="18" charset="0"/>
              </a:rPr>
              <a:t>ực rỡ</a:t>
            </a:r>
          </a:p>
        </p:txBody>
      </p:sp>
      <p:sp>
        <p:nvSpPr>
          <p:cNvPr id="43" name="Text Box 14"/>
          <p:cNvSpPr txBox="1">
            <a:spLocks noChangeArrowheads="1"/>
          </p:cNvSpPr>
          <p:nvPr/>
        </p:nvSpPr>
        <p:spPr bwMode="auto">
          <a:xfrm>
            <a:off x="1928019" y="3399717"/>
            <a:ext cx="533400"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3600" b="1" smtClean="0">
                <a:solidFill>
                  <a:srgbClr val="FF0000"/>
                </a:solidFill>
                <a:latin typeface="Times New Roman" pitchFamily="18" charset="0"/>
              </a:rPr>
              <a:t>r</a:t>
            </a:r>
          </a:p>
        </p:txBody>
      </p:sp>
      <p:sp>
        <p:nvSpPr>
          <p:cNvPr id="44" name="Text Box 14"/>
          <p:cNvSpPr txBox="1">
            <a:spLocks noChangeArrowheads="1"/>
          </p:cNvSpPr>
          <p:nvPr/>
        </p:nvSpPr>
        <p:spPr bwMode="auto">
          <a:xfrm>
            <a:off x="5869669" y="2698683"/>
            <a:ext cx="3183050" cy="125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3600" b="1" smtClean="0">
                <a:solidFill>
                  <a:srgbClr val="0000CC"/>
                </a:solidFill>
                <a:latin typeface="Times New Roman" pitchFamily="18" charset="0"/>
              </a:rPr>
              <a:t>thêm d hay gi</a:t>
            </a:r>
          </a:p>
          <a:p>
            <a:pPr eaLnBrk="1" hangingPunct="1">
              <a:spcBef>
                <a:spcPts val="0"/>
              </a:spcBef>
              <a:defRPr/>
            </a:pPr>
            <a:r>
              <a:rPr lang="en-US" sz="3600" smtClean="0">
                <a:solidFill>
                  <a:srgbClr val="0000CC"/>
                </a:solidFill>
                <a:latin typeface="Times New Roman" pitchFamily="18" charset="0"/>
              </a:rPr>
              <a:t>…..</a:t>
            </a:r>
            <a:r>
              <a:rPr lang="en-US" sz="3600" b="1" smtClean="0">
                <a:solidFill>
                  <a:srgbClr val="0000CC"/>
                </a:solidFill>
                <a:latin typeface="Times New Roman" pitchFamily="18" charset="0"/>
              </a:rPr>
              <a:t>ịu dàng</a:t>
            </a:r>
          </a:p>
        </p:txBody>
      </p:sp>
      <p:sp>
        <p:nvSpPr>
          <p:cNvPr id="45" name="Text Box 14"/>
          <p:cNvSpPr txBox="1">
            <a:spLocks noChangeArrowheads="1"/>
          </p:cNvSpPr>
          <p:nvPr/>
        </p:nvSpPr>
        <p:spPr bwMode="auto">
          <a:xfrm>
            <a:off x="6213519" y="3251200"/>
            <a:ext cx="731000"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3600" b="1" smtClean="0">
                <a:solidFill>
                  <a:srgbClr val="FF0000"/>
                </a:solidFill>
                <a:latin typeface="Times New Roman" pitchFamily="18" charset="0"/>
              </a:rPr>
              <a:t>d</a:t>
            </a:r>
          </a:p>
        </p:txBody>
      </p:sp>
      <p:sp>
        <p:nvSpPr>
          <p:cNvPr id="46" name="Text Box 14"/>
          <p:cNvSpPr txBox="1">
            <a:spLocks noChangeArrowheads="1"/>
          </p:cNvSpPr>
          <p:nvPr/>
        </p:nvSpPr>
        <p:spPr bwMode="auto">
          <a:xfrm>
            <a:off x="3182637" y="4701703"/>
            <a:ext cx="3279282" cy="125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3600" b="1" smtClean="0">
                <a:solidFill>
                  <a:srgbClr val="0000CC"/>
                </a:solidFill>
                <a:latin typeface="Times New Roman" pitchFamily="18" charset="0"/>
              </a:rPr>
              <a:t>thêm s hay x</a:t>
            </a:r>
          </a:p>
          <a:p>
            <a:pPr algn="ctr" eaLnBrk="1" hangingPunct="1">
              <a:spcBef>
                <a:spcPts val="0"/>
              </a:spcBef>
              <a:defRPr/>
            </a:pPr>
            <a:r>
              <a:rPr lang="en-US" sz="3600" smtClean="0">
                <a:solidFill>
                  <a:srgbClr val="0000CC"/>
                </a:solidFill>
                <a:latin typeface="Times New Roman" pitchFamily="18" charset="0"/>
              </a:rPr>
              <a:t>….</a:t>
            </a:r>
            <a:r>
              <a:rPr lang="en-US" sz="3600" b="1" smtClean="0">
                <a:solidFill>
                  <a:srgbClr val="0000CC"/>
                </a:solidFill>
                <a:latin typeface="Times New Roman" pitchFamily="18" charset="0"/>
              </a:rPr>
              <a:t>ào xạc</a:t>
            </a:r>
          </a:p>
        </p:txBody>
      </p:sp>
      <p:sp>
        <p:nvSpPr>
          <p:cNvPr id="47" name="Text Box 14"/>
          <p:cNvSpPr txBox="1">
            <a:spLocks noChangeArrowheads="1"/>
          </p:cNvSpPr>
          <p:nvPr/>
        </p:nvSpPr>
        <p:spPr bwMode="auto">
          <a:xfrm>
            <a:off x="4010150" y="5235776"/>
            <a:ext cx="594332"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3600" b="1" smtClean="0">
                <a:solidFill>
                  <a:srgbClr val="FF0000"/>
                </a:solidFill>
                <a:latin typeface="Times New Roman" pitchFamily="18" charset="0"/>
              </a:rPr>
              <a:t>x</a:t>
            </a:r>
          </a:p>
        </p:txBody>
      </p:sp>
      <p:sp>
        <p:nvSpPr>
          <p:cNvPr id="56" name="Text Box 14"/>
          <p:cNvSpPr txBox="1">
            <a:spLocks noChangeArrowheads="1"/>
          </p:cNvSpPr>
          <p:nvPr/>
        </p:nvSpPr>
        <p:spPr bwMode="auto">
          <a:xfrm>
            <a:off x="1081100" y="6553200"/>
            <a:ext cx="2802050" cy="125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3600" b="1" smtClean="0">
                <a:solidFill>
                  <a:srgbClr val="0000CC"/>
                </a:solidFill>
                <a:latin typeface="Times New Roman" pitchFamily="18" charset="0"/>
              </a:rPr>
              <a:t>thêm l hay n</a:t>
            </a:r>
          </a:p>
          <a:p>
            <a:pPr algn="ctr" eaLnBrk="1" hangingPunct="1">
              <a:spcBef>
                <a:spcPts val="0"/>
              </a:spcBef>
              <a:defRPr/>
            </a:pPr>
            <a:r>
              <a:rPr lang="en-US" sz="3600" smtClean="0">
                <a:solidFill>
                  <a:srgbClr val="0000CC"/>
                </a:solidFill>
                <a:latin typeface="Times New Roman" pitchFamily="18" charset="0"/>
              </a:rPr>
              <a:t>…</a:t>
            </a:r>
            <a:r>
              <a:rPr lang="en-US" sz="3600" b="1" smtClean="0">
                <a:solidFill>
                  <a:srgbClr val="0000CC"/>
                </a:solidFill>
                <a:latin typeface="Times New Roman" pitchFamily="18" charset="0"/>
              </a:rPr>
              <a:t>ong lanh</a:t>
            </a:r>
          </a:p>
        </p:txBody>
      </p:sp>
      <p:sp>
        <p:nvSpPr>
          <p:cNvPr id="57" name="Text Box 14"/>
          <p:cNvSpPr txBox="1">
            <a:spLocks noChangeArrowheads="1"/>
          </p:cNvSpPr>
          <p:nvPr/>
        </p:nvSpPr>
        <p:spPr bwMode="auto">
          <a:xfrm>
            <a:off x="1576236" y="7096442"/>
            <a:ext cx="424166"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3600" b="1" smtClean="0">
                <a:solidFill>
                  <a:srgbClr val="FF0000"/>
                </a:solidFill>
                <a:latin typeface="Times New Roman" pitchFamily="18" charset="0"/>
              </a:rPr>
              <a:t>l</a:t>
            </a:r>
          </a:p>
        </p:txBody>
      </p:sp>
      <p:sp>
        <p:nvSpPr>
          <p:cNvPr id="58" name="Text Box 14"/>
          <p:cNvSpPr txBox="1">
            <a:spLocks noChangeArrowheads="1"/>
          </p:cNvSpPr>
          <p:nvPr/>
        </p:nvSpPr>
        <p:spPr bwMode="auto">
          <a:xfrm>
            <a:off x="6007705" y="6685914"/>
            <a:ext cx="3959413" cy="125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600" b="1" smtClean="0">
                <a:solidFill>
                  <a:srgbClr val="0000CC"/>
                </a:solidFill>
                <a:latin typeface="Times New Roman" pitchFamily="18" charset="0"/>
              </a:rPr>
              <a:t>thêm tr hay ch</a:t>
            </a:r>
          </a:p>
          <a:p>
            <a:pPr algn="ctr" eaLnBrk="1" hangingPunct="1">
              <a:spcBef>
                <a:spcPts val="0"/>
              </a:spcBef>
              <a:defRPr/>
            </a:pPr>
            <a:r>
              <a:rPr lang="en-US" sz="3600" smtClean="0">
                <a:solidFill>
                  <a:srgbClr val="0000CC"/>
                </a:solidFill>
                <a:latin typeface="Times New Roman" pitchFamily="18" charset="0"/>
              </a:rPr>
              <a:t>…..</a:t>
            </a:r>
            <a:r>
              <a:rPr lang="en-US" sz="3600" b="1" smtClean="0">
                <a:solidFill>
                  <a:srgbClr val="0000CC"/>
                </a:solidFill>
                <a:latin typeface="Times New Roman" pitchFamily="18" charset="0"/>
              </a:rPr>
              <a:t> ập chờn</a:t>
            </a:r>
          </a:p>
        </p:txBody>
      </p:sp>
      <p:sp>
        <p:nvSpPr>
          <p:cNvPr id="59" name="Text Box 14"/>
          <p:cNvSpPr txBox="1">
            <a:spLocks noChangeArrowheads="1"/>
          </p:cNvSpPr>
          <p:nvPr/>
        </p:nvSpPr>
        <p:spPr bwMode="auto">
          <a:xfrm>
            <a:off x="6999352" y="7226302"/>
            <a:ext cx="821467"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defRPr/>
            </a:pPr>
            <a:r>
              <a:rPr lang="en-US" sz="3600" b="1" smtClean="0">
                <a:solidFill>
                  <a:srgbClr val="FF0000"/>
                </a:solidFill>
                <a:latin typeface="Times New Roman" pitchFamily="18" charset="0"/>
              </a:rPr>
              <a:t>ch</a:t>
            </a:r>
          </a:p>
        </p:txBody>
      </p:sp>
    </p:spTree>
    <p:extLst>
      <p:ext uri="{BB962C8B-B14F-4D97-AF65-F5344CB8AC3E}">
        <p14:creationId xmlns:p14="http://schemas.microsoft.com/office/powerpoint/2010/main" val="2301176576"/>
      </p:ext>
    </p:extLst>
  </p:cSld>
  <p:clrMapOvr>
    <a:masterClrMapping/>
  </p:clrMapOvr>
  <p:transition spd="slow">
    <p:split orient="vert"/>
  </p:transition>
  <p:timing>
    <p:tnLst>
      <p:par>
        <p:cTn id="1" dur="indefinite" restart="never" nodeType="tmRoot">
          <p:childTnLst>
            <p:seq concurrent="1" nextAc="seek">
              <p:cTn id="2" restart="whenNotActive" fill="hold" evtFilter="cancelBubble" nodeType="interactiveSeq">
                <p:stCondLst>
                  <p:cond evt="onClick" delay="0">
                    <p:tgtEl>
                      <p:spTgt spid="37"/>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par>
                          <p:cTn id="8" fill="hold">
                            <p:stCondLst>
                              <p:cond delay="500"/>
                            </p:stCondLst>
                            <p:childTnLst>
                              <p:par>
                                <p:cTn id="9" presetID="10" presetClass="exit" presetSubtype="0" fill="hold" grpId="0" nodeType="afterEffect">
                                  <p:stCondLst>
                                    <p:cond delay="0"/>
                                  </p:stCondLst>
                                  <p:childTnLst>
                                    <p:animEffect transition="out" filter="fade">
                                      <p:cBhvr>
                                        <p:cTn id="10" dur="500"/>
                                        <p:tgtEl>
                                          <p:spTgt spid="37"/>
                                        </p:tgtEl>
                                      </p:cBhvr>
                                    </p:animEffect>
                                    <p:set>
                                      <p:cBhvr>
                                        <p:cTn id="11"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12" restart="whenNotActive" fill="hold" evtFilter="cancelBubble" nodeType="interactiveSeq">
                <p:stCondLst>
                  <p:cond evt="onClick" delay="0">
                    <p:tgtEl>
                      <p:spTgt spid="38"/>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500"/>
                                        <p:tgtEl>
                                          <p:spTgt spid="44"/>
                                        </p:tgtEl>
                                      </p:cBhvr>
                                    </p:animEffect>
                                  </p:childTnLst>
                                </p:cTn>
                              </p:par>
                            </p:childTnLst>
                          </p:cTn>
                        </p:par>
                        <p:par>
                          <p:cTn id="18" fill="hold">
                            <p:stCondLst>
                              <p:cond delay="500"/>
                            </p:stCondLst>
                            <p:childTnLst>
                              <p:par>
                                <p:cTn id="19" presetID="10" presetClass="exit" presetSubtype="0" fill="hold" grpId="0" nodeType="afterEffect">
                                  <p:stCondLst>
                                    <p:cond delay="0"/>
                                  </p:stCondLst>
                                  <p:childTnLst>
                                    <p:animEffect transition="out" filter="fade">
                                      <p:cBhvr>
                                        <p:cTn id="20" dur="500"/>
                                        <p:tgtEl>
                                          <p:spTgt spid="38"/>
                                        </p:tgtEl>
                                      </p:cBhvr>
                                    </p:animEffect>
                                    <p:set>
                                      <p:cBhvr>
                                        <p:cTn id="21" dur="1" fill="hold">
                                          <p:stCondLst>
                                            <p:cond delay="499"/>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22" restart="whenNotActive" fill="hold" evtFilter="cancelBubble" nodeType="interactiveSeq">
                <p:stCondLst>
                  <p:cond evt="onClick" delay="0">
                    <p:tgtEl>
                      <p:spTgt spid="39"/>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500"/>
                                        <p:tgtEl>
                                          <p:spTgt spid="46"/>
                                        </p:tgtEl>
                                      </p:cBhvr>
                                    </p:animEffect>
                                  </p:childTnLst>
                                </p:cTn>
                              </p:par>
                            </p:childTnLst>
                          </p:cTn>
                        </p:par>
                        <p:par>
                          <p:cTn id="28" fill="hold">
                            <p:stCondLst>
                              <p:cond delay="500"/>
                            </p:stCondLst>
                            <p:childTnLst>
                              <p:par>
                                <p:cTn id="29" presetID="10" presetClass="exit" presetSubtype="0" fill="hold" grpId="0" nodeType="afterEffect">
                                  <p:stCondLst>
                                    <p:cond delay="0"/>
                                  </p:stCondLst>
                                  <p:childTnLst>
                                    <p:animEffect transition="out" filter="fade">
                                      <p:cBhvr>
                                        <p:cTn id="30" dur="500"/>
                                        <p:tgtEl>
                                          <p:spTgt spid="39"/>
                                        </p:tgtEl>
                                      </p:cBhvr>
                                    </p:animEffect>
                                    <p:set>
                                      <p:cBhvr>
                                        <p:cTn id="31" dur="1" fill="hold">
                                          <p:stCondLst>
                                            <p:cond delay="499"/>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32" restart="whenNotActive" fill="hold" evtFilter="cancelBubble" nodeType="interactiveSeq">
                <p:stCondLst>
                  <p:cond evt="onClick" delay="0">
                    <p:tgtEl>
                      <p:spTgt spid="40"/>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fade">
                                      <p:cBhvr>
                                        <p:cTn id="37" dur="500"/>
                                        <p:tgtEl>
                                          <p:spTgt spid="56"/>
                                        </p:tgtEl>
                                      </p:cBhvr>
                                    </p:animEffect>
                                  </p:childTnLst>
                                </p:cTn>
                              </p:par>
                            </p:childTnLst>
                          </p:cTn>
                        </p:par>
                        <p:par>
                          <p:cTn id="38" fill="hold">
                            <p:stCondLst>
                              <p:cond delay="500"/>
                            </p:stCondLst>
                            <p:childTnLst>
                              <p:par>
                                <p:cTn id="39" presetID="10" presetClass="exit" presetSubtype="0" fill="hold" grpId="0" nodeType="afterEffect">
                                  <p:stCondLst>
                                    <p:cond delay="0"/>
                                  </p:stCondLst>
                                  <p:childTnLst>
                                    <p:animEffect transition="out" filter="fade">
                                      <p:cBhvr>
                                        <p:cTn id="40" dur="500"/>
                                        <p:tgtEl>
                                          <p:spTgt spid="40"/>
                                        </p:tgtEl>
                                      </p:cBhvr>
                                    </p:animEffect>
                                    <p:set>
                                      <p:cBhvr>
                                        <p:cTn id="41" dur="1" fill="hold">
                                          <p:stCondLst>
                                            <p:cond delay="499"/>
                                          </p:stCondLst>
                                        </p:cTn>
                                        <p:tgtEl>
                                          <p:spTgt spid="40"/>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42" restart="whenNotActive" fill="hold" evtFilter="cancelBubble" nodeType="interactiveSeq">
                <p:stCondLst>
                  <p:cond evt="onClick" delay="0">
                    <p:tgtEl>
                      <p:spTgt spid="41"/>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500"/>
                                        <p:tgtEl>
                                          <p:spTgt spid="58"/>
                                        </p:tgtEl>
                                      </p:cBhvr>
                                    </p:animEffect>
                                  </p:childTnLst>
                                </p:cTn>
                              </p:par>
                            </p:childTnLst>
                          </p:cTn>
                        </p:par>
                        <p:par>
                          <p:cTn id="48" fill="hold">
                            <p:stCondLst>
                              <p:cond delay="500"/>
                            </p:stCondLst>
                            <p:childTnLst>
                              <p:par>
                                <p:cTn id="49" presetID="10" presetClass="exit" presetSubtype="0" fill="hold" grpId="0" nodeType="afterEffect">
                                  <p:stCondLst>
                                    <p:cond delay="0"/>
                                  </p:stCondLst>
                                  <p:childTnLst>
                                    <p:animEffect transition="out" filter="fade">
                                      <p:cBhvr>
                                        <p:cTn id="50" dur="500"/>
                                        <p:tgtEl>
                                          <p:spTgt spid="41"/>
                                        </p:tgtEl>
                                      </p:cBhvr>
                                    </p:animEffect>
                                    <p:set>
                                      <p:cBhvr>
                                        <p:cTn id="51" dur="1" fill="hold">
                                          <p:stCondLst>
                                            <p:cond delay="4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1"/>
                  </p:tgtEl>
                </p:cond>
              </p:nextCondLst>
            </p:seq>
            <p:seq concurrent="1" nextAc="seek">
              <p:cTn id="52" restart="whenNotActive" fill="hold" evtFilter="cancelBubble" nodeType="interactiveSeq">
                <p:stCondLst>
                  <p:cond evt="onClick" delay="0">
                    <p:tgtEl>
                      <p:spTgt spid="42"/>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childTnLst>
                    </p:cTn>
                  </p:par>
                </p:childTnLst>
              </p:cTn>
              <p:nextCondLst>
                <p:cond evt="onClick" delay="0">
                  <p:tgtEl>
                    <p:spTgt spid="42"/>
                  </p:tgtEl>
                </p:cond>
              </p:nextCondLst>
            </p:seq>
            <p:seq concurrent="1" nextAc="seek">
              <p:cTn id="58" restart="whenNotActive" fill="hold" evtFilter="cancelBubble" nodeType="interactiveSeq">
                <p:stCondLst>
                  <p:cond evt="onClick" delay="0">
                    <p:tgtEl>
                      <p:spTgt spid="44"/>
                    </p:tgtEl>
                  </p:cond>
                </p:stCondLst>
                <p:endSync evt="end" delay="0">
                  <p:rtn val="all"/>
                </p:endSync>
                <p:childTnLst>
                  <p:par>
                    <p:cTn id="59" fill="hold">
                      <p:stCondLst>
                        <p:cond delay="0"/>
                      </p:stCondLst>
                      <p:childTnLst>
                        <p:par>
                          <p:cTn id="60" fill="hold">
                            <p:stCondLst>
                              <p:cond delay="0"/>
                            </p:stCondLst>
                            <p:childTnLst>
                              <p:par>
                                <p:cTn id="61" presetID="10" presetClass="entr" presetSubtype="0" fill="hold" grpId="1" nodeType="click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500"/>
                                        <p:tgtEl>
                                          <p:spTgt spid="45"/>
                                        </p:tgtEl>
                                      </p:cBhvr>
                                    </p:animEffect>
                                  </p:childTnLst>
                                </p:cTn>
                              </p:par>
                            </p:childTnLst>
                          </p:cTn>
                        </p:par>
                      </p:childTnLst>
                    </p:cTn>
                  </p:par>
                </p:childTnLst>
              </p:cTn>
              <p:nextCondLst>
                <p:cond evt="onClick" delay="0">
                  <p:tgtEl>
                    <p:spTgt spid="44"/>
                  </p:tgtEl>
                </p:cond>
              </p:nextCondLst>
            </p:seq>
            <p:seq concurrent="1" nextAc="seek">
              <p:cTn id="64" restart="whenNotActive" fill="hold" evtFilter="cancelBubble" nodeType="interactiveSeq">
                <p:stCondLst>
                  <p:cond evt="onClick" delay="0">
                    <p:tgtEl>
                      <p:spTgt spid="46"/>
                    </p:tgtEl>
                  </p:cond>
                </p:stCondLst>
                <p:endSync evt="end" delay="0">
                  <p:rtn val="all"/>
                </p:endSync>
                <p:childTnLst>
                  <p:par>
                    <p:cTn id="65" fill="hold">
                      <p:stCondLst>
                        <p:cond delay="0"/>
                      </p:stCondLst>
                      <p:childTnLst>
                        <p:par>
                          <p:cTn id="66" fill="hold">
                            <p:stCondLst>
                              <p:cond delay="0"/>
                            </p:stCondLst>
                            <p:childTnLst>
                              <p:par>
                                <p:cTn id="67" presetID="10" presetClass="entr" presetSubtype="0" fill="hold" grpId="1" nodeType="clickEffect">
                                  <p:stCondLst>
                                    <p:cond delay="0"/>
                                  </p:stCondLst>
                                  <p:childTnLst>
                                    <p:set>
                                      <p:cBhvr>
                                        <p:cTn id="68" dur="1" fill="hold">
                                          <p:stCondLst>
                                            <p:cond delay="0"/>
                                          </p:stCondLst>
                                        </p:cTn>
                                        <p:tgtEl>
                                          <p:spTgt spid="47"/>
                                        </p:tgtEl>
                                        <p:attrNameLst>
                                          <p:attrName>style.visibility</p:attrName>
                                        </p:attrNameLst>
                                      </p:cBhvr>
                                      <p:to>
                                        <p:strVal val="visible"/>
                                      </p:to>
                                    </p:set>
                                    <p:animEffect transition="in" filter="fade">
                                      <p:cBhvr>
                                        <p:cTn id="69" dur="500"/>
                                        <p:tgtEl>
                                          <p:spTgt spid="47"/>
                                        </p:tgtEl>
                                      </p:cBhvr>
                                    </p:animEffect>
                                  </p:childTnLst>
                                </p:cTn>
                              </p:par>
                            </p:childTnLst>
                          </p:cTn>
                        </p:par>
                      </p:childTnLst>
                    </p:cTn>
                  </p:par>
                </p:childTnLst>
              </p:cTn>
              <p:nextCondLst>
                <p:cond evt="onClick" delay="0">
                  <p:tgtEl>
                    <p:spTgt spid="46"/>
                  </p:tgtEl>
                </p:cond>
              </p:nextCondLst>
            </p:seq>
            <p:seq concurrent="1" nextAc="seek">
              <p:cTn id="70" restart="whenNotActive" fill="hold" evtFilter="cancelBubble" nodeType="interactiveSeq">
                <p:stCondLst>
                  <p:cond evt="onClick" delay="0">
                    <p:tgtEl>
                      <p:spTgt spid="56"/>
                    </p:tgtEl>
                  </p:cond>
                </p:stCondLst>
                <p:endSync evt="end" delay="0">
                  <p:rtn val="all"/>
                </p:endSync>
                <p:childTnLst>
                  <p:par>
                    <p:cTn id="71" fill="hold">
                      <p:stCondLst>
                        <p:cond delay="0"/>
                      </p:stCondLst>
                      <p:childTnLst>
                        <p:par>
                          <p:cTn id="72" fill="hold">
                            <p:stCondLst>
                              <p:cond delay="0"/>
                            </p:stCondLst>
                            <p:childTnLst>
                              <p:par>
                                <p:cTn id="73" presetID="10" presetClass="entr" presetSubtype="0" fill="hold" grpId="1" nodeType="clickEffect">
                                  <p:stCondLst>
                                    <p:cond delay="0"/>
                                  </p:stCondLst>
                                  <p:childTnLst>
                                    <p:set>
                                      <p:cBhvr>
                                        <p:cTn id="74" dur="1" fill="hold">
                                          <p:stCondLst>
                                            <p:cond delay="0"/>
                                          </p:stCondLst>
                                        </p:cTn>
                                        <p:tgtEl>
                                          <p:spTgt spid="57"/>
                                        </p:tgtEl>
                                        <p:attrNameLst>
                                          <p:attrName>style.visibility</p:attrName>
                                        </p:attrNameLst>
                                      </p:cBhvr>
                                      <p:to>
                                        <p:strVal val="visible"/>
                                      </p:to>
                                    </p:set>
                                    <p:animEffect transition="in" filter="fade">
                                      <p:cBhvr>
                                        <p:cTn id="75" dur="500"/>
                                        <p:tgtEl>
                                          <p:spTgt spid="57"/>
                                        </p:tgtEl>
                                      </p:cBhvr>
                                    </p:animEffect>
                                  </p:childTnLst>
                                </p:cTn>
                              </p:par>
                            </p:childTnLst>
                          </p:cTn>
                        </p:par>
                      </p:childTnLst>
                    </p:cTn>
                  </p:par>
                </p:childTnLst>
              </p:cTn>
              <p:nextCondLst>
                <p:cond evt="onClick" delay="0">
                  <p:tgtEl>
                    <p:spTgt spid="56"/>
                  </p:tgtEl>
                </p:cond>
              </p:nextCondLst>
            </p:seq>
            <p:seq concurrent="1" nextAc="seek">
              <p:cTn id="76" restart="whenNotActive" fill="hold" evtFilter="cancelBubble" nodeType="interactiveSeq">
                <p:stCondLst>
                  <p:cond evt="onClick" delay="0">
                    <p:tgtEl>
                      <p:spTgt spid="58"/>
                    </p:tgtEl>
                  </p:cond>
                </p:stCondLst>
                <p:endSync evt="end" delay="0">
                  <p:rtn val="all"/>
                </p:endSync>
                <p:childTnLst>
                  <p:par>
                    <p:cTn id="77" fill="hold">
                      <p:stCondLst>
                        <p:cond delay="0"/>
                      </p:stCondLst>
                      <p:childTnLst>
                        <p:par>
                          <p:cTn id="78" fill="hold">
                            <p:stCondLst>
                              <p:cond delay="0"/>
                            </p:stCondLst>
                            <p:childTnLst>
                              <p:par>
                                <p:cTn id="79" presetID="10" presetClass="entr" presetSubtype="0" fill="hold" grpId="1" nodeType="clickEffect">
                                  <p:stCondLst>
                                    <p:cond delay="0"/>
                                  </p:stCondLst>
                                  <p:childTnLst>
                                    <p:set>
                                      <p:cBhvr>
                                        <p:cTn id="80" dur="1" fill="hold">
                                          <p:stCondLst>
                                            <p:cond delay="0"/>
                                          </p:stCondLst>
                                        </p:cTn>
                                        <p:tgtEl>
                                          <p:spTgt spid="59"/>
                                        </p:tgtEl>
                                        <p:attrNameLst>
                                          <p:attrName>style.visibility</p:attrName>
                                        </p:attrNameLst>
                                      </p:cBhvr>
                                      <p:to>
                                        <p:strVal val="visible"/>
                                      </p:to>
                                    </p:set>
                                    <p:animEffect transition="in" filter="fade">
                                      <p:cBhvr>
                                        <p:cTn id="81" dur="500"/>
                                        <p:tgtEl>
                                          <p:spTgt spid="59"/>
                                        </p:tgtEl>
                                      </p:cBhvr>
                                    </p:animEffect>
                                  </p:childTnLst>
                                </p:cTn>
                              </p:par>
                            </p:childTnLst>
                          </p:cTn>
                        </p:par>
                      </p:childTnLst>
                    </p:cTn>
                  </p:par>
                </p:childTnLst>
              </p:cTn>
              <p:nextCondLst>
                <p:cond evt="onClick" delay="0">
                  <p:tgtEl>
                    <p:spTgt spid="58"/>
                  </p:tgtEl>
                </p:cond>
              </p:nextCondLst>
            </p:seq>
          </p:childTnLst>
        </p:cTn>
      </p:par>
    </p:tnLst>
    <p:bldLst>
      <p:bldP spid="37" grpId="0"/>
      <p:bldP spid="38" grpId="0"/>
      <p:bldP spid="39" grpId="0"/>
      <p:bldP spid="40" grpId="0"/>
      <p:bldP spid="41" grpId="0"/>
      <p:bldP spid="42" grpId="0"/>
      <p:bldP spid="43" grpId="0"/>
      <p:bldP spid="44" grpId="0"/>
      <p:bldP spid="45" grpId="0"/>
      <p:bldP spid="45" grpId="1"/>
      <p:bldP spid="46" grpId="0"/>
      <p:bldP spid="47" grpId="0"/>
      <p:bldP spid="47" grpId="1"/>
      <p:bldP spid="56" grpId="0"/>
      <p:bldP spid="57" grpId="0"/>
      <p:bldP spid="57" grpId="1"/>
      <p:bldP spid="58" grpId="0"/>
      <p:bldP spid="59" grpId="0"/>
      <p:bldP spid="59"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050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1.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590800"/>
            <a:ext cx="13966284" cy="677108"/>
          </a:xfrm>
          <a:prstGeom prst="rect">
            <a:avLst/>
          </a:prstGeom>
        </p:spPr>
        <p:txBody>
          <a:bodyPr wrap="square">
            <a:spAutoFit/>
          </a:bodyPr>
          <a:lstStyle/>
          <a:p>
            <a:pPr algn="just"/>
            <a:r>
              <a:rPr lang="en-US" sz="3800" b="1" dirty="0" err="1" smtClean="0">
                <a:solidFill>
                  <a:srgbClr val="0000CC"/>
                </a:solidFill>
                <a:latin typeface="Times New Roman" pitchFamily="18" charset="0"/>
                <a:cs typeface="Times New Roman" pitchFamily="18" charset="0"/>
              </a:rPr>
              <a:t>Bài</a:t>
            </a:r>
            <a:r>
              <a:rPr lang="en-US" sz="3800" b="1" dirty="0" smtClean="0">
                <a:solidFill>
                  <a:srgbClr val="0000CC"/>
                </a:solidFill>
                <a:latin typeface="Times New Roman" pitchFamily="18" charset="0"/>
                <a:cs typeface="Times New Roman" pitchFamily="18" charset="0"/>
              </a:rPr>
              <a:t> 1. </a:t>
            </a:r>
            <a:r>
              <a:rPr lang="en-US" sz="3800" b="1" dirty="0" err="1" smtClean="0">
                <a:solidFill>
                  <a:srgbClr val="0000CC"/>
                </a:solidFill>
                <a:latin typeface="Times New Roman" pitchFamily="18" charset="0"/>
                <a:cs typeface="Times New Roman" pitchFamily="18" charset="0"/>
              </a:rPr>
              <a:t>Nghe</a:t>
            </a:r>
            <a:r>
              <a:rPr lang="en-US" sz="3800" b="1" dirty="0" smtClean="0">
                <a:solidFill>
                  <a:srgbClr val="0000CC"/>
                </a:solidFill>
                <a:latin typeface="Times New Roman" pitchFamily="18" charset="0"/>
                <a:cs typeface="Times New Roman" pitchFamily="18" charset="0"/>
              </a:rPr>
              <a:t> – </a:t>
            </a:r>
            <a:r>
              <a:rPr lang="en-US" sz="3800" b="1" err="1" smtClean="0">
                <a:solidFill>
                  <a:srgbClr val="0000CC"/>
                </a:solidFill>
                <a:latin typeface="Times New Roman" pitchFamily="18" charset="0"/>
                <a:cs typeface="Times New Roman" pitchFamily="18" charset="0"/>
              </a:rPr>
              <a:t>Viết</a:t>
            </a:r>
            <a:r>
              <a:rPr lang="en-US" sz="3800" b="1" smtClean="0">
                <a:solidFill>
                  <a:srgbClr val="0000CC"/>
                </a:solidFill>
                <a:latin typeface="Times New Roman" pitchFamily="18" charset="0"/>
                <a:cs typeface="Times New Roman" pitchFamily="18" charset="0"/>
              </a:rPr>
              <a:t>: LỜI GIẢI TOÁN ĐẶC BIỆT </a:t>
            </a:r>
            <a:endParaRPr lang="en-US" sz="3800" b="1" dirty="0">
              <a:solidFill>
                <a:srgbClr val="0000CC"/>
              </a:solidFill>
              <a:latin typeface="Times New Roman" pitchFamily="18" charset="0"/>
              <a:cs typeface="Times New Roman" pitchFamily="18" charset="0"/>
            </a:endParaRPr>
          </a:p>
        </p:txBody>
      </p:sp>
      <p:sp>
        <p:nvSpPr>
          <p:cNvPr id="19" name="Rectangle 95"/>
          <p:cNvSpPr>
            <a:spLocks noChangeArrowheads="1"/>
          </p:cNvSpPr>
          <p:nvPr/>
        </p:nvSpPr>
        <p:spPr bwMode="auto">
          <a:xfrm>
            <a:off x="3873207" y="1334869"/>
            <a:ext cx="84056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600" b="1" dirty="0" err="1" smtClean="0">
                <a:solidFill>
                  <a:srgbClr val="0000CC"/>
                </a:solidFill>
                <a:latin typeface="Times New Roman" pitchFamily="18" charset="0"/>
                <a:cs typeface="Times New Roman" pitchFamily="18" charset="0"/>
              </a:rPr>
              <a:t>Bài</a:t>
            </a:r>
            <a:r>
              <a:rPr lang="en-GB" sz="3600" b="1" dirty="0" smtClean="0">
                <a:solidFill>
                  <a:srgbClr val="0000CC"/>
                </a:solidFill>
                <a:latin typeface="Times New Roman" pitchFamily="18" charset="0"/>
                <a:cs typeface="Times New Roman" pitchFamily="18" charset="0"/>
              </a:rPr>
              <a:t> 11: LỜI GIẢI TOÁN ĐẶC BIỆT (T3)</a:t>
            </a:r>
            <a:endParaRPr lang="en-GB" sz="3600" b="1" dirty="0">
              <a:solidFill>
                <a:srgbClr val="0000CC"/>
              </a:solidFill>
              <a:latin typeface="Times New Roman" pitchFamily="18" charset="0"/>
              <a:cs typeface="Times New Roman" pitchFamily="18" charset="0"/>
            </a:endParaRPr>
          </a:p>
        </p:txBody>
      </p:sp>
      <p:sp>
        <p:nvSpPr>
          <p:cNvPr id="13" name="Rectangle 12"/>
          <p:cNvSpPr/>
          <p:nvPr/>
        </p:nvSpPr>
        <p:spPr>
          <a:xfrm>
            <a:off x="1280319" y="3642360"/>
            <a:ext cx="14194884" cy="2431435"/>
          </a:xfrm>
          <a:prstGeom prst="rect">
            <a:avLst/>
          </a:prstGeom>
        </p:spPr>
        <p:txBody>
          <a:bodyPr wrap="square">
            <a:spAutoFit/>
          </a:bodyPr>
          <a:lstStyle/>
          <a:p>
            <a:pPr indent="854075" algn="just"/>
            <a:r>
              <a:rPr lang="en-US" sz="3800" b="1" smtClean="0">
                <a:solidFill>
                  <a:srgbClr val="0000CC"/>
                </a:solidFill>
                <a:latin typeface="Times New Roman" pitchFamily="18" charset="0"/>
                <a:cs typeface="Times New Roman" pitchFamily="18" charset="0"/>
              </a:rPr>
              <a:t>Huy-gô mải miết viết và may thay, khi tiếng trống báo hết giờ vang lên thì cậu cũng viết xong đáp số và mang bài lên nộp. Thầy giáo liếc nhìn bài của Huy-gô. Đáp số đúng rồi! Chợt thầy reo lên:</a:t>
            </a:r>
          </a:p>
          <a:p>
            <a:pPr indent="854075" algn="just"/>
            <a:r>
              <a:rPr lang="en-US" sz="3800" b="1" smtClean="0">
                <a:solidFill>
                  <a:srgbClr val="0000CC"/>
                </a:solidFill>
                <a:latin typeface="Times New Roman" pitchFamily="18" charset="0"/>
                <a:cs typeface="Times New Roman" pitchFamily="18" charset="0"/>
              </a:rPr>
              <a:t>- Lời giải toán được viết bằng thơ! À, ra thế!</a:t>
            </a:r>
            <a:endParaRPr lang="en-US" sz="3800" b="1" dirty="0">
              <a:solidFill>
                <a:srgbClr val="0000CC"/>
              </a:solidFill>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099719" y="1276536"/>
            <a:ext cx="8077200"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GB" sz="3200" b="1" dirty="0" err="1">
                <a:solidFill>
                  <a:srgbClr val="0000CC"/>
                </a:solidFill>
                <a:latin typeface="Times New Roman" pitchFamily="18" charset="0"/>
                <a:cs typeface="Times New Roman" pitchFamily="18" charset="0"/>
              </a:rPr>
              <a:t>Bài</a:t>
            </a:r>
            <a:r>
              <a:rPr lang="en-GB" sz="3200" b="1" dirty="0">
                <a:solidFill>
                  <a:srgbClr val="0000CC"/>
                </a:solidFill>
                <a:latin typeface="Times New Roman" pitchFamily="18" charset="0"/>
                <a:cs typeface="Times New Roman" pitchFamily="18" charset="0"/>
              </a:rPr>
              <a:t> 11: LỜI GIẢI TOÁN ĐẶC </a:t>
            </a:r>
            <a:r>
              <a:rPr lang="en-GB" sz="3200" b="1" dirty="0" smtClean="0">
                <a:solidFill>
                  <a:srgbClr val="0000CC"/>
                </a:solidFill>
                <a:latin typeface="Times New Roman" pitchFamily="18" charset="0"/>
                <a:cs typeface="Times New Roman" pitchFamily="18" charset="0"/>
              </a:rPr>
              <a:t>BIỆT </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(T3)</a:t>
            </a:r>
          </a:p>
        </p:txBody>
      </p:sp>
      <p:sp>
        <p:nvSpPr>
          <p:cNvPr id="2" name="Rectangle 1"/>
          <p:cNvSpPr/>
          <p:nvPr/>
        </p:nvSpPr>
        <p:spPr>
          <a:xfrm>
            <a:off x="1603628" y="2828390"/>
            <a:ext cx="6991891" cy="707886"/>
          </a:xfrm>
          <a:prstGeom prst="rect">
            <a:avLst/>
          </a:prstGeom>
        </p:spPr>
        <p:txBody>
          <a:bodyPr wrap="square">
            <a:spAutoFit/>
          </a:bodyPr>
          <a:lstStyle/>
          <a:p>
            <a:r>
              <a:rPr lang="nl-NL" sz="4000" b="1" dirty="0">
                <a:solidFill>
                  <a:srgbClr val="0000CC"/>
                </a:solidFill>
                <a:latin typeface="Times New Roman" pitchFamily="18" charset="0"/>
                <a:cs typeface="Times New Roman" pitchFamily="18" charset="0"/>
              </a:rPr>
              <a:t>m</a:t>
            </a:r>
            <a:r>
              <a:rPr lang="nl-NL" sz="4000" b="1" dirty="0" smtClean="0">
                <a:solidFill>
                  <a:srgbClr val="0000CC"/>
                </a:solidFill>
                <a:latin typeface="Times New Roman" pitchFamily="18" charset="0"/>
                <a:cs typeface="Times New Roman" pitchFamily="18" charset="0"/>
              </a:rPr>
              <a:t>ải miết, </a:t>
            </a:r>
            <a:r>
              <a:rPr lang="nl-NL" sz="4000" b="1" smtClean="0">
                <a:solidFill>
                  <a:srgbClr val="0000CC"/>
                </a:solidFill>
                <a:latin typeface="Times New Roman" pitchFamily="18" charset="0"/>
                <a:cs typeface="Times New Roman" pitchFamily="18" charset="0"/>
              </a:rPr>
              <a:t>Huy – gô, liếc nhìn</a:t>
            </a:r>
            <a:endParaRPr lang="vi-VN" sz="40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2. </a:t>
              </a:r>
              <a:r>
                <a:rPr lang="en-US" sz="3800" b="1" dirty="0" err="1" smtClean="0">
                  <a:solidFill>
                    <a:srgbClr val="FF0066"/>
                  </a:solidFill>
                  <a:latin typeface="Times New Roman" pitchFamily="18" charset="0"/>
                  <a:cs typeface="Times New Roman" pitchFamily="18" charset="0"/>
                </a:rPr>
                <a:t>Viết</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từ</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khó</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603628" y="4854714"/>
            <a:ext cx="10268491" cy="707886"/>
          </a:xfrm>
          <a:prstGeom prst="rect">
            <a:avLst/>
          </a:prstGeom>
        </p:spPr>
        <p:txBody>
          <a:bodyPr wrap="square">
            <a:spAutoFit/>
          </a:bodyPr>
          <a:lstStyle/>
          <a:p>
            <a:r>
              <a:rPr lang="nl-NL" sz="4000" b="1" smtClean="0">
                <a:solidFill>
                  <a:srgbClr val="0000CC"/>
                </a:solidFill>
                <a:latin typeface="Times New Roman" pitchFamily="18" charset="0"/>
                <a:cs typeface="Times New Roman" pitchFamily="18" charset="0"/>
              </a:rPr>
              <a:t>Hai bạn trong bàn đổi vở và soát lỗi cho nhau.</a:t>
            </a:r>
            <a:endParaRPr lang="vi-VN" sz="4000" b="1">
              <a:solidFill>
                <a:srgbClr val="0000CC"/>
              </a:solidFill>
              <a:latin typeface="Times New Roman" pitchFamily="18" charset="0"/>
              <a:cs typeface="Times New Roman" pitchFamily="18" charset="0"/>
            </a:endParaRPr>
          </a:p>
        </p:txBody>
      </p:sp>
      <p:grpSp>
        <p:nvGrpSpPr>
          <p:cNvPr id="23" name="Group 22"/>
          <p:cNvGrpSpPr/>
          <p:nvPr/>
        </p:nvGrpSpPr>
        <p:grpSpPr>
          <a:xfrm>
            <a:off x="1508919" y="4007524"/>
            <a:ext cx="7086600" cy="677108"/>
            <a:chOff x="1508919" y="1888664"/>
            <a:chExt cx="6313517" cy="677108"/>
          </a:xfrm>
        </p:grpSpPr>
        <p:sp>
          <p:nvSpPr>
            <p:cNvPr id="24" name="Rectangle 23"/>
            <p:cNvSpPr/>
            <p:nvPr/>
          </p:nvSpPr>
          <p:spPr>
            <a:xfrm>
              <a:off x="1508919" y="1888664"/>
              <a:ext cx="6313517"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3. Đổi vở, soát lỗi cho nhau.</a:t>
              </a:r>
              <a:endParaRPr lang="en-US" sz="3800" b="1">
                <a:solidFill>
                  <a:srgbClr val="FF0066"/>
                </a:solidFill>
                <a:latin typeface="Times New Roman" pitchFamily="18" charset="0"/>
                <a:cs typeface="Times New Roman" pitchFamily="18" charset="0"/>
              </a:endParaRPr>
            </a:p>
          </p:txBody>
        </p:sp>
        <p:cxnSp>
          <p:nvCxnSpPr>
            <p:cNvPr id="26" name="Straight Connector 25"/>
            <p:cNvCxnSpPr/>
            <p:nvPr/>
          </p:nvCxnSpPr>
          <p:spPr>
            <a:xfrm>
              <a:off x="1673227" y="2519755"/>
              <a:ext cx="496934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71520941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61523"/>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smtClean="0">
                  <a:solidFill>
                    <a:srgbClr val="FF0066"/>
                  </a:solidFill>
                  <a:latin typeface="Times New Roman" pitchFamily="18" charset="0"/>
                  <a:cs typeface="Times New Roman" pitchFamily="18" charset="0"/>
                </a:rPr>
                <a:t>4. Luyện tập.</a:t>
              </a:r>
              <a:endParaRPr lang="en-US" sz="3800" b="1">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647323"/>
            <a:ext cx="13966284" cy="707886"/>
          </a:xfrm>
          <a:prstGeom prst="rect">
            <a:avLst/>
          </a:prstGeom>
        </p:spPr>
        <p:txBody>
          <a:bodyPr wrap="square">
            <a:spAutoFit/>
          </a:bodyPr>
          <a:lstStyle/>
          <a:p>
            <a:pPr algn="just"/>
            <a:r>
              <a:rPr lang="en-US" sz="4000" b="1" dirty="0" err="1" smtClean="0">
                <a:solidFill>
                  <a:srgbClr val="0000CC"/>
                </a:solidFill>
                <a:latin typeface="Times New Roman" pitchFamily="18" charset="0"/>
                <a:cs typeface="Times New Roman" pitchFamily="18" charset="0"/>
              </a:rPr>
              <a:t>Bài</a:t>
            </a:r>
            <a:r>
              <a:rPr lang="en-US" sz="4000" b="1" dirty="0" smtClean="0">
                <a:solidFill>
                  <a:srgbClr val="0000CC"/>
                </a:solidFill>
                <a:latin typeface="Times New Roman" pitchFamily="18" charset="0"/>
                <a:cs typeface="Times New Roman" pitchFamily="18" charset="0"/>
              </a:rPr>
              <a:t> 2. </a:t>
            </a:r>
            <a:r>
              <a:rPr lang="en-US" sz="4000" b="1" dirty="0" err="1" smtClean="0">
                <a:solidFill>
                  <a:srgbClr val="0000CC"/>
                </a:solidFill>
                <a:latin typeface="Times New Roman" pitchFamily="18" charset="0"/>
                <a:cs typeface="Times New Roman" pitchFamily="18" charset="0"/>
              </a:rPr>
              <a:t>Tìm</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từ</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ngữ</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được</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tạo</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bởi</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mỗi</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tiếng</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dưới</a:t>
            </a:r>
            <a:r>
              <a:rPr lang="en-US" sz="4000" b="1" dirty="0" smtClean="0">
                <a:solidFill>
                  <a:srgbClr val="0000CC"/>
                </a:solidFill>
                <a:latin typeface="Times New Roman" pitchFamily="18" charset="0"/>
                <a:cs typeface="Times New Roman" pitchFamily="18" charset="0"/>
              </a:rPr>
              <a:t> </a:t>
            </a:r>
            <a:r>
              <a:rPr lang="en-US" sz="4000" b="1" dirty="0" err="1" smtClean="0">
                <a:solidFill>
                  <a:srgbClr val="0000CC"/>
                </a:solidFill>
                <a:latin typeface="Times New Roman" pitchFamily="18" charset="0"/>
                <a:cs typeface="Times New Roman" pitchFamily="18" charset="0"/>
              </a:rPr>
              <a:t>đây</a:t>
            </a:r>
            <a:r>
              <a:rPr lang="en-US" sz="4000" b="1" dirty="0" smtClean="0">
                <a:solidFill>
                  <a:srgbClr val="0000CC"/>
                </a:solidFill>
                <a:latin typeface="Times New Roman" pitchFamily="18" charset="0"/>
                <a:cs typeface="Times New Roman" pitchFamily="18" charset="0"/>
              </a:rPr>
              <a:t>:</a:t>
            </a:r>
            <a:endParaRPr lang="en-US" sz="4000" b="1" dirty="0">
              <a:solidFill>
                <a:srgbClr val="0000CC"/>
              </a:solidFill>
              <a:latin typeface="Times New Roman" pitchFamily="18" charset="0"/>
              <a:cs typeface="Times New Roman" pitchFamily="18" charset="0"/>
            </a:endParaRPr>
          </a:p>
        </p:txBody>
      </p:sp>
      <p:sp>
        <p:nvSpPr>
          <p:cNvPr id="20" name="Rectangle 19"/>
          <p:cNvSpPr/>
          <p:nvPr/>
        </p:nvSpPr>
        <p:spPr>
          <a:xfrm>
            <a:off x="2862781" y="-952499"/>
            <a:ext cx="1051508" cy="615553"/>
          </a:xfrm>
          <a:prstGeom prst="rect">
            <a:avLst/>
          </a:prstGeom>
        </p:spPr>
        <p:txBody>
          <a:bodyPr wrap="square">
            <a:spAutoFit/>
          </a:bodyPr>
          <a:lstStyle/>
          <a:p>
            <a:pPr algn="ctr"/>
            <a:r>
              <a:rPr lang="en-US" sz="3400" b="1" dirty="0" err="1">
                <a:solidFill>
                  <a:srgbClr val="0000CC"/>
                </a:solidFill>
                <a:latin typeface="Times New Roman" pitchFamily="18" charset="0"/>
                <a:cs typeface="Times New Roman" pitchFamily="18" charset="0"/>
              </a:rPr>
              <a:t>g</a:t>
            </a:r>
            <a:r>
              <a:rPr lang="en-US" sz="3400" b="1" dirty="0" err="1" smtClean="0">
                <a:solidFill>
                  <a:srgbClr val="0000CC"/>
                </a:solidFill>
                <a:latin typeface="Times New Roman" pitchFamily="18" charset="0"/>
                <a:cs typeface="Times New Roman" pitchFamily="18" charset="0"/>
              </a:rPr>
              <a:t>iao</a:t>
            </a:r>
            <a:endParaRPr lang="en-US" sz="3400" b="1" dirty="0">
              <a:solidFill>
                <a:srgbClr val="0000CC"/>
              </a:solidFill>
              <a:latin typeface="Times New Roman" pitchFamily="18" charset="0"/>
              <a:cs typeface="Times New Roman" pitchFamily="18" charset="0"/>
            </a:endParaRPr>
          </a:p>
        </p:txBody>
      </p:sp>
      <p:sp>
        <p:nvSpPr>
          <p:cNvPr id="21" name="Rectangle 20"/>
          <p:cNvSpPr/>
          <p:nvPr/>
        </p:nvSpPr>
        <p:spPr>
          <a:xfrm>
            <a:off x="7130019" y="-1006672"/>
            <a:ext cx="1217749" cy="615553"/>
          </a:xfrm>
          <a:prstGeom prst="rect">
            <a:avLst/>
          </a:prstGeom>
        </p:spPr>
        <p:txBody>
          <a:bodyPr wrap="square">
            <a:spAutoFit/>
          </a:bodyPr>
          <a:lstStyle/>
          <a:p>
            <a:pPr algn="ctr"/>
            <a:r>
              <a:rPr lang="en-US" sz="3400" b="1" dirty="0" err="1" smtClean="0">
                <a:solidFill>
                  <a:srgbClr val="0000CC"/>
                </a:solidFill>
                <a:latin typeface="Times New Roman" pitchFamily="18" charset="0"/>
                <a:cs typeface="Times New Roman" pitchFamily="18" charset="0"/>
              </a:rPr>
              <a:t>dao</a:t>
            </a:r>
            <a:endParaRPr lang="en-US" sz="3400" b="1" dirty="0">
              <a:solidFill>
                <a:srgbClr val="0000CC"/>
              </a:solidFill>
              <a:latin typeface="Times New Roman" pitchFamily="18" charset="0"/>
              <a:cs typeface="Times New Roman" pitchFamily="18" charset="0"/>
            </a:endParaRPr>
          </a:p>
        </p:txBody>
      </p:sp>
      <p:sp>
        <p:nvSpPr>
          <p:cNvPr id="23" name="Rectangle 22"/>
          <p:cNvSpPr/>
          <p:nvPr/>
        </p:nvSpPr>
        <p:spPr>
          <a:xfrm>
            <a:off x="10906692" y="-990600"/>
            <a:ext cx="1447800" cy="615553"/>
          </a:xfrm>
          <a:prstGeom prst="rect">
            <a:avLst/>
          </a:prstGeom>
        </p:spPr>
        <p:txBody>
          <a:bodyPr wrap="square">
            <a:spAutoFit/>
          </a:bodyPr>
          <a:lstStyle/>
          <a:p>
            <a:pPr algn="ctr"/>
            <a:r>
              <a:rPr lang="en-US" sz="3400" b="1" dirty="0" err="1">
                <a:solidFill>
                  <a:srgbClr val="0000CC"/>
                </a:solidFill>
                <a:latin typeface="Times New Roman" pitchFamily="18" charset="0"/>
                <a:cs typeface="Times New Roman" pitchFamily="18" charset="0"/>
              </a:rPr>
              <a:t>r</a:t>
            </a:r>
            <a:r>
              <a:rPr lang="en-US" sz="3400" b="1" dirty="0" err="1" smtClean="0">
                <a:solidFill>
                  <a:srgbClr val="0000CC"/>
                </a:solidFill>
                <a:latin typeface="Times New Roman" pitchFamily="18" charset="0"/>
                <a:cs typeface="Times New Roman" pitchFamily="18" charset="0"/>
              </a:rPr>
              <a:t>ao</a:t>
            </a:r>
            <a:endParaRPr lang="en-US" sz="3400" b="1" dirty="0">
              <a:solidFill>
                <a:srgbClr val="0000CC"/>
              </a:solidFill>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45992872"/>
              </p:ext>
            </p:extLst>
          </p:nvPr>
        </p:nvGraphicFramePr>
        <p:xfrm>
          <a:off x="1678273" y="3561723"/>
          <a:ext cx="13394247" cy="5105400"/>
        </p:xfrm>
        <a:graphic>
          <a:graphicData uri="http://schemas.openxmlformats.org/drawingml/2006/table">
            <a:tbl>
              <a:tblPr firstRow="1" bandRow="1">
                <a:tableStyleId>{5C22544A-7EE6-4342-B048-85BDC9FD1C3A}</a:tableStyleId>
              </a:tblPr>
              <a:tblGrid>
                <a:gridCol w="4464749">
                  <a:extLst>
                    <a:ext uri="{9D8B030D-6E8A-4147-A177-3AD203B41FA5}">
                      <a16:colId xmlns:a16="http://schemas.microsoft.com/office/drawing/2014/main" val="20000"/>
                    </a:ext>
                  </a:extLst>
                </a:gridCol>
                <a:gridCol w="4464749">
                  <a:extLst>
                    <a:ext uri="{9D8B030D-6E8A-4147-A177-3AD203B41FA5}">
                      <a16:colId xmlns:a16="http://schemas.microsoft.com/office/drawing/2014/main" val="20001"/>
                    </a:ext>
                  </a:extLst>
                </a:gridCol>
                <a:gridCol w="4464749">
                  <a:extLst>
                    <a:ext uri="{9D8B030D-6E8A-4147-A177-3AD203B41FA5}">
                      <a16:colId xmlns:a16="http://schemas.microsoft.com/office/drawing/2014/main" val="20002"/>
                    </a:ext>
                  </a:extLst>
                </a:gridCol>
              </a:tblGrid>
              <a:tr h="533400">
                <a:tc>
                  <a:txBody>
                    <a:bodyPr/>
                    <a:lstStyle/>
                    <a:p>
                      <a:pPr algn="ctr"/>
                      <a:r>
                        <a:rPr lang="en-US" sz="3600" smtClean="0">
                          <a:solidFill>
                            <a:srgbClr val="FF0000"/>
                          </a:solidFill>
                          <a:latin typeface="Times New Roman" pitchFamily="18" charset="0"/>
                          <a:cs typeface="Times New Roman" pitchFamily="18" charset="0"/>
                        </a:rPr>
                        <a:t>giao</a:t>
                      </a:r>
                      <a:endParaRPr lang="en-US" sz="360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smtClean="0">
                          <a:solidFill>
                            <a:srgbClr val="FF0000"/>
                          </a:solidFill>
                          <a:latin typeface="Times New Roman" pitchFamily="18" charset="0"/>
                          <a:cs typeface="Times New Roman" pitchFamily="18" charset="0"/>
                        </a:rPr>
                        <a:t>dao</a:t>
                      </a:r>
                      <a:endParaRPr lang="en-US" sz="360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smtClean="0">
                          <a:solidFill>
                            <a:srgbClr val="FF0000"/>
                          </a:solidFill>
                          <a:latin typeface="Times New Roman" pitchFamily="18" charset="0"/>
                          <a:cs typeface="Times New Roman" pitchFamily="18" charset="0"/>
                        </a:rPr>
                        <a:t>rao</a:t>
                      </a:r>
                      <a:endParaRPr lang="en-US" sz="360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465320">
                <a:tc>
                  <a:txBody>
                    <a:bodyPr/>
                    <a:lstStyle/>
                    <a:p>
                      <a:pPr algn="ctr"/>
                      <a:endParaRPr lang="en-US" sz="36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smtClean="0">
                        <a:latin typeface="Times New Roman" pitchFamily="18" charset="0"/>
                        <a:cs typeface="Times New Roman" pitchFamily="18" charset="0"/>
                      </a:endParaRPr>
                    </a:p>
                    <a:p>
                      <a:pPr algn="ctr"/>
                      <a:endParaRPr lang="en-US" sz="36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4" name="Rectangle 33"/>
          <p:cNvSpPr/>
          <p:nvPr/>
        </p:nvSpPr>
        <p:spPr>
          <a:xfrm>
            <a:off x="2105592" y="4221389"/>
            <a:ext cx="3436031" cy="4459875"/>
          </a:xfrm>
          <a:prstGeom prst="rect">
            <a:avLst/>
          </a:prstGeom>
        </p:spPr>
        <p:txBody>
          <a:bodyPr wrap="square">
            <a:spAutoFit/>
          </a:bodyPr>
          <a:lstStyle/>
          <a:p>
            <a:pPr>
              <a:lnSpc>
                <a:spcPct val="120000"/>
              </a:lnSpc>
              <a:spcBef>
                <a:spcPts val="0"/>
              </a:spcBef>
            </a:pPr>
            <a:r>
              <a:rPr lang="nl-NL" sz="4000" b="1" dirty="0">
                <a:solidFill>
                  <a:srgbClr val="0000CC"/>
                </a:solidFill>
                <a:latin typeface="Times New Roman" pitchFamily="18" charset="0"/>
                <a:cs typeface="Times New Roman" pitchFamily="18" charset="0"/>
              </a:rPr>
              <a:t>g</a:t>
            </a:r>
            <a:r>
              <a:rPr lang="nl-NL" sz="4000" b="1" dirty="0" smtClean="0">
                <a:solidFill>
                  <a:srgbClr val="0000CC"/>
                </a:solidFill>
                <a:latin typeface="Times New Roman" pitchFamily="18" charset="0"/>
                <a:cs typeface="Times New Roman" pitchFamily="18" charset="0"/>
              </a:rPr>
              <a:t>iao bóng</a:t>
            </a:r>
          </a:p>
          <a:p>
            <a:pPr>
              <a:lnSpc>
                <a:spcPct val="120000"/>
              </a:lnSpc>
              <a:spcBef>
                <a:spcPts val="0"/>
              </a:spcBef>
            </a:pPr>
            <a:r>
              <a:rPr lang="nl-NL" sz="4000" b="1" dirty="0" smtClean="0">
                <a:solidFill>
                  <a:srgbClr val="0000CC"/>
                </a:solidFill>
                <a:latin typeface="Times New Roman" pitchFamily="18" charset="0"/>
                <a:cs typeface="Times New Roman" pitchFamily="18" charset="0"/>
              </a:rPr>
              <a:t>giao hẹn</a:t>
            </a:r>
          </a:p>
          <a:p>
            <a:pPr>
              <a:lnSpc>
                <a:spcPct val="120000"/>
              </a:lnSpc>
              <a:spcBef>
                <a:spcPts val="0"/>
              </a:spcBef>
            </a:pPr>
            <a:r>
              <a:rPr lang="nl-NL" sz="4000" b="1" dirty="0" smtClean="0">
                <a:solidFill>
                  <a:srgbClr val="0000CC"/>
                </a:solidFill>
                <a:latin typeface="Times New Roman" pitchFamily="18" charset="0"/>
                <a:cs typeface="Times New Roman" pitchFamily="18" charset="0"/>
              </a:rPr>
              <a:t>giao hàng</a:t>
            </a:r>
          </a:p>
          <a:p>
            <a:pPr>
              <a:lnSpc>
                <a:spcPct val="120000"/>
              </a:lnSpc>
              <a:spcBef>
                <a:spcPts val="0"/>
              </a:spcBef>
            </a:pPr>
            <a:r>
              <a:rPr lang="nl-NL" sz="4000" b="1" dirty="0" smtClean="0">
                <a:solidFill>
                  <a:srgbClr val="0000CC"/>
                </a:solidFill>
                <a:latin typeface="Times New Roman" pitchFamily="18" charset="0"/>
                <a:cs typeface="Times New Roman" pitchFamily="18" charset="0"/>
              </a:rPr>
              <a:t>giao nhận</a:t>
            </a:r>
          </a:p>
          <a:p>
            <a:pPr>
              <a:lnSpc>
                <a:spcPct val="120000"/>
              </a:lnSpc>
              <a:spcBef>
                <a:spcPts val="0"/>
              </a:spcBef>
            </a:pPr>
            <a:r>
              <a:rPr lang="nl-NL" sz="4000" b="1" smtClean="0">
                <a:solidFill>
                  <a:srgbClr val="0000CC"/>
                </a:solidFill>
                <a:latin typeface="Times New Roman" pitchFamily="18" charset="0"/>
                <a:cs typeface="Times New Roman" pitchFamily="18" charset="0"/>
              </a:rPr>
              <a:t>giao thừa</a:t>
            </a:r>
          </a:p>
          <a:p>
            <a:pPr>
              <a:lnSpc>
                <a:spcPct val="120000"/>
              </a:lnSpc>
              <a:spcBef>
                <a:spcPts val="0"/>
              </a:spcBef>
            </a:pPr>
            <a:r>
              <a:rPr lang="nl-NL" sz="4000" b="1" smtClean="0">
                <a:solidFill>
                  <a:srgbClr val="0000CC"/>
                </a:solidFill>
                <a:latin typeface="Times New Roman" pitchFamily="18" charset="0"/>
                <a:cs typeface="Times New Roman" pitchFamily="18" charset="0"/>
              </a:rPr>
              <a:t>...</a:t>
            </a:r>
            <a:endParaRPr lang="vi-VN" sz="4000" b="1" dirty="0">
              <a:solidFill>
                <a:srgbClr val="0000CC"/>
              </a:solidFill>
              <a:latin typeface="Times New Roman" pitchFamily="18" charset="0"/>
              <a:cs typeface="Times New Roman" pitchFamily="18" charset="0"/>
            </a:endParaRPr>
          </a:p>
        </p:txBody>
      </p:sp>
      <p:sp>
        <p:nvSpPr>
          <p:cNvPr id="36" name="Rectangle 35"/>
          <p:cNvSpPr/>
          <p:nvPr/>
        </p:nvSpPr>
        <p:spPr>
          <a:xfrm>
            <a:off x="7058592" y="4226925"/>
            <a:ext cx="2743200" cy="4459875"/>
          </a:xfrm>
          <a:prstGeom prst="rect">
            <a:avLst/>
          </a:prstGeom>
        </p:spPr>
        <p:txBody>
          <a:bodyPr wrap="square">
            <a:spAutoFit/>
          </a:bodyPr>
          <a:lstStyle/>
          <a:p>
            <a:pPr algn="just">
              <a:lnSpc>
                <a:spcPct val="120000"/>
              </a:lnSpc>
              <a:spcBef>
                <a:spcPts val="0"/>
              </a:spcBef>
            </a:pPr>
            <a:r>
              <a:rPr lang="nl-NL" sz="4000" b="1" smtClean="0">
                <a:solidFill>
                  <a:srgbClr val="0000CC"/>
                </a:solidFill>
                <a:latin typeface="Times New Roman" pitchFamily="18" charset="0"/>
                <a:cs typeface="Times New Roman" pitchFamily="18" charset="0"/>
              </a:rPr>
              <a:t>ca </a:t>
            </a:r>
            <a:r>
              <a:rPr lang="nl-NL" sz="4000" b="1" dirty="0" smtClean="0">
                <a:solidFill>
                  <a:srgbClr val="0000CC"/>
                </a:solidFill>
                <a:latin typeface="Times New Roman" pitchFamily="18" charset="0"/>
                <a:cs typeface="Times New Roman" pitchFamily="18" charset="0"/>
              </a:rPr>
              <a:t>dao</a:t>
            </a:r>
          </a:p>
          <a:p>
            <a:pPr algn="just">
              <a:lnSpc>
                <a:spcPct val="120000"/>
              </a:lnSpc>
              <a:spcBef>
                <a:spcPts val="0"/>
              </a:spcBef>
            </a:pPr>
            <a:r>
              <a:rPr lang="nl-NL" sz="4000" b="1" smtClean="0">
                <a:solidFill>
                  <a:srgbClr val="0000CC"/>
                </a:solidFill>
                <a:latin typeface="Times New Roman" pitchFamily="18" charset="0"/>
                <a:cs typeface="Times New Roman" pitchFamily="18" charset="0"/>
              </a:rPr>
              <a:t>đồng </a:t>
            </a:r>
            <a:r>
              <a:rPr lang="nl-NL" sz="4000" b="1" dirty="0" smtClean="0">
                <a:solidFill>
                  <a:srgbClr val="0000CC"/>
                </a:solidFill>
                <a:latin typeface="Times New Roman" pitchFamily="18" charset="0"/>
                <a:cs typeface="Times New Roman" pitchFamily="18" charset="0"/>
              </a:rPr>
              <a:t>dao</a:t>
            </a:r>
          </a:p>
          <a:p>
            <a:pPr algn="just">
              <a:lnSpc>
                <a:spcPct val="120000"/>
              </a:lnSpc>
              <a:spcBef>
                <a:spcPts val="0"/>
              </a:spcBef>
            </a:pPr>
            <a:r>
              <a:rPr lang="nl-NL" sz="4000" b="1" smtClean="0">
                <a:solidFill>
                  <a:srgbClr val="0000CC"/>
                </a:solidFill>
                <a:latin typeface="Times New Roman" pitchFamily="18" charset="0"/>
                <a:cs typeface="Times New Roman" pitchFamily="18" charset="0"/>
              </a:rPr>
              <a:t>con dao</a:t>
            </a:r>
            <a:endParaRPr lang="nl-NL" sz="4000" b="1" dirty="0" smtClean="0">
              <a:solidFill>
                <a:srgbClr val="0000CC"/>
              </a:solidFill>
              <a:latin typeface="Times New Roman" pitchFamily="18" charset="0"/>
              <a:cs typeface="Times New Roman" pitchFamily="18" charset="0"/>
            </a:endParaRPr>
          </a:p>
          <a:p>
            <a:pPr algn="just">
              <a:lnSpc>
                <a:spcPct val="120000"/>
              </a:lnSpc>
              <a:spcBef>
                <a:spcPts val="0"/>
              </a:spcBef>
            </a:pPr>
            <a:r>
              <a:rPr lang="nl-NL" sz="4000" b="1" smtClean="0">
                <a:solidFill>
                  <a:srgbClr val="0000CC"/>
                </a:solidFill>
                <a:latin typeface="Times New Roman" pitchFamily="18" charset="0"/>
                <a:cs typeface="Times New Roman" pitchFamily="18" charset="0"/>
              </a:rPr>
              <a:t>dao kéo </a:t>
            </a:r>
            <a:endParaRPr lang="nl-NL" sz="4000" b="1" dirty="0" smtClean="0">
              <a:solidFill>
                <a:srgbClr val="0000CC"/>
              </a:solidFill>
              <a:latin typeface="Times New Roman" pitchFamily="18" charset="0"/>
              <a:cs typeface="Times New Roman" pitchFamily="18" charset="0"/>
            </a:endParaRPr>
          </a:p>
          <a:p>
            <a:pPr algn="just">
              <a:lnSpc>
                <a:spcPct val="120000"/>
              </a:lnSpc>
              <a:spcBef>
                <a:spcPts val="0"/>
              </a:spcBef>
            </a:pPr>
            <a:r>
              <a:rPr lang="nl-NL" sz="4000" b="1" smtClean="0">
                <a:solidFill>
                  <a:srgbClr val="0000CC"/>
                </a:solidFill>
                <a:latin typeface="Times New Roman" pitchFamily="18" charset="0"/>
                <a:cs typeface="Times New Roman" pitchFamily="18" charset="0"/>
              </a:rPr>
              <a:t>dao động</a:t>
            </a:r>
          </a:p>
          <a:p>
            <a:pPr algn="just">
              <a:lnSpc>
                <a:spcPct val="120000"/>
              </a:lnSpc>
              <a:spcBef>
                <a:spcPts val="0"/>
              </a:spcBef>
            </a:pPr>
            <a:r>
              <a:rPr lang="nl-NL" sz="4000" b="1" smtClean="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37" name="Rectangle 36"/>
          <p:cNvSpPr/>
          <p:nvPr/>
        </p:nvSpPr>
        <p:spPr>
          <a:xfrm>
            <a:off x="10944792" y="4260111"/>
            <a:ext cx="2819400" cy="3785652"/>
          </a:xfrm>
          <a:prstGeom prst="rect">
            <a:avLst/>
          </a:prstGeom>
        </p:spPr>
        <p:txBody>
          <a:bodyPr wrap="square">
            <a:spAutoFit/>
          </a:bodyPr>
          <a:lstStyle/>
          <a:p>
            <a:pPr algn="just">
              <a:lnSpc>
                <a:spcPct val="120000"/>
              </a:lnSpc>
              <a:spcBef>
                <a:spcPts val="0"/>
              </a:spcBef>
            </a:pPr>
            <a:r>
              <a:rPr lang="nl-NL" sz="4000" b="1" smtClean="0">
                <a:solidFill>
                  <a:srgbClr val="0000CC"/>
                </a:solidFill>
                <a:latin typeface="Times New Roman" pitchFamily="18" charset="0"/>
                <a:cs typeface="Times New Roman" pitchFamily="18" charset="0"/>
              </a:rPr>
              <a:t>tiếng </a:t>
            </a:r>
            <a:r>
              <a:rPr lang="nl-NL" sz="4000" b="1" dirty="0" smtClean="0">
                <a:solidFill>
                  <a:srgbClr val="0000CC"/>
                </a:solidFill>
                <a:latin typeface="Times New Roman" pitchFamily="18" charset="0"/>
                <a:cs typeface="Times New Roman" pitchFamily="18" charset="0"/>
              </a:rPr>
              <a:t>rao</a:t>
            </a:r>
          </a:p>
          <a:p>
            <a:pPr algn="just">
              <a:lnSpc>
                <a:spcPct val="120000"/>
              </a:lnSpc>
              <a:spcBef>
                <a:spcPts val="0"/>
              </a:spcBef>
            </a:pPr>
            <a:r>
              <a:rPr lang="nl-NL" sz="4000" b="1" smtClean="0">
                <a:solidFill>
                  <a:srgbClr val="0000CC"/>
                </a:solidFill>
                <a:latin typeface="Times New Roman" pitchFamily="18" charset="0"/>
                <a:cs typeface="Times New Roman" pitchFamily="18" charset="0"/>
              </a:rPr>
              <a:t>rao bán</a:t>
            </a:r>
            <a:endParaRPr lang="nl-NL" sz="4000" b="1" dirty="0" smtClean="0">
              <a:solidFill>
                <a:srgbClr val="0000CC"/>
              </a:solidFill>
              <a:latin typeface="Times New Roman" pitchFamily="18" charset="0"/>
              <a:cs typeface="Times New Roman" pitchFamily="18" charset="0"/>
            </a:endParaRPr>
          </a:p>
          <a:p>
            <a:pPr algn="just">
              <a:lnSpc>
                <a:spcPct val="120000"/>
              </a:lnSpc>
              <a:spcBef>
                <a:spcPts val="0"/>
              </a:spcBef>
            </a:pPr>
            <a:r>
              <a:rPr lang="nl-NL" sz="4000" b="1" smtClean="0">
                <a:solidFill>
                  <a:srgbClr val="0000CC"/>
                </a:solidFill>
                <a:latin typeface="Times New Roman" pitchFamily="18" charset="0"/>
                <a:cs typeface="Times New Roman" pitchFamily="18" charset="0"/>
              </a:rPr>
              <a:t>rao </a:t>
            </a:r>
            <a:r>
              <a:rPr lang="nl-NL" sz="4000" b="1" dirty="0" smtClean="0">
                <a:solidFill>
                  <a:srgbClr val="0000CC"/>
                </a:solidFill>
                <a:latin typeface="Times New Roman" pitchFamily="18" charset="0"/>
                <a:cs typeface="Times New Roman" pitchFamily="18" charset="0"/>
              </a:rPr>
              <a:t>vặt</a:t>
            </a:r>
          </a:p>
          <a:p>
            <a:pPr algn="just">
              <a:lnSpc>
                <a:spcPct val="120000"/>
              </a:lnSpc>
              <a:spcBef>
                <a:spcPts val="0"/>
              </a:spcBef>
            </a:pPr>
            <a:r>
              <a:rPr lang="nl-NL" sz="4000" b="1" smtClean="0">
                <a:solidFill>
                  <a:srgbClr val="0000CC"/>
                </a:solidFill>
                <a:latin typeface="Times New Roman" pitchFamily="18" charset="0"/>
                <a:cs typeface="Times New Roman" pitchFamily="18" charset="0"/>
              </a:rPr>
              <a:t>rao giảng</a:t>
            </a:r>
          </a:p>
          <a:p>
            <a:pPr algn="just">
              <a:lnSpc>
                <a:spcPct val="120000"/>
              </a:lnSpc>
              <a:spcBef>
                <a:spcPts val="0"/>
              </a:spcBef>
            </a:pPr>
            <a:r>
              <a:rPr lang="nl-NL" sz="4000" b="1" smtClean="0">
                <a:solidFill>
                  <a:srgbClr val="0000CC"/>
                </a:solidFill>
                <a:latin typeface="Times New Roman" pitchFamily="18" charset="0"/>
                <a:cs typeface="Times New Roman" pitchFamily="18" charset="0"/>
              </a:rPr>
              <a:t>...</a:t>
            </a:r>
            <a:endParaRPr lang="en-US" sz="3600" b="1" dirty="0">
              <a:solidFill>
                <a:srgbClr val="0000CC"/>
              </a:solidFill>
              <a:latin typeface="Times New Roman" pitchFamily="18" charset="0"/>
              <a:cs typeface="Times New Roman" pitchFamily="18" charset="0"/>
            </a:endParaRPr>
          </a:p>
        </p:txBody>
      </p:sp>
      <p:sp>
        <p:nvSpPr>
          <p:cNvPr id="19" name="Rectangle 95"/>
          <p:cNvSpPr>
            <a:spLocks noChangeArrowheads="1"/>
          </p:cNvSpPr>
          <p:nvPr/>
        </p:nvSpPr>
        <p:spPr bwMode="auto">
          <a:xfrm>
            <a:off x="4327304" y="1244025"/>
            <a:ext cx="74975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b="1" dirty="0" err="1">
                <a:solidFill>
                  <a:srgbClr val="0000CC"/>
                </a:solidFill>
                <a:latin typeface="Times New Roman" pitchFamily="18" charset="0"/>
                <a:cs typeface="Times New Roman" pitchFamily="18" charset="0"/>
              </a:rPr>
              <a:t>Bài</a:t>
            </a:r>
            <a:r>
              <a:rPr lang="en-GB" sz="3200" b="1" dirty="0">
                <a:solidFill>
                  <a:srgbClr val="0000CC"/>
                </a:solidFill>
                <a:latin typeface="Times New Roman" pitchFamily="18" charset="0"/>
                <a:cs typeface="Times New Roman" pitchFamily="18" charset="0"/>
              </a:rPr>
              <a:t> 11: LỜI GIẢI TOÁN ĐẶC </a:t>
            </a:r>
            <a:r>
              <a:rPr lang="en-GB" sz="3200" b="1" dirty="0" smtClean="0">
                <a:solidFill>
                  <a:srgbClr val="0000CC"/>
                </a:solidFill>
                <a:latin typeface="Times New Roman" pitchFamily="18" charset="0"/>
                <a:cs typeface="Times New Roman" pitchFamily="18" charset="0"/>
              </a:rPr>
              <a:t>BIỆT (</a:t>
            </a:r>
            <a:r>
              <a:rPr lang="en-GB" sz="3200" b="1" dirty="0">
                <a:solidFill>
                  <a:srgbClr val="0000CC"/>
                </a:solidFill>
                <a:latin typeface="Times New Roman" pitchFamily="18" charset="0"/>
                <a:cs typeface="Times New Roman" pitchFamily="18" charset="0"/>
              </a:rPr>
              <a:t>T3</a:t>
            </a:r>
            <a:r>
              <a:rPr lang="en-GB" sz="3200" b="1" dirty="0" smtClean="0">
                <a:solidFill>
                  <a:srgbClr val="0000CC"/>
                </a:solidFill>
                <a:latin typeface="Times New Roman" pitchFamily="18" charset="0"/>
                <a:cs typeface="Times New Roman" pitchFamily="18" charset="0"/>
              </a:rPr>
              <a:t>)</a:t>
            </a:r>
            <a:endParaRPr lang="en-GB" sz="32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42613419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34" grpId="0"/>
      <p:bldP spid="36"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76200"/>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481316"/>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dirty="0" smtClean="0">
                  <a:solidFill>
                    <a:srgbClr val="FF0066"/>
                  </a:solidFill>
                  <a:latin typeface="Times New Roman" pitchFamily="18" charset="0"/>
                  <a:cs typeface="Times New Roman" pitchFamily="18" charset="0"/>
                </a:rPr>
                <a:t>1. </a:t>
              </a:r>
              <a:r>
                <a:rPr lang="en-US" sz="3800" b="1" dirty="0" err="1" smtClean="0">
                  <a:solidFill>
                    <a:srgbClr val="FF0066"/>
                  </a:solidFill>
                  <a:latin typeface="Times New Roman" pitchFamily="18" charset="0"/>
                  <a:cs typeface="Times New Roman" pitchFamily="18" charset="0"/>
                </a:rPr>
                <a:t>Luyện</a:t>
              </a:r>
              <a:r>
                <a:rPr lang="en-US" sz="3800" b="1" dirty="0" smtClean="0">
                  <a:solidFill>
                    <a:srgbClr val="FF0066"/>
                  </a:solidFill>
                  <a:latin typeface="Times New Roman" pitchFamily="18" charset="0"/>
                  <a:cs typeface="Times New Roman" pitchFamily="18" charset="0"/>
                </a:rPr>
                <a:t> </a:t>
              </a:r>
              <a:r>
                <a:rPr lang="en-US" sz="3800" b="1" dirty="0" err="1" smtClean="0">
                  <a:solidFill>
                    <a:srgbClr val="FF0066"/>
                  </a:solidFill>
                  <a:latin typeface="Times New Roman" pitchFamily="18" charset="0"/>
                  <a:cs typeface="Times New Roman" pitchFamily="18" charset="0"/>
                </a:rPr>
                <a:t>tập</a:t>
              </a:r>
              <a:r>
                <a:rPr lang="en-US" sz="3800" b="1" dirty="0" smtClean="0">
                  <a:solidFill>
                    <a:srgbClr val="FF0066"/>
                  </a:solidFill>
                  <a:latin typeface="Times New Roman" pitchFamily="18" charset="0"/>
                  <a:cs typeface="Times New Roman" pitchFamily="18" charset="0"/>
                </a:rPr>
                <a:t>.</a:t>
              </a:r>
              <a:endParaRPr lang="en-US" sz="3800" b="1" dirty="0">
                <a:solidFill>
                  <a:srgbClr val="FF0066"/>
                </a:solidFill>
                <a:latin typeface="Times New Roman" pitchFamily="18" charset="0"/>
                <a:cs typeface="Times New Roman" pitchFamily="18" charset="0"/>
              </a:endParaRP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204119" y="2217916"/>
            <a:ext cx="14383288" cy="1200329"/>
          </a:xfrm>
          <a:prstGeom prst="rect">
            <a:avLst/>
          </a:prstGeom>
        </p:spPr>
        <p:txBody>
          <a:bodyPr wrap="square">
            <a:spAutoFit/>
          </a:bodyPr>
          <a:lstStyle/>
          <a:p>
            <a:r>
              <a:rPr lang="en-US" sz="3600" b="1" dirty="0" err="1" smtClean="0">
                <a:solidFill>
                  <a:srgbClr val="0000CC"/>
                </a:solidFill>
                <a:latin typeface="Times New Roman" pitchFamily="18" charset="0"/>
                <a:cs typeface="Times New Roman" pitchFamily="18" charset="0"/>
              </a:rPr>
              <a:t>Bài</a:t>
            </a:r>
            <a:r>
              <a:rPr lang="en-US" sz="3600" b="1" dirty="0" smtClean="0">
                <a:solidFill>
                  <a:srgbClr val="0000CC"/>
                </a:solidFill>
                <a:latin typeface="Times New Roman" pitchFamily="18" charset="0"/>
                <a:cs typeface="Times New Roman" pitchFamily="18" charset="0"/>
              </a:rPr>
              <a:t> 2. </a:t>
            </a:r>
            <a:r>
              <a:rPr lang="nl-NL" sz="3600" b="1" dirty="0">
                <a:solidFill>
                  <a:srgbClr val="0000CC"/>
                </a:solidFill>
                <a:latin typeface="Times New Roman" pitchFamily="18" charset="0"/>
                <a:cs typeface="Times New Roman" pitchFamily="18" charset="0"/>
              </a:rPr>
              <a:t>Tìm từ ngữ chỉ hoạt động hoặc đặc điểm có tiếng bắt đầu bằng r, d hoặc gi</a:t>
            </a:r>
            <a:endParaRPr lang="vi-VN" sz="3600" b="1" dirty="0">
              <a:solidFill>
                <a:srgbClr val="0000CC"/>
              </a:solidFill>
              <a:latin typeface="Times New Roman" pitchFamily="18" charset="0"/>
              <a:cs typeface="Times New Roman" pitchFamily="18" charset="0"/>
            </a:endParaRPr>
          </a:p>
        </p:txBody>
      </p:sp>
      <p:sp>
        <p:nvSpPr>
          <p:cNvPr id="19" name="Rectangle 95"/>
          <p:cNvSpPr>
            <a:spLocks noChangeArrowheads="1"/>
          </p:cNvSpPr>
          <p:nvPr/>
        </p:nvSpPr>
        <p:spPr bwMode="auto">
          <a:xfrm>
            <a:off x="4327304" y="1015425"/>
            <a:ext cx="74975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b="1" dirty="0" err="1">
                <a:solidFill>
                  <a:srgbClr val="0000CC"/>
                </a:solidFill>
                <a:latin typeface="Times New Roman" pitchFamily="18" charset="0"/>
                <a:cs typeface="Times New Roman" pitchFamily="18" charset="0"/>
              </a:rPr>
              <a:t>Bài</a:t>
            </a:r>
            <a:r>
              <a:rPr lang="en-GB" sz="3200" b="1" dirty="0">
                <a:solidFill>
                  <a:srgbClr val="0000CC"/>
                </a:solidFill>
                <a:latin typeface="Times New Roman" pitchFamily="18" charset="0"/>
                <a:cs typeface="Times New Roman" pitchFamily="18" charset="0"/>
              </a:rPr>
              <a:t> 11: LỜI GIẢI TOÁN ĐẶC </a:t>
            </a:r>
            <a:r>
              <a:rPr lang="en-GB" sz="3200" b="1" dirty="0" smtClean="0">
                <a:solidFill>
                  <a:srgbClr val="0000CC"/>
                </a:solidFill>
                <a:latin typeface="Times New Roman" pitchFamily="18" charset="0"/>
                <a:cs typeface="Times New Roman" pitchFamily="18" charset="0"/>
              </a:rPr>
              <a:t>BIỆT (</a:t>
            </a:r>
            <a:r>
              <a:rPr lang="en-GB" sz="3200" b="1" dirty="0">
                <a:solidFill>
                  <a:srgbClr val="0000CC"/>
                </a:solidFill>
                <a:latin typeface="Times New Roman" pitchFamily="18" charset="0"/>
                <a:cs typeface="Times New Roman" pitchFamily="18" charset="0"/>
              </a:rPr>
              <a:t>T3</a:t>
            </a:r>
            <a:r>
              <a:rPr lang="en-GB" sz="3200" b="1" dirty="0" smtClean="0">
                <a:solidFill>
                  <a:srgbClr val="0000CC"/>
                </a:solidFill>
                <a:latin typeface="Times New Roman" pitchFamily="18" charset="0"/>
                <a:cs typeface="Times New Roman" pitchFamily="18" charset="0"/>
              </a:rPr>
              <a:t>)</a:t>
            </a:r>
            <a:endParaRPr lang="en-GB" sz="3200" b="1" dirty="0">
              <a:solidFill>
                <a:srgbClr val="0000CC"/>
              </a:solidFill>
              <a:latin typeface="Times New Roman" pitchFamily="18" charset="0"/>
              <a:cs typeface="Times New Roman" pitchFamily="18"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125500064"/>
              </p:ext>
            </p:extLst>
          </p:nvPr>
        </p:nvGraphicFramePr>
        <p:xfrm>
          <a:off x="821641" y="3429000"/>
          <a:ext cx="15079821" cy="5273040"/>
        </p:xfrm>
        <a:graphic>
          <a:graphicData uri="http://schemas.openxmlformats.org/drawingml/2006/table">
            <a:tbl>
              <a:tblPr firstRow="1" bandRow="1">
                <a:tableStyleId>{5C22544A-7EE6-4342-B048-85BDC9FD1C3A}</a:tableStyleId>
              </a:tblPr>
              <a:tblGrid>
                <a:gridCol w="2290394">
                  <a:extLst>
                    <a:ext uri="{9D8B030D-6E8A-4147-A177-3AD203B41FA5}">
                      <a16:colId xmlns:a16="http://schemas.microsoft.com/office/drawing/2014/main" val="20000"/>
                    </a:ext>
                  </a:extLst>
                </a:gridCol>
                <a:gridCol w="4188084">
                  <a:extLst>
                    <a:ext uri="{9D8B030D-6E8A-4147-A177-3AD203B41FA5}">
                      <a16:colId xmlns:a16="http://schemas.microsoft.com/office/drawing/2014/main" val="20001"/>
                    </a:ext>
                  </a:extLst>
                </a:gridCol>
                <a:gridCol w="4343400">
                  <a:extLst>
                    <a:ext uri="{9D8B030D-6E8A-4147-A177-3AD203B41FA5}">
                      <a16:colId xmlns:a16="http://schemas.microsoft.com/office/drawing/2014/main" val="20002"/>
                    </a:ext>
                  </a:extLst>
                </a:gridCol>
                <a:gridCol w="4257943">
                  <a:extLst>
                    <a:ext uri="{9D8B030D-6E8A-4147-A177-3AD203B41FA5}">
                      <a16:colId xmlns:a16="http://schemas.microsoft.com/office/drawing/2014/main" val="20003"/>
                    </a:ext>
                  </a:extLst>
                </a:gridCol>
              </a:tblGrid>
              <a:tr h="1126064">
                <a:tc>
                  <a:txBody>
                    <a:bodyPr/>
                    <a:lstStyle/>
                    <a:p>
                      <a:pPr algn="ctr"/>
                      <a:endParaRPr lang="en-US" sz="3600">
                        <a:solidFill>
                          <a:srgbClr val="FF0000"/>
                        </a:solidFill>
                        <a:latin typeface="Times New Roman" pitchFamily="18" charset="0"/>
                        <a:cs typeface="Times New Roman" pitchFamily="18" charset="0"/>
                      </a:endParaRPr>
                    </a:p>
                  </a:txBody>
                  <a:tcP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r>
                        <a:rPr lang="en-US" sz="3400" smtClean="0">
                          <a:solidFill>
                            <a:srgbClr val="FF0000"/>
                          </a:solidFill>
                          <a:latin typeface="Times New Roman" pitchFamily="18" charset="0"/>
                          <a:cs typeface="Times New Roman" pitchFamily="18" charset="0"/>
                        </a:rPr>
                        <a:t>Từ ngữ</a:t>
                      </a:r>
                      <a:r>
                        <a:rPr lang="en-US" sz="3400" baseline="0" smtClean="0">
                          <a:solidFill>
                            <a:srgbClr val="FF0000"/>
                          </a:solidFill>
                          <a:latin typeface="Times New Roman" pitchFamily="18" charset="0"/>
                          <a:cs typeface="Times New Roman" pitchFamily="18" charset="0"/>
                        </a:rPr>
                        <a:t> </a:t>
                      </a:r>
                    </a:p>
                    <a:p>
                      <a:pPr algn="ctr"/>
                      <a:r>
                        <a:rPr lang="en-US" sz="3400" baseline="0" smtClean="0">
                          <a:solidFill>
                            <a:srgbClr val="FF0000"/>
                          </a:solidFill>
                          <a:latin typeface="Times New Roman" pitchFamily="18" charset="0"/>
                          <a:cs typeface="Times New Roman" pitchFamily="18" charset="0"/>
                        </a:rPr>
                        <a:t>bắt đầu bằng r</a:t>
                      </a:r>
                      <a:endParaRPr lang="en-US" sz="3400">
                        <a:solidFill>
                          <a:srgbClr val="FF0000"/>
                        </a:solidFill>
                        <a:latin typeface="Times New Roman" pitchFamily="18" charset="0"/>
                        <a:cs typeface="Times New Roman" pitchFamily="18" charset="0"/>
                      </a:endParaRPr>
                    </a:p>
                  </a:txBody>
                  <a:tcP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r>
                        <a:rPr lang="en-US" sz="3400" smtClean="0">
                          <a:solidFill>
                            <a:srgbClr val="FF0000"/>
                          </a:solidFill>
                          <a:latin typeface="Times New Roman" pitchFamily="18" charset="0"/>
                          <a:cs typeface="Times New Roman" pitchFamily="18" charset="0"/>
                        </a:rPr>
                        <a:t>Từ ngữ</a:t>
                      </a:r>
                      <a:r>
                        <a:rPr lang="en-US" sz="3400" baseline="0" smtClean="0">
                          <a:solidFill>
                            <a:srgbClr val="FF0000"/>
                          </a:solidFill>
                          <a:latin typeface="Times New Roman" pitchFamily="18" charset="0"/>
                          <a:cs typeface="Times New Roman" pitchFamily="18" charset="0"/>
                        </a:rPr>
                        <a:t> </a:t>
                      </a:r>
                    </a:p>
                    <a:p>
                      <a:pPr algn="ctr"/>
                      <a:r>
                        <a:rPr lang="en-US" sz="3400" baseline="0" smtClean="0">
                          <a:solidFill>
                            <a:srgbClr val="FF0000"/>
                          </a:solidFill>
                          <a:latin typeface="Times New Roman" pitchFamily="18" charset="0"/>
                          <a:cs typeface="Times New Roman" pitchFamily="18" charset="0"/>
                        </a:rPr>
                        <a:t>bắt đầu bằng d</a:t>
                      </a:r>
                      <a:endParaRPr lang="en-US" sz="3400">
                        <a:solidFill>
                          <a:srgbClr val="FF0000"/>
                        </a:solidFill>
                        <a:latin typeface="Times New Roman" pitchFamily="18" charset="0"/>
                        <a:cs typeface="Times New Roman" pitchFamily="18" charset="0"/>
                      </a:endParaRPr>
                    </a:p>
                  </a:txBody>
                  <a:tcP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tc>
                  <a:txBody>
                    <a:bodyPr/>
                    <a:lstStyle/>
                    <a:p>
                      <a:pPr algn="ctr"/>
                      <a:r>
                        <a:rPr lang="en-US" sz="3400" smtClean="0">
                          <a:solidFill>
                            <a:srgbClr val="FF0000"/>
                          </a:solidFill>
                          <a:latin typeface="Times New Roman" pitchFamily="18" charset="0"/>
                          <a:cs typeface="Times New Roman" pitchFamily="18" charset="0"/>
                        </a:rPr>
                        <a:t>Từ ngữ</a:t>
                      </a:r>
                      <a:r>
                        <a:rPr lang="en-US" sz="3400" baseline="0" smtClean="0">
                          <a:solidFill>
                            <a:srgbClr val="FF0000"/>
                          </a:solidFill>
                          <a:latin typeface="Times New Roman" pitchFamily="18" charset="0"/>
                          <a:cs typeface="Times New Roman" pitchFamily="18" charset="0"/>
                        </a:rPr>
                        <a:t> </a:t>
                      </a:r>
                    </a:p>
                    <a:p>
                      <a:pPr algn="ctr"/>
                      <a:r>
                        <a:rPr lang="en-US" sz="3400" baseline="0" smtClean="0">
                          <a:solidFill>
                            <a:srgbClr val="FF0000"/>
                          </a:solidFill>
                          <a:latin typeface="Times New Roman" pitchFamily="18" charset="0"/>
                          <a:cs typeface="Times New Roman" pitchFamily="18" charset="0"/>
                        </a:rPr>
                        <a:t>bắt đầu bằng gi</a:t>
                      </a:r>
                      <a:endParaRPr lang="en-US" sz="3400">
                        <a:solidFill>
                          <a:srgbClr val="FF0000"/>
                        </a:solidFill>
                        <a:latin typeface="Times New Roman" pitchFamily="18" charset="0"/>
                        <a:cs typeface="Times New Roman" pitchFamily="18" charset="0"/>
                      </a:endParaRPr>
                    </a:p>
                  </a:txBody>
                  <a:tcP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0"/>
                  </a:ext>
                </a:extLst>
              </a:tr>
              <a:tr h="1967374">
                <a:tc>
                  <a:txBody>
                    <a:bodyPr/>
                    <a:lstStyle/>
                    <a:p>
                      <a:pPr algn="ctr"/>
                      <a:r>
                        <a:rPr lang="en-US" sz="3400" b="1" smtClean="0">
                          <a:solidFill>
                            <a:srgbClr val="FF0000"/>
                          </a:solidFill>
                          <a:latin typeface="Times New Roman" pitchFamily="18" charset="0"/>
                          <a:cs typeface="Times New Roman" pitchFamily="18" charset="0"/>
                        </a:rPr>
                        <a:t>Từ ngữ</a:t>
                      </a:r>
                      <a:r>
                        <a:rPr lang="en-US" sz="3400" b="1" baseline="0" smtClean="0">
                          <a:solidFill>
                            <a:srgbClr val="FF0000"/>
                          </a:solidFill>
                          <a:latin typeface="Times New Roman" pitchFamily="18" charset="0"/>
                          <a:cs typeface="Times New Roman" pitchFamily="18" charset="0"/>
                        </a:rPr>
                        <a:t> chỉ hoạt động</a:t>
                      </a:r>
                      <a:endParaRPr lang="en-US" sz="3400" b="1">
                        <a:solidFill>
                          <a:srgbClr val="FF0000"/>
                        </a:solidFill>
                        <a:latin typeface="Times New Roman" pitchFamily="18" charset="0"/>
                        <a:cs typeface="Times New Roman" pitchFamily="18" charset="0"/>
                      </a:endParaRPr>
                    </a:p>
                  </a:txBody>
                  <a:tcPr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noFill/>
                  </a:tcPr>
                </a:tc>
                <a:tc>
                  <a:txBody>
                    <a:bodyPr/>
                    <a:lstStyle/>
                    <a:p>
                      <a:pPr algn="ctr"/>
                      <a:endParaRPr lang="en-US" sz="3600">
                        <a:latin typeface="Times New Roman" pitchFamily="18" charset="0"/>
                        <a:cs typeface="Times New Roman" pitchFamily="18" charset="0"/>
                      </a:endParaRPr>
                    </a:p>
                  </a:txBody>
                  <a:tcP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noFill/>
                  </a:tcPr>
                </a:tc>
                <a:tc>
                  <a:txBody>
                    <a:bodyPr/>
                    <a:lstStyle/>
                    <a:p>
                      <a:pPr algn="ctr"/>
                      <a:endParaRPr lang="en-US" sz="3600">
                        <a:latin typeface="Times New Roman" pitchFamily="18" charset="0"/>
                        <a:cs typeface="Times New Roman" pitchFamily="18" charset="0"/>
                      </a:endParaRPr>
                    </a:p>
                  </a:txBody>
                  <a:tcP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noFill/>
                  </a:tcPr>
                </a:tc>
                <a:tc>
                  <a:txBody>
                    <a:bodyPr/>
                    <a:lstStyle/>
                    <a:p>
                      <a:pPr algn="ctr"/>
                      <a:endParaRPr lang="en-US" sz="3600" smtClean="0">
                        <a:latin typeface="Times New Roman" pitchFamily="18" charset="0"/>
                        <a:cs typeface="Times New Roman" pitchFamily="18" charset="0"/>
                      </a:endParaRPr>
                    </a:p>
                    <a:p>
                      <a:pPr algn="ctr"/>
                      <a:endParaRPr lang="en-US" sz="3600">
                        <a:latin typeface="Times New Roman" pitchFamily="18" charset="0"/>
                        <a:cs typeface="Times New Roman" pitchFamily="18" charset="0"/>
                      </a:endParaRPr>
                    </a:p>
                  </a:txBody>
                  <a:tcP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noFill/>
                  </a:tcPr>
                </a:tc>
                <a:extLst>
                  <a:ext uri="{0D108BD9-81ED-4DB2-BD59-A6C34878D82A}">
                    <a16:rowId xmlns:a16="http://schemas.microsoft.com/office/drawing/2014/main" val="10001"/>
                  </a:ext>
                </a:extLst>
              </a:tr>
              <a:tr h="2177906">
                <a:tc>
                  <a:txBody>
                    <a:bodyPr/>
                    <a:lstStyle/>
                    <a:p>
                      <a:pPr algn="ctr"/>
                      <a:r>
                        <a:rPr lang="en-US" sz="3400" b="1" smtClean="0">
                          <a:solidFill>
                            <a:srgbClr val="FF0000"/>
                          </a:solidFill>
                          <a:latin typeface="Times New Roman" pitchFamily="18" charset="0"/>
                          <a:cs typeface="Times New Roman" pitchFamily="18" charset="0"/>
                        </a:rPr>
                        <a:t>Từ ngữ</a:t>
                      </a:r>
                      <a:r>
                        <a:rPr lang="en-US" sz="3400" b="1" baseline="0" smtClean="0">
                          <a:solidFill>
                            <a:srgbClr val="FF0000"/>
                          </a:solidFill>
                          <a:latin typeface="Times New Roman" pitchFamily="18" charset="0"/>
                          <a:cs typeface="Times New Roman" pitchFamily="18" charset="0"/>
                        </a:rPr>
                        <a:t> chỉ đặc điểm</a:t>
                      </a:r>
                      <a:endParaRPr lang="en-US" sz="3400" b="1">
                        <a:solidFill>
                          <a:srgbClr val="FF0000"/>
                        </a:solidFill>
                        <a:latin typeface="Times New Roman" pitchFamily="18" charset="0"/>
                        <a:cs typeface="Times New Roman" pitchFamily="18" charset="0"/>
                      </a:endParaRPr>
                    </a:p>
                  </a:txBody>
                  <a:tcPr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noFill/>
                  </a:tcPr>
                </a:tc>
                <a:tc>
                  <a:txBody>
                    <a:bodyPr/>
                    <a:lstStyle/>
                    <a:p>
                      <a:pPr algn="ctr"/>
                      <a:endParaRPr lang="en-US" sz="3600">
                        <a:latin typeface="Times New Roman" pitchFamily="18" charset="0"/>
                        <a:cs typeface="Times New Roman" pitchFamily="18" charset="0"/>
                      </a:endParaRPr>
                    </a:p>
                  </a:txBody>
                  <a:tcP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noFill/>
                  </a:tcPr>
                </a:tc>
                <a:tc>
                  <a:txBody>
                    <a:bodyPr/>
                    <a:lstStyle/>
                    <a:p>
                      <a:pPr algn="ctr"/>
                      <a:endParaRPr lang="en-US" sz="3600">
                        <a:latin typeface="Times New Roman" pitchFamily="18" charset="0"/>
                        <a:cs typeface="Times New Roman" pitchFamily="18" charset="0"/>
                      </a:endParaRPr>
                    </a:p>
                  </a:txBody>
                  <a:tcP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noFill/>
                  </a:tcPr>
                </a:tc>
                <a:tc>
                  <a:txBody>
                    <a:bodyPr/>
                    <a:lstStyle/>
                    <a:p>
                      <a:pPr algn="ctr"/>
                      <a:endParaRPr lang="en-US" sz="3600">
                        <a:latin typeface="Times New Roman" pitchFamily="18" charset="0"/>
                        <a:cs typeface="Times New Roman" pitchFamily="18" charset="0"/>
                      </a:endParaRPr>
                    </a:p>
                  </a:txBody>
                  <a:tcP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2" name="Rectangle 1"/>
          <p:cNvSpPr/>
          <p:nvPr/>
        </p:nvSpPr>
        <p:spPr>
          <a:xfrm>
            <a:off x="3185319" y="4724400"/>
            <a:ext cx="3975926" cy="1138773"/>
          </a:xfrm>
          <a:prstGeom prst="rect">
            <a:avLst/>
          </a:prstGeom>
        </p:spPr>
        <p:txBody>
          <a:bodyPr wrap="square">
            <a:spAutoFit/>
          </a:bodyPr>
          <a:lstStyle/>
          <a:p>
            <a:pPr algn="just"/>
            <a:r>
              <a:rPr lang="en-US" sz="3400" b="1">
                <a:solidFill>
                  <a:srgbClr val="FF3399"/>
                </a:solidFill>
                <a:latin typeface="Times New Roman" pitchFamily="18" charset="0"/>
                <a:cs typeface="Times New Roman" pitchFamily="18" charset="0"/>
              </a:rPr>
              <a:t>ra, rọc giấy, rình rập, rước đèn…</a:t>
            </a:r>
            <a:endParaRPr lang="en-US" sz="3400" b="1" dirty="0">
              <a:solidFill>
                <a:srgbClr val="FF3399"/>
              </a:solidFill>
              <a:latin typeface="Times New Roman" pitchFamily="18" charset="0"/>
              <a:cs typeface="Times New Roman" pitchFamily="18" charset="0"/>
            </a:endParaRPr>
          </a:p>
        </p:txBody>
      </p:sp>
      <p:sp>
        <p:nvSpPr>
          <p:cNvPr id="3" name="Rectangle 2"/>
          <p:cNvSpPr/>
          <p:nvPr/>
        </p:nvSpPr>
        <p:spPr>
          <a:xfrm>
            <a:off x="7452519" y="4707464"/>
            <a:ext cx="4038602" cy="1661993"/>
          </a:xfrm>
          <a:prstGeom prst="rect">
            <a:avLst/>
          </a:prstGeom>
        </p:spPr>
        <p:txBody>
          <a:bodyPr wrap="square">
            <a:spAutoFit/>
          </a:bodyPr>
          <a:lstStyle/>
          <a:p>
            <a:pPr algn="just"/>
            <a:r>
              <a:rPr lang="en-US" sz="3400" b="1">
                <a:solidFill>
                  <a:srgbClr val="FF3399"/>
                </a:solidFill>
                <a:latin typeface="Times New Roman" pitchFamily="18" charset="0"/>
                <a:cs typeface="Times New Roman" pitchFamily="18" charset="0"/>
              </a:rPr>
              <a:t>dạy học, ngủ dậy, để dành, dặn dò, dìu dặt…</a:t>
            </a:r>
            <a:endParaRPr lang="en-US" sz="3400" b="1" dirty="0">
              <a:solidFill>
                <a:srgbClr val="FF3399"/>
              </a:solidFill>
              <a:latin typeface="Times New Roman" pitchFamily="18" charset="0"/>
              <a:cs typeface="Times New Roman" pitchFamily="18" charset="0"/>
            </a:endParaRPr>
          </a:p>
        </p:txBody>
      </p:sp>
      <p:sp>
        <p:nvSpPr>
          <p:cNvPr id="4" name="Rectangle 3"/>
          <p:cNvSpPr/>
          <p:nvPr/>
        </p:nvSpPr>
        <p:spPr>
          <a:xfrm>
            <a:off x="11795919" y="4722674"/>
            <a:ext cx="3962400" cy="1661993"/>
          </a:xfrm>
          <a:prstGeom prst="rect">
            <a:avLst/>
          </a:prstGeom>
        </p:spPr>
        <p:txBody>
          <a:bodyPr wrap="square">
            <a:spAutoFit/>
          </a:bodyPr>
          <a:lstStyle/>
          <a:p>
            <a:pPr algn="just"/>
            <a:r>
              <a:rPr lang="en-US" sz="3400" b="1">
                <a:solidFill>
                  <a:srgbClr val="FF3399"/>
                </a:solidFill>
                <a:latin typeface="Times New Roman" pitchFamily="18" charset="0"/>
                <a:cs typeface="Times New Roman" pitchFamily="18" charset="0"/>
              </a:rPr>
              <a:t>giảng bài, giành giật, giục giã, gặt giũ, giấu </a:t>
            </a:r>
            <a:r>
              <a:rPr lang="en-US" sz="3400" b="1" smtClean="0">
                <a:solidFill>
                  <a:srgbClr val="FF3399"/>
                </a:solidFill>
                <a:latin typeface="Times New Roman" pitchFamily="18" charset="0"/>
                <a:cs typeface="Times New Roman" pitchFamily="18" charset="0"/>
              </a:rPr>
              <a:t>giếm ... </a:t>
            </a:r>
            <a:endParaRPr lang="en-US" sz="3400"/>
          </a:p>
        </p:txBody>
      </p:sp>
      <p:sp>
        <p:nvSpPr>
          <p:cNvPr id="5" name="Rectangle 4"/>
          <p:cNvSpPr/>
          <p:nvPr/>
        </p:nvSpPr>
        <p:spPr>
          <a:xfrm>
            <a:off x="3185320" y="6688664"/>
            <a:ext cx="3975926" cy="1661993"/>
          </a:xfrm>
          <a:prstGeom prst="rect">
            <a:avLst/>
          </a:prstGeom>
        </p:spPr>
        <p:txBody>
          <a:bodyPr wrap="square">
            <a:spAutoFit/>
          </a:bodyPr>
          <a:lstStyle/>
          <a:p>
            <a:pPr algn="just"/>
            <a:r>
              <a:rPr lang="en-US" sz="3400" b="1">
                <a:solidFill>
                  <a:srgbClr val="FF3399"/>
                </a:solidFill>
                <a:latin typeface="Times New Roman" pitchFamily="18" charset="0"/>
                <a:cs typeface="Times New Roman" pitchFamily="18" charset="0"/>
              </a:rPr>
              <a:t>rét</a:t>
            </a:r>
            <a:r>
              <a:rPr lang="en-US" sz="3400" b="1" smtClean="0">
                <a:solidFill>
                  <a:srgbClr val="FF3399"/>
                </a:solidFill>
                <a:latin typeface="Times New Roman" pitchFamily="18" charset="0"/>
                <a:cs typeface="Times New Roman" pitchFamily="18" charset="0"/>
              </a:rPr>
              <a:t>, </a:t>
            </a:r>
            <a:r>
              <a:rPr lang="en-US" sz="3400" b="1">
                <a:solidFill>
                  <a:srgbClr val="FF3399"/>
                </a:solidFill>
                <a:latin typeface="Times New Roman" pitchFamily="18" charset="0"/>
                <a:cs typeface="Times New Roman" pitchFamily="18" charset="0"/>
              </a:rPr>
              <a:t>rậm rạp, rực rỡ, rộn ràng, rắn </a:t>
            </a:r>
            <a:r>
              <a:rPr lang="en-US" sz="3400" b="1" smtClean="0">
                <a:solidFill>
                  <a:srgbClr val="FF3399"/>
                </a:solidFill>
                <a:latin typeface="Times New Roman" pitchFamily="18" charset="0"/>
                <a:cs typeface="Times New Roman" pitchFamily="18" charset="0"/>
              </a:rPr>
              <a:t>chắc, </a:t>
            </a:r>
            <a:r>
              <a:rPr lang="en-US" sz="3400" b="1">
                <a:solidFill>
                  <a:srgbClr val="FF3399"/>
                </a:solidFill>
                <a:latin typeface="Times New Roman" pitchFamily="18" charset="0"/>
                <a:cs typeface="Times New Roman" pitchFamily="18" charset="0"/>
              </a:rPr>
              <a:t>rườm rà…</a:t>
            </a:r>
            <a:endParaRPr lang="en-US" sz="3400" b="1" dirty="0">
              <a:solidFill>
                <a:srgbClr val="FF3399"/>
              </a:solidFill>
              <a:latin typeface="Times New Roman" pitchFamily="18" charset="0"/>
              <a:cs typeface="Times New Roman" pitchFamily="18" charset="0"/>
            </a:endParaRPr>
          </a:p>
        </p:txBody>
      </p:sp>
      <p:sp>
        <p:nvSpPr>
          <p:cNvPr id="6" name="Rectangle 5"/>
          <p:cNvSpPr/>
          <p:nvPr/>
        </p:nvSpPr>
        <p:spPr>
          <a:xfrm>
            <a:off x="7452520" y="6781800"/>
            <a:ext cx="4038600" cy="1661993"/>
          </a:xfrm>
          <a:prstGeom prst="rect">
            <a:avLst/>
          </a:prstGeom>
        </p:spPr>
        <p:txBody>
          <a:bodyPr wrap="square">
            <a:spAutoFit/>
          </a:bodyPr>
          <a:lstStyle/>
          <a:p>
            <a:pPr algn="just"/>
            <a:r>
              <a:rPr lang="en-US" sz="3400" b="1">
                <a:solidFill>
                  <a:srgbClr val="FF3399"/>
                </a:solidFill>
                <a:latin typeface="Times New Roman" pitchFamily="18" charset="0"/>
                <a:cs typeface="Times New Roman" pitchFamily="18" charset="0"/>
              </a:rPr>
              <a:t>dịu dàng, mạnh dạn, dũng cảm, duyên dáng, dễ </a:t>
            </a:r>
            <a:r>
              <a:rPr lang="en-US" sz="3400" b="1" smtClean="0">
                <a:solidFill>
                  <a:srgbClr val="FF3399"/>
                </a:solidFill>
                <a:latin typeface="Times New Roman" pitchFamily="18" charset="0"/>
                <a:cs typeface="Times New Roman" pitchFamily="18" charset="0"/>
              </a:rPr>
              <a:t>thương …</a:t>
            </a:r>
            <a:endParaRPr lang="en-US" sz="3400"/>
          </a:p>
        </p:txBody>
      </p:sp>
      <p:sp>
        <p:nvSpPr>
          <p:cNvPr id="7" name="Rectangle 6"/>
          <p:cNvSpPr/>
          <p:nvPr/>
        </p:nvSpPr>
        <p:spPr>
          <a:xfrm>
            <a:off x="11795919" y="6781800"/>
            <a:ext cx="3962400" cy="1661993"/>
          </a:xfrm>
          <a:prstGeom prst="rect">
            <a:avLst/>
          </a:prstGeom>
        </p:spPr>
        <p:txBody>
          <a:bodyPr wrap="square">
            <a:spAutoFit/>
          </a:bodyPr>
          <a:lstStyle/>
          <a:p>
            <a:pPr algn="just"/>
            <a:r>
              <a:rPr lang="en-US" sz="3400" b="1">
                <a:solidFill>
                  <a:srgbClr val="FF3399"/>
                </a:solidFill>
                <a:latin typeface="Times New Roman" pitchFamily="18" charset="0"/>
                <a:cs typeface="Times New Roman" pitchFamily="18" charset="0"/>
              </a:rPr>
              <a:t>già, giòn, giỏi, giá buốt, giàu có, giản </a:t>
            </a:r>
            <a:r>
              <a:rPr lang="en-US" sz="3400" b="1" smtClean="0">
                <a:solidFill>
                  <a:srgbClr val="FF3399"/>
                </a:solidFill>
                <a:latin typeface="Times New Roman" pitchFamily="18" charset="0"/>
                <a:cs typeface="Times New Roman" pitchFamily="18" charset="0"/>
              </a:rPr>
              <a:t>dị …</a:t>
            </a:r>
            <a:endParaRPr lang="en-US" sz="3400" b="1" dirty="0">
              <a:solidFill>
                <a:srgbClr val="FF3399"/>
              </a:solidFill>
              <a:latin typeface="Times New Roman" pitchFamily="18" charset="0"/>
              <a:cs typeface="Times New Roman" pitchFamily="18" charset="0"/>
            </a:endParaRPr>
          </a:p>
        </p:txBody>
      </p:sp>
    </p:spTree>
    <p:extLst>
      <p:ext uri="{BB962C8B-B14F-4D97-AF65-F5344CB8AC3E}">
        <p14:creationId xmlns:p14="http://schemas.microsoft.com/office/powerpoint/2010/main" val="345000539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9664</TotalTime>
  <Words>508</Words>
  <Application>Microsoft Office PowerPoint</Application>
  <PresentationFormat>Custom</PresentationFormat>
  <Paragraphs>94</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1084</cp:revision>
  <dcterms:created xsi:type="dcterms:W3CDTF">2008-09-09T22:52:10Z</dcterms:created>
  <dcterms:modified xsi:type="dcterms:W3CDTF">2024-04-22T14:21:25Z</dcterms:modified>
</cp:coreProperties>
</file>