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516" r:id="rId5"/>
    <p:sldId id="259" r:id="rId6"/>
    <p:sldId id="517" r:id="rId7"/>
    <p:sldId id="518" r:id="rId8"/>
    <p:sldId id="261" r:id="rId9"/>
    <p:sldId id="519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0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72"/>
      </p:cViewPr>
      <p:guideLst>
        <p:guide orient="horz" pos="2880"/>
        <p:guide pos="50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1.pptx" TargetMode="External"/><Relationship Id="rId3" Type="http://schemas.openxmlformats.org/officeDocument/2006/relationships/image" Target="../media/image9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bai%20tap/bai%20tap%203.ppt" TargetMode="External"/><Relationship Id="rId11" Type="http://schemas.openxmlformats.org/officeDocument/2006/relationships/hyperlink" Target="Cau%20hoi/Cau%204.pptx" TargetMode="External"/><Relationship Id="rId5" Type="http://schemas.openxmlformats.org/officeDocument/2006/relationships/hyperlink" Target="bai%20tap/bai%20tap%202.ppt" TargetMode="External"/><Relationship Id="rId10" Type="http://schemas.openxmlformats.org/officeDocument/2006/relationships/hyperlink" Target="Cau%20hoi/Cau%203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5519" y="4343401"/>
            <a:ext cx="14020799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CHIA SỐ CÓ HAI CHỮ SỐ CHO SỐ CÓ MỘT CHỮ SỐ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0866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6715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5"/>
          <p:cNvSpPr>
            <a:spLocks noChangeArrowheads="1"/>
          </p:cNvSpPr>
          <p:nvPr/>
        </p:nvSpPr>
        <p:spPr bwMode="auto">
          <a:xfrm>
            <a:off x="4098982" y="1182688"/>
            <a:ext cx="7362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 QUAY KÌ DIỆU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8" descr="Water droplets"/>
          <p:cNvSpPr txBox="1">
            <a:spLocks noChangeArrowheads="1"/>
          </p:cNvSpPr>
          <p:nvPr/>
        </p:nvSpPr>
        <p:spPr bwMode="auto">
          <a:xfrm>
            <a:off x="11064875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915650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5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7" name="Straight Connector 6"/>
            <p:cNvCxnSpPr>
              <a:stCxn id="6" idx="2"/>
              <a:endCxn id="6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6" idx="0"/>
              <a:endCxn id="6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0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1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2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12925425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ounded Rectangle 13">
            <a:hlinkClick r:id="rId8" action="ppaction://hlinkpres?slideindex=1&amp;slidetitle="/>
          </p:cNvPr>
          <p:cNvSpPr/>
          <p:nvPr/>
        </p:nvSpPr>
        <p:spPr>
          <a:xfrm>
            <a:off x="1160786" y="2816605"/>
            <a:ext cx="3886200" cy="206019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>
            <a:hlinkClick r:id="rId9" action="ppaction://hlinkpres?slideindex=1&amp;slidetitle="/>
          </p:cNvPr>
          <p:cNvSpPr/>
          <p:nvPr/>
        </p:nvSpPr>
        <p:spPr>
          <a:xfrm>
            <a:off x="5552452" y="2816605"/>
            <a:ext cx="3886200" cy="2060041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>
            <a:hlinkClick r:id="rId10" action="ppaction://hlinkpres?slideindex=1&amp;slidetitle="/>
          </p:cNvPr>
          <p:cNvSpPr/>
          <p:nvPr/>
        </p:nvSpPr>
        <p:spPr>
          <a:xfrm>
            <a:off x="1161570" y="5690552"/>
            <a:ext cx="3886200" cy="200817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>
            <a:hlinkClick r:id="rId11" action="ppaction://hlinkpres?slideindex=1&amp;slidetitle="/>
          </p:cNvPr>
          <p:cNvSpPr/>
          <p:nvPr/>
        </p:nvSpPr>
        <p:spPr>
          <a:xfrm>
            <a:off x="5552452" y="5764226"/>
            <a:ext cx="3898354" cy="200817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007280" y="76200"/>
            <a:ext cx="6255239" cy="992290"/>
            <a:chOff x="4539228" y="172432"/>
            <a:chExt cx="6149694" cy="992290"/>
          </a:xfrm>
        </p:grpSpPr>
        <p:grpSp>
          <p:nvGrpSpPr>
            <p:cNvPr id="21" name="Group 2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37909" y="76200"/>
            <a:ext cx="13077409" cy="1505905"/>
            <a:chOff x="1537909" y="111473"/>
            <a:chExt cx="13077409" cy="1505905"/>
          </a:xfrm>
        </p:grpSpPr>
        <p:grpSp>
          <p:nvGrpSpPr>
            <p:cNvPr id="2" name="Group 1"/>
            <p:cNvGrpSpPr/>
            <p:nvPr/>
          </p:nvGrpSpPr>
          <p:grpSpPr>
            <a:xfrm>
              <a:off x="5007280" y="111473"/>
              <a:ext cx="6255239" cy="992290"/>
              <a:chOff x="4539228" y="172432"/>
              <a:chExt cx="6149694" cy="99229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6149694" cy="992290"/>
                <a:chOff x="4539228" y="172432"/>
                <a:chExt cx="6149694" cy="992290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022642" y="641502"/>
                  <a:ext cx="119482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537909" y="1041400"/>
              <a:ext cx="1307740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Bài 26: CHIA SỐ CÓ HAI CHỮ SỐ CHO SỐ CÓ MỘT CHỮ SỐ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(T1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25" name="Text Box 5129">
            <a:extLst>
              <a:ext uri="{FF2B5EF4-FFF2-40B4-BE49-F238E27FC236}">
                <a16:creationId xmlns:a16="http://schemas.microsoft.com/office/drawing/2014/main" xmlns="" id="{CFF9015A-E6E5-665B-4BB9-AC0714EC21E2}"/>
              </a:ext>
            </a:extLst>
          </p:cNvPr>
          <p:cNvSpPr txBox="1"/>
          <p:nvPr/>
        </p:nvSpPr>
        <p:spPr>
          <a:xfrm>
            <a:off x="6807482" y="7543800"/>
            <a:ext cx="26670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4800" b="1" dirty="0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48 : 2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= ?</a:t>
            </a:r>
          </a:p>
        </p:txBody>
      </p:sp>
      <p:pic>
        <p:nvPicPr>
          <p:cNvPr id="22" name="Picture 2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899319" y="1676400"/>
            <a:ext cx="2755900" cy="10541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100137" y="1828800"/>
            <a:ext cx="13487400" cy="5410200"/>
            <a:chOff x="2152495" y="2692400"/>
            <a:chExt cx="12211036" cy="4845050"/>
          </a:xfrm>
        </p:grpSpPr>
        <p:pic>
          <p:nvPicPr>
            <p:cNvPr id="20" name="Picture 19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81361F7A-359C-4F5D-4C00-31CA243BC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39" r="50000" b="10962"/>
            <a:stretch/>
          </p:blipFill>
          <p:spPr>
            <a:xfrm>
              <a:off x="2152495" y="4000500"/>
              <a:ext cx="6105518" cy="3536950"/>
            </a:xfrm>
            <a:prstGeom prst="rect">
              <a:avLst/>
            </a:prstGeom>
          </p:spPr>
        </p:pic>
        <p:pic>
          <p:nvPicPr>
            <p:cNvPr id="21" name="Picture 20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81361F7A-359C-4F5D-4C00-31CA243BC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10962"/>
            <a:stretch/>
          </p:blipFill>
          <p:spPr>
            <a:xfrm>
              <a:off x="8258013" y="2692400"/>
              <a:ext cx="6105518" cy="4845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37909" y="76200"/>
            <a:ext cx="13077409" cy="1505905"/>
            <a:chOff x="1537909" y="111473"/>
            <a:chExt cx="13077409" cy="1505905"/>
          </a:xfrm>
        </p:grpSpPr>
        <p:grpSp>
          <p:nvGrpSpPr>
            <p:cNvPr id="2" name="Group 1"/>
            <p:cNvGrpSpPr/>
            <p:nvPr/>
          </p:nvGrpSpPr>
          <p:grpSpPr>
            <a:xfrm>
              <a:off x="5007280" y="111473"/>
              <a:ext cx="6255239" cy="992290"/>
              <a:chOff x="4539228" y="172432"/>
              <a:chExt cx="6149694" cy="99229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6149694" cy="992290"/>
                <a:chOff x="4539228" y="172432"/>
                <a:chExt cx="6149694" cy="992290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022642" y="641502"/>
                  <a:ext cx="119482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537909" y="1041400"/>
              <a:ext cx="1307740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26: CHIA SỐ CÓ HAI CHỮ SỐ CHO SỐ CÓ MỘT CHỮ SỐ ( TiếT 1)</a:t>
              </a:r>
            </a:p>
          </p:txBody>
        </p:sp>
      </p:grpSp>
      <p:sp>
        <p:nvSpPr>
          <p:cNvPr id="25" name="Text Box 5129">
            <a:extLst>
              <a:ext uri="{FF2B5EF4-FFF2-40B4-BE49-F238E27FC236}">
                <a16:creationId xmlns:a16="http://schemas.microsoft.com/office/drawing/2014/main" xmlns="" id="{CFF9015A-E6E5-665B-4BB9-AC0714EC21E2}"/>
              </a:ext>
            </a:extLst>
          </p:cNvPr>
          <p:cNvSpPr txBox="1"/>
          <p:nvPr/>
        </p:nvSpPr>
        <p:spPr>
          <a:xfrm>
            <a:off x="3519777" y="2914882"/>
            <a:ext cx="26670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4800" b="1" dirty="0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48 : 2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= ?</a:t>
            </a:r>
          </a:p>
        </p:txBody>
      </p:sp>
      <p:pic>
        <p:nvPicPr>
          <p:cNvPr id="22" name="Picture 2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899319" y="1676400"/>
            <a:ext cx="2755900" cy="1054100"/>
          </a:xfrm>
          <a:prstGeom prst="rect">
            <a:avLst/>
          </a:prstGeom>
        </p:spPr>
      </p:pic>
      <p:sp>
        <p:nvSpPr>
          <p:cNvPr id="15" name="Text Box 5131">
            <a:extLst>
              <a:ext uri="{FF2B5EF4-FFF2-40B4-BE49-F238E27FC236}">
                <a16:creationId xmlns:a16="http://schemas.microsoft.com/office/drawing/2014/main" xmlns="" id="{F83B38D8-D2E0-2AC8-13DA-8907EB182171}"/>
              </a:ext>
            </a:extLst>
          </p:cNvPr>
          <p:cNvSpPr txBox="1"/>
          <p:nvPr/>
        </p:nvSpPr>
        <p:spPr>
          <a:xfrm>
            <a:off x="3853360" y="4031159"/>
            <a:ext cx="103996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6FED405-8DB1-0711-5248-EAFF804E43C8}"/>
              </a:ext>
            </a:extLst>
          </p:cNvPr>
          <p:cNvSpPr/>
          <p:nvPr/>
        </p:nvSpPr>
        <p:spPr>
          <a:xfrm>
            <a:off x="3857931" y="4647659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8A1E2A61-7FF2-5F97-E929-951895535712}"/>
              </a:ext>
            </a:extLst>
          </p:cNvPr>
          <p:cNvSpPr txBox="1"/>
          <p:nvPr/>
        </p:nvSpPr>
        <p:spPr>
          <a:xfrm>
            <a:off x="3870631" y="5413684"/>
            <a:ext cx="486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xmlns="" id="{9A9F1909-81E1-1E24-8463-273CB1A1AC4F}"/>
              </a:ext>
            </a:extLst>
          </p:cNvPr>
          <p:cNvSpPr/>
          <p:nvPr/>
        </p:nvSpPr>
        <p:spPr>
          <a:xfrm>
            <a:off x="3936544" y="5345735"/>
            <a:ext cx="65043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xmlns="" id="{672A1616-31DE-A78F-0564-A9EA37822425}"/>
              </a:ext>
            </a:extLst>
          </p:cNvPr>
          <p:cNvSpPr/>
          <p:nvPr/>
        </p:nvSpPr>
        <p:spPr>
          <a:xfrm>
            <a:off x="3936543" y="6651046"/>
            <a:ext cx="698275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xmlns="" id="{D457DFBA-83A6-43C9-C4D8-8FD73C2C0801}"/>
              </a:ext>
            </a:extLst>
          </p:cNvPr>
          <p:cNvSpPr txBox="1"/>
          <p:nvPr/>
        </p:nvSpPr>
        <p:spPr>
          <a:xfrm>
            <a:off x="4156614" y="5998067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24" name="Text Box 5136">
            <a:extLst>
              <a:ext uri="{FF2B5EF4-FFF2-40B4-BE49-F238E27FC236}">
                <a16:creationId xmlns:a16="http://schemas.microsoft.com/office/drawing/2014/main" xmlns="" id="{4F215901-9FB8-F9DA-E21E-BE987E683314}"/>
              </a:ext>
            </a:extLst>
          </p:cNvPr>
          <p:cNvSpPr txBox="1"/>
          <p:nvPr/>
        </p:nvSpPr>
        <p:spPr>
          <a:xfrm>
            <a:off x="4977083" y="4702782"/>
            <a:ext cx="433317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6" name="Text Box 5147">
            <a:extLst>
              <a:ext uri="{FF2B5EF4-FFF2-40B4-BE49-F238E27FC236}">
                <a16:creationId xmlns:a16="http://schemas.microsoft.com/office/drawing/2014/main" xmlns="" id="{530C3F8B-D08A-3299-CA58-68A3D8E95864}"/>
              </a:ext>
            </a:extLst>
          </p:cNvPr>
          <p:cNvSpPr txBox="1"/>
          <p:nvPr/>
        </p:nvSpPr>
        <p:spPr>
          <a:xfrm>
            <a:off x="5276873" y="4714357"/>
            <a:ext cx="52228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xmlns="" id="{3D012B3B-9433-F3B8-2128-01B287F240A7}"/>
              </a:ext>
            </a:extLst>
          </p:cNvPr>
          <p:cNvSpPr txBox="1"/>
          <p:nvPr/>
        </p:nvSpPr>
        <p:spPr>
          <a:xfrm>
            <a:off x="4133168" y="6698159"/>
            <a:ext cx="50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28" name="Text Box 5153">
            <a:extLst>
              <a:ext uri="{FF2B5EF4-FFF2-40B4-BE49-F238E27FC236}">
                <a16:creationId xmlns:a16="http://schemas.microsoft.com/office/drawing/2014/main" xmlns="" id="{7A93DBCE-CFC5-4F81-BA34-B64E8AFF894C}"/>
              </a:ext>
            </a:extLst>
          </p:cNvPr>
          <p:cNvSpPr txBox="1"/>
          <p:nvPr/>
        </p:nvSpPr>
        <p:spPr>
          <a:xfrm>
            <a:off x="3499711" y="7551003"/>
            <a:ext cx="3081745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zh-CN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48 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= </a:t>
            </a: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DA71A0D-6E79-5FEE-30C9-D86C81A05F93}"/>
              </a:ext>
            </a:extLst>
          </p:cNvPr>
          <p:cNvSpPr/>
          <p:nvPr/>
        </p:nvSpPr>
        <p:spPr>
          <a:xfrm>
            <a:off x="7646483" y="3361159"/>
            <a:ext cx="6130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 </a:t>
            </a: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chia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viết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A2ACEE6-EEB7-80DD-C007-C514B182EEBA}"/>
              </a:ext>
            </a:extLst>
          </p:cNvPr>
          <p:cNvSpPr/>
          <p:nvPr/>
        </p:nvSpPr>
        <p:spPr>
          <a:xfrm>
            <a:off x="8038274" y="4175448"/>
            <a:ext cx="394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FF17647-0204-C9F1-2AD2-289B766A3C0D}"/>
              </a:ext>
            </a:extLst>
          </p:cNvPr>
          <p:cNvSpPr/>
          <p:nvPr/>
        </p:nvSpPr>
        <p:spPr>
          <a:xfrm>
            <a:off x="11910636" y="4175447"/>
            <a:ext cx="3483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0.</a:t>
            </a: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xmlns="" id="{2293B149-D3E5-059C-6743-9222D5C859F3}"/>
              </a:ext>
            </a:extLst>
          </p:cNvPr>
          <p:cNvSpPr txBox="1"/>
          <p:nvPr/>
        </p:nvSpPr>
        <p:spPr>
          <a:xfrm>
            <a:off x="7663663" y="4876800"/>
            <a:ext cx="17700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Hạ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8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A5F35BF-DA8C-9181-A50D-1DEF57BC39FF}"/>
              </a:ext>
            </a:extLst>
          </p:cNvPr>
          <p:cNvSpPr/>
          <p:nvPr/>
        </p:nvSpPr>
        <p:spPr>
          <a:xfrm>
            <a:off x="8004143" y="5650997"/>
            <a:ext cx="394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vi-VN" altLang="en-US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8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7D7B599-8DF1-78A3-ADE8-745E2941AFAF}"/>
              </a:ext>
            </a:extLst>
          </p:cNvPr>
          <p:cNvSpPr/>
          <p:nvPr/>
        </p:nvSpPr>
        <p:spPr>
          <a:xfrm>
            <a:off x="11847070" y="5650997"/>
            <a:ext cx="3483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8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8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0.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4497069-E6BA-EA1F-836A-D08F7C33F444}"/>
              </a:ext>
            </a:extLst>
          </p:cNvPr>
          <p:cNvSpPr/>
          <p:nvPr/>
        </p:nvSpPr>
        <p:spPr>
          <a:xfrm>
            <a:off x="9303102" y="4876800"/>
            <a:ext cx="53639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8 chia </a:t>
            </a:r>
            <a:r>
              <a:rPr lang="vi-VN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được 4, viết 4.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47551" y="4099979"/>
            <a:ext cx="940005" cy="1276689"/>
            <a:chOff x="4847551" y="4099979"/>
            <a:chExt cx="940005" cy="1276689"/>
          </a:xfrm>
        </p:grpSpPr>
        <p:sp>
          <p:nvSpPr>
            <p:cNvPr id="14" name="Straight Connector 13">
              <a:extLst>
                <a:ext uri="{FF2B5EF4-FFF2-40B4-BE49-F238E27FC236}">
                  <a16:creationId xmlns:a16="http://schemas.microsoft.com/office/drawing/2014/main" xmlns="" id="{E668DBCE-E728-86F4-8984-765146A20F8B}"/>
                </a:ext>
              </a:extLst>
            </p:cNvPr>
            <p:cNvSpPr/>
            <p:nvPr/>
          </p:nvSpPr>
          <p:spPr>
            <a:xfrm flipH="1">
              <a:off x="4847551" y="4099979"/>
              <a:ext cx="1" cy="1276689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7502FC96-9B13-6E67-92B0-EBBE7CB9EC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3277" y="4721606"/>
              <a:ext cx="934279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6882BA4-412C-8D0B-1669-ADD75E0CFD65}"/>
              </a:ext>
            </a:extLst>
          </p:cNvPr>
          <p:cNvSpPr/>
          <p:nvPr/>
        </p:nvSpPr>
        <p:spPr>
          <a:xfrm>
            <a:off x="5016628" y="4013200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Text Box 6">
            <a:extLst>
              <a:ext uri="{FF2B5EF4-FFF2-40B4-BE49-F238E27FC236}">
                <a16:creationId xmlns:a16="http://schemas.microsoft.com/office/drawing/2014/main" xmlns="" id="{39046CFD-921D-9A91-2338-C0DACFBDF828}"/>
              </a:ext>
            </a:extLst>
          </p:cNvPr>
          <p:cNvSpPr txBox="1"/>
          <p:nvPr/>
        </p:nvSpPr>
        <p:spPr>
          <a:xfrm>
            <a:off x="4175919" y="5415459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760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89082" y="2880348"/>
            <a:ext cx="1956071" cy="681454"/>
            <a:chOff x="1470819" y="1947446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82569"/>
              <a:ext cx="533400" cy="646331"/>
              <a:chOff x="1737519" y="1982569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82569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Tính.</a:t>
              </a:r>
            </a:p>
          </p:txBody>
        </p:sp>
      </p:grp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8C32D3B1-CF29-2DE2-C60E-D060015B5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8" r="76681" b="3824"/>
          <a:stretch/>
        </p:blipFill>
        <p:spPr>
          <a:xfrm>
            <a:off x="3571154" y="3367371"/>
            <a:ext cx="3530962" cy="509736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2D8DD9A-071D-9BF4-FED5-CCE6003B1BB6}"/>
              </a:ext>
            </a:extLst>
          </p:cNvPr>
          <p:cNvSpPr/>
          <p:nvPr/>
        </p:nvSpPr>
        <p:spPr>
          <a:xfrm>
            <a:off x="5182538" y="3100181"/>
            <a:ext cx="1495010" cy="2417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537909" y="76200"/>
            <a:ext cx="13077409" cy="1505905"/>
            <a:chOff x="1537909" y="111473"/>
            <a:chExt cx="13077409" cy="1505905"/>
          </a:xfrm>
        </p:grpSpPr>
        <p:grpSp>
          <p:nvGrpSpPr>
            <p:cNvPr id="20" name="Group 19"/>
            <p:cNvGrpSpPr/>
            <p:nvPr/>
          </p:nvGrpSpPr>
          <p:grpSpPr>
            <a:xfrm>
              <a:off x="5007280" y="111473"/>
              <a:ext cx="6255239" cy="992290"/>
              <a:chOff x="4539228" y="172432"/>
              <a:chExt cx="6149694" cy="99229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4539228" y="172432"/>
                <a:ext cx="6149694" cy="992290"/>
                <a:chOff x="4539228" y="172432"/>
                <a:chExt cx="6149694" cy="992290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4539228" y="1724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022642" y="641502"/>
                  <a:ext cx="119482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537909" y="1041400"/>
              <a:ext cx="1307740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Bài 26: CHIA SỐ CÓ HAI CHỮ SỐ CHO SỐ CÓ MỘT CHỮ SỐ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(T1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)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786102" y="1507321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8C32D3B1-CF29-2DE2-C60E-D060015B5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6" t="4301" r="50621" b="3506"/>
          <a:stretch/>
        </p:blipFill>
        <p:spPr>
          <a:xfrm>
            <a:off x="7676672" y="3329270"/>
            <a:ext cx="3688764" cy="5135462"/>
          </a:xfrm>
          <a:prstGeom prst="rect">
            <a:avLst/>
          </a:prstGeom>
        </p:spPr>
      </p:pic>
      <p:sp>
        <p:nvSpPr>
          <p:cNvPr id="27" name="Text Box 5131">
            <a:extLst>
              <a:ext uri="{FF2B5EF4-FFF2-40B4-BE49-F238E27FC236}">
                <a16:creationId xmlns:a16="http://schemas.microsoft.com/office/drawing/2014/main" xmlns="" id="{F83B38D8-D2E0-2AC8-13DA-8907EB182171}"/>
              </a:ext>
            </a:extLst>
          </p:cNvPr>
          <p:cNvSpPr txBox="1"/>
          <p:nvPr/>
        </p:nvSpPr>
        <p:spPr>
          <a:xfrm>
            <a:off x="12401928" y="3572813"/>
            <a:ext cx="103996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86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6FED405-8DB1-0711-5248-EAFF804E43C8}"/>
              </a:ext>
            </a:extLst>
          </p:cNvPr>
          <p:cNvSpPr/>
          <p:nvPr/>
        </p:nvSpPr>
        <p:spPr>
          <a:xfrm>
            <a:off x="12406499" y="4189313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xmlns="" id="{8A1E2A61-7FF2-5F97-E929-951895535712}"/>
              </a:ext>
            </a:extLst>
          </p:cNvPr>
          <p:cNvSpPr txBox="1"/>
          <p:nvPr/>
        </p:nvSpPr>
        <p:spPr>
          <a:xfrm>
            <a:off x="12419199" y="4955338"/>
            <a:ext cx="486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30" name="Straight Connector 29">
            <a:extLst>
              <a:ext uri="{FF2B5EF4-FFF2-40B4-BE49-F238E27FC236}">
                <a16:creationId xmlns:a16="http://schemas.microsoft.com/office/drawing/2014/main" xmlns="" id="{9A9F1909-81E1-1E24-8463-273CB1A1AC4F}"/>
              </a:ext>
            </a:extLst>
          </p:cNvPr>
          <p:cNvSpPr/>
          <p:nvPr/>
        </p:nvSpPr>
        <p:spPr>
          <a:xfrm>
            <a:off x="12485112" y="4887389"/>
            <a:ext cx="65043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31" name="Straight Connector 30">
            <a:extLst>
              <a:ext uri="{FF2B5EF4-FFF2-40B4-BE49-F238E27FC236}">
                <a16:creationId xmlns:a16="http://schemas.microsoft.com/office/drawing/2014/main" xmlns="" id="{672A1616-31DE-A78F-0564-A9EA37822425}"/>
              </a:ext>
            </a:extLst>
          </p:cNvPr>
          <p:cNvSpPr/>
          <p:nvPr/>
        </p:nvSpPr>
        <p:spPr>
          <a:xfrm>
            <a:off x="12485111" y="6192700"/>
            <a:ext cx="698275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xmlns="" id="{D457DFBA-83A6-43C9-C4D8-8FD73C2C0801}"/>
              </a:ext>
            </a:extLst>
          </p:cNvPr>
          <p:cNvSpPr txBox="1"/>
          <p:nvPr/>
        </p:nvSpPr>
        <p:spPr>
          <a:xfrm>
            <a:off x="12705182" y="5539721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Text Box 5136">
            <a:extLst>
              <a:ext uri="{FF2B5EF4-FFF2-40B4-BE49-F238E27FC236}">
                <a16:creationId xmlns:a16="http://schemas.microsoft.com/office/drawing/2014/main" xmlns="" id="{4F215901-9FB8-F9DA-E21E-BE987E683314}"/>
              </a:ext>
            </a:extLst>
          </p:cNvPr>
          <p:cNvSpPr txBox="1"/>
          <p:nvPr/>
        </p:nvSpPr>
        <p:spPr>
          <a:xfrm>
            <a:off x="13525651" y="4244436"/>
            <a:ext cx="433317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 Box 5147">
            <a:extLst>
              <a:ext uri="{FF2B5EF4-FFF2-40B4-BE49-F238E27FC236}">
                <a16:creationId xmlns:a16="http://schemas.microsoft.com/office/drawing/2014/main" xmlns="" id="{530C3F8B-D08A-3299-CA58-68A3D8E95864}"/>
              </a:ext>
            </a:extLst>
          </p:cNvPr>
          <p:cNvSpPr txBox="1"/>
          <p:nvPr/>
        </p:nvSpPr>
        <p:spPr>
          <a:xfrm>
            <a:off x="13825441" y="4256011"/>
            <a:ext cx="52228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xmlns="" id="{3D012B3B-9433-F3B8-2128-01B287F240A7}"/>
              </a:ext>
            </a:extLst>
          </p:cNvPr>
          <p:cNvSpPr txBox="1"/>
          <p:nvPr/>
        </p:nvSpPr>
        <p:spPr>
          <a:xfrm>
            <a:off x="12681736" y="6239813"/>
            <a:ext cx="50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36" name="Text Box 5153">
            <a:extLst>
              <a:ext uri="{FF2B5EF4-FFF2-40B4-BE49-F238E27FC236}">
                <a16:creationId xmlns:a16="http://schemas.microsoft.com/office/drawing/2014/main" xmlns="" id="{7A93DBCE-CFC5-4F81-BA34-B64E8AFF894C}"/>
              </a:ext>
            </a:extLst>
          </p:cNvPr>
          <p:cNvSpPr txBox="1"/>
          <p:nvPr/>
        </p:nvSpPr>
        <p:spPr>
          <a:xfrm>
            <a:off x="12048279" y="7092657"/>
            <a:ext cx="3081745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86</a:t>
            </a:r>
            <a:r>
              <a:rPr lang="vi-VN" altLang="zh-CN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43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3396119" y="3641633"/>
            <a:ext cx="940005" cy="1276689"/>
            <a:chOff x="4847551" y="4099979"/>
            <a:chExt cx="940005" cy="1276689"/>
          </a:xfrm>
        </p:grpSpPr>
        <p:sp>
          <p:nvSpPr>
            <p:cNvPr id="38" name="Straight Connector 37">
              <a:extLst>
                <a:ext uri="{FF2B5EF4-FFF2-40B4-BE49-F238E27FC236}">
                  <a16:creationId xmlns:a16="http://schemas.microsoft.com/office/drawing/2014/main" xmlns="" id="{E668DBCE-E728-86F4-8984-765146A20F8B}"/>
                </a:ext>
              </a:extLst>
            </p:cNvPr>
            <p:cNvSpPr/>
            <p:nvPr/>
          </p:nvSpPr>
          <p:spPr>
            <a:xfrm flipH="1">
              <a:off x="4847551" y="4099979"/>
              <a:ext cx="1" cy="1276689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7502FC96-9B13-6E67-92B0-EBBE7CB9EC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3277" y="4721606"/>
              <a:ext cx="934279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6882BA4-412C-8D0B-1669-ADD75E0CFD65}"/>
              </a:ext>
            </a:extLst>
          </p:cNvPr>
          <p:cNvSpPr/>
          <p:nvPr/>
        </p:nvSpPr>
        <p:spPr>
          <a:xfrm>
            <a:off x="13565196" y="3554854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1" name="Text Box 6">
            <a:extLst>
              <a:ext uri="{FF2B5EF4-FFF2-40B4-BE49-F238E27FC236}">
                <a16:creationId xmlns:a16="http://schemas.microsoft.com/office/drawing/2014/main" xmlns="" id="{39046CFD-921D-9A91-2338-C0DACFBDF828}"/>
              </a:ext>
            </a:extLst>
          </p:cNvPr>
          <p:cNvSpPr txBox="1"/>
          <p:nvPr/>
        </p:nvSpPr>
        <p:spPr>
          <a:xfrm>
            <a:off x="12724487" y="4957113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2" grpId="0"/>
      <p:bldP spid="33" grpId="0"/>
      <p:bldP spid="34" grpId="0"/>
      <p:bldP spid="35" grpId="0"/>
      <p:bldP spid="36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89082" y="2880348"/>
            <a:ext cx="1956071" cy="681454"/>
            <a:chOff x="1470819" y="1947446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82569"/>
              <a:ext cx="533400" cy="646331"/>
              <a:chOff x="1737519" y="1982569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82569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Tính.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2D8DD9A-071D-9BF4-FED5-CCE6003B1BB6}"/>
              </a:ext>
            </a:extLst>
          </p:cNvPr>
          <p:cNvSpPr/>
          <p:nvPr/>
        </p:nvSpPr>
        <p:spPr>
          <a:xfrm>
            <a:off x="5182538" y="3100181"/>
            <a:ext cx="1495010" cy="2417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537909" y="76200"/>
            <a:ext cx="13077409" cy="1505905"/>
            <a:chOff x="1537909" y="111473"/>
            <a:chExt cx="13077409" cy="1505905"/>
          </a:xfrm>
        </p:grpSpPr>
        <p:grpSp>
          <p:nvGrpSpPr>
            <p:cNvPr id="20" name="Group 19"/>
            <p:cNvGrpSpPr/>
            <p:nvPr/>
          </p:nvGrpSpPr>
          <p:grpSpPr>
            <a:xfrm>
              <a:off x="5007280" y="111473"/>
              <a:ext cx="6255239" cy="992290"/>
              <a:chOff x="4539228" y="172432"/>
              <a:chExt cx="6149694" cy="99229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4539228" y="172432"/>
                <a:ext cx="6149694" cy="992290"/>
                <a:chOff x="4539228" y="172432"/>
                <a:chExt cx="6149694" cy="992290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4539228" y="1724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022642" y="641502"/>
                  <a:ext cx="119482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537909" y="1041400"/>
              <a:ext cx="1307740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Bài 26: CHIA SỐ CÓ HAI CHỮ SỐ CHO SỐ CÓ MỘT CHỮ SỐ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(T1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)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786102" y="1507321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8C32D3B1-CF29-2DE2-C60E-D060015B59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5" t="4301" r="24787" b="5003"/>
          <a:stretch/>
        </p:blipFill>
        <p:spPr>
          <a:xfrm>
            <a:off x="1585119" y="3472372"/>
            <a:ext cx="3592333" cy="49408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19" y="3341970"/>
            <a:ext cx="3426798" cy="507123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6FED405-8DB1-0711-5248-EAFF804E43C8}"/>
              </a:ext>
            </a:extLst>
          </p:cNvPr>
          <p:cNvSpPr/>
          <p:nvPr/>
        </p:nvSpPr>
        <p:spPr>
          <a:xfrm>
            <a:off x="5753339" y="4633015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xmlns="" id="{8A1E2A61-7FF2-5F97-E929-951895535712}"/>
              </a:ext>
            </a:extLst>
          </p:cNvPr>
          <p:cNvSpPr txBox="1"/>
          <p:nvPr/>
        </p:nvSpPr>
        <p:spPr>
          <a:xfrm>
            <a:off x="5766039" y="5399040"/>
            <a:ext cx="486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32" name="Straight Connector 31">
            <a:extLst>
              <a:ext uri="{FF2B5EF4-FFF2-40B4-BE49-F238E27FC236}">
                <a16:creationId xmlns:a16="http://schemas.microsoft.com/office/drawing/2014/main" xmlns="" id="{9A9F1909-81E1-1E24-8463-273CB1A1AC4F}"/>
              </a:ext>
            </a:extLst>
          </p:cNvPr>
          <p:cNvSpPr/>
          <p:nvPr/>
        </p:nvSpPr>
        <p:spPr>
          <a:xfrm>
            <a:off x="5831952" y="5331091"/>
            <a:ext cx="65043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33" name="Straight Connector 32">
            <a:extLst>
              <a:ext uri="{FF2B5EF4-FFF2-40B4-BE49-F238E27FC236}">
                <a16:creationId xmlns:a16="http://schemas.microsoft.com/office/drawing/2014/main" xmlns="" id="{672A1616-31DE-A78F-0564-A9EA37822425}"/>
              </a:ext>
            </a:extLst>
          </p:cNvPr>
          <p:cNvSpPr/>
          <p:nvPr/>
        </p:nvSpPr>
        <p:spPr>
          <a:xfrm>
            <a:off x="5831951" y="6636402"/>
            <a:ext cx="698275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xmlns="" id="{D457DFBA-83A6-43C9-C4D8-8FD73C2C0801}"/>
              </a:ext>
            </a:extLst>
          </p:cNvPr>
          <p:cNvSpPr txBox="1"/>
          <p:nvPr/>
        </p:nvSpPr>
        <p:spPr>
          <a:xfrm>
            <a:off x="6052022" y="5983423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5" name="Text Box 5136">
            <a:extLst>
              <a:ext uri="{FF2B5EF4-FFF2-40B4-BE49-F238E27FC236}">
                <a16:creationId xmlns:a16="http://schemas.microsoft.com/office/drawing/2014/main" xmlns="" id="{4F215901-9FB8-F9DA-E21E-BE987E683314}"/>
              </a:ext>
            </a:extLst>
          </p:cNvPr>
          <p:cNvSpPr txBox="1"/>
          <p:nvPr/>
        </p:nvSpPr>
        <p:spPr>
          <a:xfrm>
            <a:off x="6872491" y="4688138"/>
            <a:ext cx="433317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Text Box 5147">
            <a:extLst>
              <a:ext uri="{FF2B5EF4-FFF2-40B4-BE49-F238E27FC236}">
                <a16:creationId xmlns:a16="http://schemas.microsoft.com/office/drawing/2014/main" xmlns="" id="{530C3F8B-D08A-3299-CA58-68A3D8E95864}"/>
              </a:ext>
            </a:extLst>
          </p:cNvPr>
          <p:cNvSpPr txBox="1"/>
          <p:nvPr/>
        </p:nvSpPr>
        <p:spPr>
          <a:xfrm>
            <a:off x="7172281" y="4699713"/>
            <a:ext cx="52228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xmlns="" id="{3D012B3B-9433-F3B8-2128-01B287F240A7}"/>
              </a:ext>
            </a:extLst>
          </p:cNvPr>
          <p:cNvSpPr txBox="1"/>
          <p:nvPr/>
        </p:nvSpPr>
        <p:spPr>
          <a:xfrm>
            <a:off x="6028576" y="6683515"/>
            <a:ext cx="50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38" name="Text Box 5153">
            <a:extLst>
              <a:ext uri="{FF2B5EF4-FFF2-40B4-BE49-F238E27FC236}">
                <a16:creationId xmlns:a16="http://schemas.microsoft.com/office/drawing/2014/main" xmlns="" id="{7A93DBCE-CFC5-4F81-BA34-B64E8AFF894C}"/>
              </a:ext>
            </a:extLst>
          </p:cNvPr>
          <p:cNvSpPr txBox="1"/>
          <p:nvPr/>
        </p:nvSpPr>
        <p:spPr>
          <a:xfrm>
            <a:off x="5395119" y="7536359"/>
            <a:ext cx="3081745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48</a:t>
            </a:r>
            <a:r>
              <a:rPr lang="vi-VN" altLang="zh-CN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en-US" altLang="zh-CN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48768" y="3998556"/>
            <a:ext cx="1934196" cy="1363468"/>
            <a:chOff x="5748768" y="3998556"/>
            <a:chExt cx="1934196" cy="1363468"/>
          </a:xfrm>
        </p:grpSpPr>
        <p:sp>
          <p:nvSpPr>
            <p:cNvPr id="29" name="Text Box 5131">
              <a:extLst>
                <a:ext uri="{FF2B5EF4-FFF2-40B4-BE49-F238E27FC236}">
                  <a16:creationId xmlns:a16="http://schemas.microsoft.com/office/drawing/2014/main" xmlns="" id="{F83B38D8-D2E0-2AC8-13DA-8907EB182171}"/>
                </a:ext>
              </a:extLst>
            </p:cNvPr>
            <p:cNvSpPr txBox="1"/>
            <p:nvPr/>
          </p:nvSpPr>
          <p:spPr>
            <a:xfrm>
              <a:off x="5748768" y="4016515"/>
              <a:ext cx="103996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4400" b="1" smtClean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48</a:t>
              </a:r>
              <a:endPara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742959" y="4085335"/>
              <a:ext cx="940005" cy="1276689"/>
              <a:chOff x="4847551" y="4099979"/>
              <a:chExt cx="940005" cy="1276689"/>
            </a:xfrm>
          </p:grpSpPr>
          <p:sp>
            <p:nv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E668DBCE-E728-86F4-8984-765146A20F8B}"/>
                  </a:ext>
                </a:extLst>
              </p:cNvPr>
              <p:cNvSpPr/>
              <p:nvPr/>
            </p:nvSpPr>
            <p:spPr>
              <a:xfrm flipH="1">
                <a:off x="4847551" y="4099979"/>
                <a:ext cx="1" cy="1276689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7502FC96-9B13-6E67-92B0-EBBE7CB9EC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53277" y="4721606"/>
                <a:ext cx="934279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66882BA4-412C-8D0B-1669-ADD75E0CFD65}"/>
                </a:ext>
              </a:extLst>
            </p:cNvPr>
            <p:cNvSpPr/>
            <p:nvPr/>
          </p:nvSpPr>
          <p:spPr>
            <a:xfrm>
              <a:off x="6912036" y="3998556"/>
              <a:ext cx="53089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4400" b="1" smtClean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4</a:t>
              </a:r>
              <a:endPara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43" name="Text Box 6">
            <a:extLst>
              <a:ext uri="{FF2B5EF4-FFF2-40B4-BE49-F238E27FC236}">
                <a16:creationId xmlns:a16="http://schemas.microsoft.com/office/drawing/2014/main" xmlns="" id="{39046CFD-921D-9A91-2338-C0DACFBDF828}"/>
              </a:ext>
            </a:extLst>
          </p:cNvPr>
          <p:cNvSpPr txBox="1"/>
          <p:nvPr/>
        </p:nvSpPr>
        <p:spPr>
          <a:xfrm>
            <a:off x="6071327" y="5400815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66FED405-8DB1-0711-5248-EAFF804E43C8}"/>
              </a:ext>
            </a:extLst>
          </p:cNvPr>
          <p:cNvSpPr/>
          <p:nvPr/>
        </p:nvSpPr>
        <p:spPr>
          <a:xfrm>
            <a:off x="12992339" y="4480615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xmlns="" id="{8A1E2A61-7FF2-5F97-E929-951895535712}"/>
              </a:ext>
            </a:extLst>
          </p:cNvPr>
          <p:cNvSpPr txBox="1"/>
          <p:nvPr/>
        </p:nvSpPr>
        <p:spPr>
          <a:xfrm>
            <a:off x="13005039" y="5246640"/>
            <a:ext cx="486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47" name="Straight Connector 46">
            <a:extLst>
              <a:ext uri="{FF2B5EF4-FFF2-40B4-BE49-F238E27FC236}">
                <a16:creationId xmlns:a16="http://schemas.microsoft.com/office/drawing/2014/main" xmlns="" id="{9A9F1909-81E1-1E24-8463-273CB1A1AC4F}"/>
              </a:ext>
            </a:extLst>
          </p:cNvPr>
          <p:cNvSpPr/>
          <p:nvPr/>
        </p:nvSpPr>
        <p:spPr>
          <a:xfrm>
            <a:off x="13070952" y="5178691"/>
            <a:ext cx="65043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48" name="Straight Connector 47">
            <a:extLst>
              <a:ext uri="{FF2B5EF4-FFF2-40B4-BE49-F238E27FC236}">
                <a16:creationId xmlns:a16="http://schemas.microsoft.com/office/drawing/2014/main" xmlns="" id="{672A1616-31DE-A78F-0564-A9EA37822425}"/>
              </a:ext>
            </a:extLst>
          </p:cNvPr>
          <p:cNvSpPr/>
          <p:nvPr/>
        </p:nvSpPr>
        <p:spPr>
          <a:xfrm>
            <a:off x="13070951" y="6484002"/>
            <a:ext cx="698275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49" name="Text Box 6">
            <a:extLst>
              <a:ext uri="{FF2B5EF4-FFF2-40B4-BE49-F238E27FC236}">
                <a16:creationId xmlns:a16="http://schemas.microsoft.com/office/drawing/2014/main" xmlns="" id="{D457DFBA-83A6-43C9-C4D8-8FD73C2C0801}"/>
              </a:ext>
            </a:extLst>
          </p:cNvPr>
          <p:cNvSpPr txBox="1"/>
          <p:nvPr/>
        </p:nvSpPr>
        <p:spPr>
          <a:xfrm>
            <a:off x="13291022" y="5831023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0" name="Text Box 5136">
            <a:extLst>
              <a:ext uri="{FF2B5EF4-FFF2-40B4-BE49-F238E27FC236}">
                <a16:creationId xmlns:a16="http://schemas.microsoft.com/office/drawing/2014/main" xmlns="" id="{4F215901-9FB8-F9DA-E21E-BE987E683314}"/>
              </a:ext>
            </a:extLst>
          </p:cNvPr>
          <p:cNvSpPr txBox="1"/>
          <p:nvPr/>
        </p:nvSpPr>
        <p:spPr>
          <a:xfrm>
            <a:off x="14111491" y="4535738"/>
            <a:ext cx="433317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1" name="Text Box 5147">
            <a:extLst>
              <a:ext uri="{FF2B5EF4-FFF2-40B4-BE49-F238E27FC236}">
                <a16:creationId xmlns:a16="http://schemas.microsoft.com/office/drawing/2014/main" xmlns="" id="{530C3F8B-D08A-3299-CA58-68A3D8E95864}"/>
              </a:ext>
            </a:extLst>
          </p:cNvPr>
          <p:cNvSpPr txBox="1"/>
          <p:nvPr/>
        </p:nvSpPr>
        <p:spPr>
          <a:xfrm>
            <a:off x="14411281" y="4547313"/>
            <a:ext cx="52228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xmlns="" id="{3D012B3B-9433-F3B8-2128-01B287F240A7}"/>
              </a:ext>
            </a:extLst>
          </p:cNvPr>
          <p:cNvSpPr txBox="1"/>
          <p:nvPr/>
        </p:nvSpPr>
        <p:spPr>
          <a:xfrm>
            <a:off x="13267576" y="6531115"/>
            <a:ext cx="50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53" name="Text Box 5153">
            <a:extLst>
              <a:ext uri="{FF2B5EF4-FFF2-40B4-BE49-F238E27FC236}">
                <a16:creationId xmlns:a16="http://schemas.microsoft.com/office/drawing/2014/main" xmlns="" id="{7A93DBCE-CFC5-4F81-BA34-B64E8AFF894C}"/>
              </a:ext>
            </a:extLst>
          </p:cNvPr>
          <p:cNvSpPr txBox="1"/>
          <p:nvPr/>
        </p:nvSpPr>
        <p:spPr>
          <a:xfrm>
            <a:off x="12634119" y="7383959"/>
            <a:ext cx="3081745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77</a:t>
            </a:r>
            <a:r>
              <a:rPr lang="vi-VN" altLang="zh-CN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r>
              <a:rPr lang="en-US" altLang="zh-CN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987768" y="3846156"/>
            <a:ext cx="1934196" cy="1363468"/>
            <a:chOff x="12987768" y="3846156"/>
            <a:chExt cx="1934196" cy="1363468"/>
          </a:xfrm>
        </p:grpSpPr>
        <p:sp>
          <p:nvSpPr>
            <p:cNvPr id="44" name="Text Box 5131">
              <a:extLst>
                <a:ext uri="{FF2B5EF4-FFF2-40B4-BE49-F238E27FC236}">
                  <a16:creationId xmlns:a16="http://schemas.microsoft.com/office/drawing/2014/main" xmlns="" id="{F83B38D8-D2E0-2AC8-13DA-8907EB182171}"/>
                </a:ext>
              </a:extLst>
            </p:cNvPr>
            <p:cNvSpPr txBox="1"/>
            <p:nvPr/>
          </p:nvSpPr>
          <p:spPr>
            <a:xfrm>
              <a:off x="12987768" y="3864115"/>
              <a:ext cx="103996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4400" b="1" smtClean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77</a:t>
              </a:r>
              <a:endPara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3981959" y="3932935"/>
              <a:ext cx="940005" cy="1276689"/>
              <a:chOff x="4847551" y="4099979"/>
              <a:chExt cx="940005" cy="1276689"/>
            </a:xfrm>
          </p:grpSpPr>
          <p:sp>
            <p:nv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E668DBCE-E728-86F4-8984-765146A20F8B}"/>
                  </a:ext>
                </a:extLst>
              </p:cNvPr>
              <p:cNvSpPr/>
              <p:nvPr/>
            </p:nvSpPr>
            <p:spPr>
              <a:xfrm flipH="1">
                <a:off x="4847551" y="4099979"/>
                <a:ext cx="1" cy="1276689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7502FC96-9B13-6E67-92B0-EBBE7CB9EC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53277" y="4721606"/>
                <a:ext cx="934279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66882BA4-412C-8D0B-1669-ADD75E0CFD65}"/>
                </a:ext>
              </a:extLst>
            </p:cNvPr>
            <p:cNvSpPr/>
            <p:nvPr/>
          </p:nvSpPr>
          <p:spPr>
            <a:xfrm>
              <a:off x="14151036" y="3846156"/>
              <a:ext cx="53089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4400" b="1" smtClean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7</a:t>
              </a:r>
              <a:endPara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58" name="Text Box 6">
            <a:extLst>
              <a:ext uri="{FF2B5EF4-FFF2-40B4-BE49-F238E27FC236}">
                <a16:creationId xmlns:a16="http://schemas.microsoft.com/office/drawing/2014/main" xmlns="" id="{39046CFD-921D-9A91-2338-C0DACFBDF828}"/>
              </a:ext>
            </a:extLst>
          </p:cNvPr>
          <p:cNvSpPr txBox="1"/>
          <p:nvPr/>
        </p:nvSpPr>
        <p:spPr>
          <a:xfrm>
            <a:off x="13310327" y="5248415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4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5" grpId="0"/>
      <p:bldP spid="36" grpId="0"/>
      <p:bldP spid="37" grpId="0"/>
      <p:bldP spid="38" grpId="0"/>
      <p:bldP spid="43" grpId="0"/>
      <p:bldP spid="45" grpId="0"/>
      <p:bldP spid="46" grpId="0"/>
      <p:bldP spid="49" grpId="0"/>
      <p:bldP spid="50" grpId="0"/>
      <p:bldP spid="51" grpId="0"/>
      <p:bldP spid="52" grpId="0"/>
      <p:bldP spid="53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537909" y="76200"/>
            <a:ext cx="13077409" cy="1505905"/>
            <a:chOff x="1537909" y="111473"/>
            <a:chExt cx="13077409" cy="1505905"/>
          </a:xfrm>
        </p:grpSpPr>
        <p:grpSp>
          <p:nvGrpSpPr>
            <p:cNvPr id="20" name="Group 19"/>
            <p:cNvGrpSpPr/>
            <p:nvPr/>
          </p:nvGrpSpPr>
          <p:grpSpPr>
            <a:xfrm>
              <a:off x="5007280" y="111473"/>
              <a:ext cx="6255239" cy="992290"/>
              <a:chOff x="4539228" y="172432"/>
              <a:chExt cx="6149694" cy="99229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4539228" y="172432"/>
                <a:ext cx="6149694" cy="992290"/>
                <a:chOff x="4539228" y="172432"/>
                <a:chExt cx="6149694" cy="992290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4539228" y="1724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022642" y="641502"/>
                  <a:ext cx="119482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537909" y="1041400"/>
              <a:ext cx="1307740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Bài 26: CHIA SỐ CÓ HAI CHỮ SỐ CHO SỐ CÓ MỘT CHỮ SỐ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(T1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)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786102" y="1507321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1204119" y="2910245"/>
            <a:ext cx="5543271" cy="650677"/>
            <a:chOff x="1470819" y="1943100"/>
            <a:chExt cx="5543271" cy="650677"/>
          </a:xfrm>
        </p:grpSpPr>
        <p:grpSp>
          <p:nvGrpSpPr>
            <p:cNvPr id="60" name="Group 5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2118519" y="1947446"/>
              <a:ext cx="48955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 nhẩm </a:t>
              </a:r>
              <a:r>
                <a:rPr lang="en-US" sz="36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(Theo </a:t>
              </a:r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mẫu)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4C8A39D-0E6C-F333-1602-78DC6DFF73B0}"/>
              </a:ext>
            </a:extLst>
          </p:cNvPr>
          <p:cNvSpPr txBox="1"/>
          <p:nvPr/>
        </p:nvSpPr>
        <p:spPr>
          <a:xfrm>
            <a:off x="1851819" y="3650159"/>
            <a:ext cx="52551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625519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FF0000"/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Arial"/>
              </a:rPr>
              <a:t>Mẫu: 90 : 3 = ?</a:t>
            </a:r>
            <a:endParaRPr lang="en-US" sz="4400" b="1" kern="0" dirty="0">
              <a:solidFill>
                <a:srgbClr val="FF0000"/>
              </a:solidFill>
              <a:latin typeface="Arial" pitchFamily="34" charset="0"/>
              <a:ea typeface="Cambria" pitchFamily="18" charset="0"/>
              <a:cs typeface="Arial" pitchFamily="34" charset="0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5CB57C3-18E3-D453-9797-6E385517F593}"/>
              </a:ext>
            </a:extLst>
          </p:cNvPr>
          <p:cNvSpPr txBox="1"/>
          <p:nvPr/>
        </p:nvSpPr>
        <p:spPr>
          <a:xfrm>
            <a:off x="2994819" y="4572000"/>
            <a:ext cx="7886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625519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FF3399"/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Arial"/>
              </a:rPr>
              <a:t>Nhẩm: 9 chục: 3 = 3 chục</a:t>
            </a:r>
            <a:endParaRPr lang="en-US" sz="4400" b="1" kern="0" dirty="0">
              <a:solidFill>
                <a:srgbClr val="FF3399"/>
              </a:solidFill>
              <a:latin typeface="Arial" pitchFamily="34" charset="0"/>
              <a:ea typeface="Cambria" pitchFamily="18" charset="0"/>
              <a:cs typeface="Arial" pitchFamily="34" charset="0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D8D4B56-4923-FA87-6A28-88F9DB521A9E}"/>
              </a:ext>
            </a:extLst>
          </p:cNvPr>
          <p:cNvSpPr txBox="1"/>
          <p:nvPr/>
        </p:nvSpPr>
        <p:spPr>
          <a:xfrm>
            <a:off x="3340321" y="5410200"/>
            <a:ext cx="52551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625519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FF3399"/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Arial"/>
              </a:rPr>
              <a:t>         90 : 3 = 30</a:t>
            </a:r>
            <a:endParaRPr lang="en-US" sz="4400" b="1" kern="0" dirty="0">
              <a:solidFill>
                <a:srgbClr val="FF3399"/>
              </a:solidFill>
              <a:latin typeface="Arial" pitchFamily="34" charset="0"/>
              <a:ea typeface="Cambria" pitchFamily="18" charset="0"/>
              <a:cs typeface="Arial" pitchFamily="34" charset="0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208E4D9-771A-E812-5F13-81E5A2757C69}"/>
              </a:ext>
            </a:extLst>
          </p:cNvPr>
          <p:cNvSpPr txBox="1"/>
          <p:nvPr/>
        </p:nvSpPr>
        <p:spPr>
          <a:xfrm>
            <a:off x="3133148" y="6479038"/>
            <a:ext cx="23000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625519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0000FF"/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Arial"/>
              </a:rPr>
              <a:t>60 : 2 = </a:t>
            </a:r>
            <a:endParaRPr lang="en-US" sz="4400" b="1" kern="0" dirty="0">
              <a:solidFill>
                <a:srgbClr val="0000FF"/>
              </a:solidFill>
              <a:latin typeface="Arial" pitchFamily="34" charset="0"/>
              <a:ea typeface="Cambria" pitchFamily="18" charset="0"/>
              <a:cs typeface="Arial" pitchFamily="34" charset="0"/>
              <a:sym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4A4C2B4B-9D68-A1F1-E6A1-A66301FC101A}"/>
              </a:ext>
            </a:extLst>
          </p:cNvPr>
          <p:cNvSpPr txBox="1"/>
          <p:nvPr/>
        </p:nvSpPr>
        <p:spPr>
          <a:xfrm>
            <a:off x="3071019" y="7447552"/>
            <a:ext cx="23000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625519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0000FF"/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Arial"/>
              </a:rPr>
              <a:t>90 : 9 = </a:t>
            </a:r>
            <a:endParaRPr lang="en-US" sz="4400" b="1" kern="0" dirty="0">
              <a:solidFill>
                <a:srgbClr val="0000FF"/>
              </a:solidFill>
              <a:latin typeface="Arial" pitchFamily="34" charset="0"/>
              <a:ea typeface="Cambria" pitchFamily="18" charset="0"/>
              <a:cs typeface="Arial" pitchFamily="34" charset="0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75EAB26-DBBF-82E3-DB57-FD7DA4A7AEB4}"/>
              </a:ext>
            </a:extLst>
          </p:cNvPr>
          <p:cNvSpPr txBox="1"/>
          <p:nvPr/>
        </p:nvSpPr>
        <p:spPr>
          <a:xfrm>
            <a:off x="9000548" y="6479038"/>
            <a:ext cx="23000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625519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0000FF"/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Arial"/>
              </a:rPr>
              <a:t>80 : 4 = </a:t>
            </a:r>
            <a:endParaRPr lang="en-US" sz="4400" b="1" kern="0" dirty="0">
              <a:solidFill>
                <a:srgbClr val="0000FF"/>
              </a:solidFill>
              <a:latin typeface="Arial" pitchFamily="34" charset="0"/>
              <a:ea typeface="Cambria" pitchFamily="18" charset="0"/>
              <a:cs typeface="Arial" pitchFamily="34" charset="0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25B9147-C0F2-AE7A-925E-1BAE46EC146E}"/>
              </a:ext>
            </a:extLst>
          </p:cNvPr>
          <p:cNvSpPr txBox="1"/>
          <p:nvPr/>
        </p:nvSpPr>
        <p:spPr>
          <a:xfrm>
            <a:off x="8938419" y="7447552"/>
            <a:ext cx="23000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625519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0000FF"/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Arial"/>
              </a:rPr>
              <a:t>60 : 3 = </a:t>
            </a:r>
            <a:endParaRPr lang="en-US" sz="4400" b="1" kern="0" dirty="0">
              <a:solidFill>
                <a:srgbClr val="0000FF"/>
              </a:solidFill>
              <a:latin typeface="Arial" pitchFamily="34" charset="0"/>
              <a:ea typeface="Cambria" pitchFamily="18" charset="0"/>
              <a:cs typeface="Arial" pitchFamily="34" charset="0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F58FE07-3B6A-7AEA-4396-9C68AE59A9E7}"/>
              </a:ext>
            </a:extLst>
          </p:cNvPr>
          <p:cNvSpPr txBox="1"/>
          <p:nvPr/>
        </p:nvSpPr>
        <p:spPr>
          <a:xfrm>
            <a:off x="5195599" y="6477000"/>
            <a:ext cx="961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FF0000"/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Arial"/>
              </a:rPr>
              <a:t>30</a:t>
            </a:r>
            <a:endParaRPr lang="en-US" sz="4400" b="1" kern="0" dirty="0">
              <a:solidFill>
                <a:srgbClr val="FF0000"/>
              </a:solidFill>
              <a:latin typeface="Arial" pitchFamily="34" charset="0"/>
              <a:ea typeface="Cambria" pitchFamily="18" charset="0"/>
              <a:cs typeface="Arial" pitchFamily="34" charset="0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4BADD64-145A-325D-B89A-9D743208045C}"/>
              </a:ext>
            </a:extLst>
          </p:cNvPr>
          <p:cNvSpPr txBox="1"/>
          <p:nvPr/>
        </p:nvSpPr>
        <p:spPr>
          <a:xfrm>
            <a:off x="5166519" y="7447552"/>
            <a:ext cx="961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FF0000"/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Arial"/>
              </a:rPr>
              <a:t>10</a:t>
            </a:r>
            <a:endParaRPr lang="en-US" sz="4400" b="1" kern="0" dirty="0">
              <a:solidFill>
                <a:srgbClr val="FF0000"/>
              </a:solidFill>
              <a:latin typeface="Arial" pitchFamily="34" charset="0"/>
              <a:ea typeface="Cambria" pitchFamily="18" charset="0"/>
              <a:cs typeface="Arial" pitchFamily="34" charset="0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C3B9A4B-879B-EAF9-3D34-4B6F1AB16A0B}"/>
              </a:ext>
            </a:extLst>
          </p:cNvPr>
          <p:cNvSpPr txBox="1"/>
          <p:nvPr/>
        </p:nvSpPr>
        <p:spPr>
          <a:xfrm>
            <a:off x="10957719" y="6477000"/>
            <a:ext cx="12803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FF0000"/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Arial"/>
              </a:rPr>
              <a:t>20</a:t>
            </a:r>
            <a:endParaRPr lang="en-US" sz="4400" b="1" kern="0" dirty="0">
              <a:solidFill>
                <a:srgbClr val="FF0000"/>
              </a:solidFill>
              <a:latin typeface="Arial" pitchFamily="34" charset="0"/>
              <a:ea typeface="Cambria" pitchFamily="18" charset="0"/>
              <a:cs typeface="Arial" pitchFamily="34" charset="0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58B84B3-C1ED-5557-EA6E-2B4ED1E6FC1D}"/>
              </a:ext>
            </a:extLst>
          </p:cNvPr>
          <p:cNvSpPr txBox="1"/>
          <p:nvPr/>
        </p:nvSpPr>
        <p:spPr>
          <a:xfrm>
            <a:off x="10957719" y="7447552"/>
            <a:ext cx="12803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FF0000"/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Arial"/>
              </a:rPr>
              <a:t>20</a:t>
            </a:r>
            <a:endParaRPr lang="en-US" sz="4400" b="1" kern="0" dirty="0">
              <a:solidFill>
                <a:srgbClr val="FF0000"/>
              </a:solidFill>
              <a:latin typeface="Arial" pitchFamily="34" charset="0"/>
              <a:ea typeface="Cambria" pitchFamily="18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87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4135101" cy="681454"/>
            <a:chOff x="1470819" y="1943100"/>
            <a:chExt cx="1413510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thừa số.</a:t>
              </a:r>
            </a:p>
          </p:txBody>
        </p:sp>
      </p:grpSp>
      <p:sp>
        <p:nvSpPr>
          <p:cNvPr id="18" name="Text Box 14">
            <a:extLst>
              <a:ext uri="{FF2B5EF4-FFF2-40B4-BE49-F238E27FC236}">
                <a16:creationId xmlns:a16="http://schemas.microsoft.com/office/drawing/2014/main" xmlns="" id="{27FA15C1-CDFF-5335-1298-AC9CB51B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1)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xmlns="" id="{65A4AC2F-75B5-C74D-AA4C-E70062E3A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19" y="2573622"/>
            <a:ext cx="10515600" cy="58083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2AF699-2484-8610-2777-0B09D5C36641}"/>
              </a:ext>
            </a:extLst>
          </p:cNvPr>
          <p:cNvSpPr/>
          <p:nvPr/>
        </p:nvSpPr>
        <p:spPr>
          <a:xfrm>
            <a:off x="2575719" y="2573622"/>
            <a:ext cx="914400" cy="677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DE36ED9-5F1D-C63B-5A53-7931AA50F4C1}"/>
              </a:ext>
            </a:extLst>
          </p:cNvPr>
          <p:cNvSpPr/>
          <p:nvPr/>
        </p:nvSpPr>
        <p:spPr>
          <a:xfrm rot="20435364">
            <a:off x="7287393" y="3371373"/>
            <a:ext cx="677814" cy="710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highlight>
                  <a:srgbClr val="FEF4EC"/>
                </a:highlight>
              </a:rPr>
              <a:t>21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4F433B9-08D3-46E5-58DE-1976B4E2BA6C}"/>
              </a:ext>
            </a:extLst>
          </p:cNvPr>
          <p:cNvSpPr/>
          <p:nvPr/>
        </p:nvSpPr>
        <p:spPr>
          <a:xfrm rot="704365">
            <a:off x="10063290" y="3451375"/>
            <a:ext cx="744112" cy="673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highlight>
                  <a:srgbClr val="FEF4EC"/>
                </a:highlight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80EA1F6-1C9E-F4A5-C4F2-98976B48FED4}"/>
              </a:ext>
            </a:extLst>
          </p:cNvPr>
          <p:cNvSpPr/>
          <p:nvPr/>
        </p:nvSpPr>
        <p:spPr>
          <a:xfrm rot="626020">
            <a:off x="9681455" y="5072201"/>
            <a:ext cx="693363" cy="609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highlight>
                  <a:srgbClr val="FEF4EC"/>
                </a:highlight>
              </a:rPr>
              <a:t>21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3B6D858-2617-D972-E682-1A89AB00FAFB}"/>
              </a:ext>
            </a:extLst>
          </p:cNvPr>
          <p:cNvSpPr/>
          <p:nvPr/>
        </p:nvSpPr>
        <p:spPr>
          <a:xfrm rot="21205845">
            <a:off x="8255860" y="7007484"/>
            <a:ext cx="734661" cy="595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highlight>
                  <a:srgbClr val="FEF4EC"/>
                </a:highlight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60131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416</Words>
  <Application>Microsoft Office PowerPoint</Application>
  <PresentationFormat>Custom</PresentationFormat>
  <Paragraphs>110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143</cp:revision>
  <dcterms:created xsi:type="dcterms:W3CDTF">2022-07-10T01:37:20Z</dcterms:created>
  <dcterms:modified xsi:type="dcterms:W3CDTF">2022-08-10T06:27:38Z</dcterms:modified>
</cp:coreProperties>
</file>