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8" r:id="rId10"/>
    <p:sldId id="270" r:id="rId11"/>
    <p:sldId id="264" r:id="rId12"/>
    <p:sldId id="266"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CBC4"/>
    <a:srgbClr val="D6A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2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7ABC-7C5C-2398-4F7C-CF379692EE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E1E5C-DC0E-593B-BCE6-839889A861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42ED0F-8B7F-19F1-DDF7-129C7B6B7713}"/>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5" name="Footer Placeholder 4">
            <a:extLst>
              <a:ext uri="{FF2B5EF4-FFF2-40B4-BE49-F238E27FC236}">
                <a16:creationId xmlns:a16="http://schemas.microsoft.com/office/drawing/2014/main" id="{EE16EECF-CD14-5678-45D0-EBAF1DA9E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6C5CF-4C06-3FA1-4E07-E4DC6AA359ED}"/>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2208080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FFDDC-7532-C569-99DB-A76EC6E323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9F7226-774A-BE55-F642-814416DF0D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E5A92-1C84-B658-3BDF-2D32A16CD4BE}"/>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5" name="Footer Placeholder 4">
            <a:extLst>
              <a:ext uri="{FF2B5EF4-FFF2-40B4-BE49-F238E27FC236}">
                <a16:creationId xmlns:a16="http://schemas.microsoft.com/office/drawing/2014/main" id="{A0811BEF-171F-3B6A-8C55-A12A13BA2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DC0CE-8CE6-2F6F-A783-CA68BD40EFCF}"/>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370437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44EA86-743C-181A-84E3-1E27E3DB09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5DADBD-DB7E-30F8-E00C-4460C3E3C3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3CEFF-A6D7-8938-0222-6B252BE0AAAE}"/>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5" name="Footer Placeholder 4">
            <a:extLst>
              <a:ext uri="{FF2B5EF4-FFF2-40B4-BE49-F238E27FC236}">
                <a16:creationId xmlns:a16="http://schemas.microsoft.com/office/drawing/2014/main" id="{74C550E4-5822-4CAB-6F33-69CEA3681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EB0C2-36CB-EC7D-67D0-5CCD28261386}"/>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164493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87E6-8C1B-ADB1-B653-9F87949C64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44C27B-0834-8326-12E8-EBFBF75C8F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C272B-127B-3250-9D49-EE11CFDA81AA}"/>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5" name="Footer Placeholder 4">
            <a:extLst>
              <a:ext uri="{FF2B5EF4-FFF2-40B4-BE49-F238E27FC236}">
                <a16:creationId xmlns:a16="http://schemas.microsoft.com/office/drawing/2014/main" id="{1F19B41A-723E-650B-AD4E-2B19FC100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B4F92-FE93-2BA5-9249-759AB77495F8}"/>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2861988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29A7-1898-F0DC-181D-C57B76CC13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8ADD27-B63D-5D84-8ADB-BDFBC9D435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3E15F-120E-AEF0-8941-E6BCD4557203}"/>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5" name="Footer Placeholder 4">
            <a:extLst>
              <a:ext uri="{FF2B5EF4-FFF2-40B4-BE49-F238E27FC236}">
                <a16:creationId xmlns:a16="http://schemas.microsoft.com/office/drawing/2014/main" id="{02CEA028-2F79-1439-BAA0-A2DDACE80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19CA0-B6F2-8C51-1008-21DD666681C3}"/>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241026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2312-991A-4E65-2139-C9DD86569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0124E1-675A-B429-8B95-B2A1BC2E5D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B1A655-C82E-5547-1CD0-CB731A670F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82B3E-1B93-8DBC-5002-56E10091438A}"/>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6" name="Footer Placeholder 5">
            <a:extLst>
              <a:ext uri="{FF2B5EF4-FFF2-40B4-BE49-F238E27FC236}">
                <a16:creationId xmlns:a16="http://schemas.microsoft.com/office/drawing/2014/main" id="{D63AA985-6578-B9CB-1536-9D5F819A4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50CFB-9D05-CF12-8BA2-E8645CCFD458}"/>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190081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D413-DE74-FC2E-4AEE-F620CA15E8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4AC041-6D1C-6816-442A-5CD1814636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040AAF-6FF0-740C-756F-4549289E44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2EDC27-9C05-79E1-31FE-B8733CA6A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BB2B4-629D-E6D1-FDB3-FA2DA7A991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CE92F1-5AB5-8856-93E8-D3993CB5B12F}"/>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8" name="Footer Placeholder 7">
            <a:extLst>
              <a:ext uri="{FF2B5EF4-FFF2-40B4-BE49-F238E27FC236}">
                <a16:creationId xmlns:a16="http://schemas.microsoft.com/office/drawing/2014/main" id="{F40B5C67-3E86-BDCF-D781-DDFDA1FB42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7130BA-924E-7B4A-4A53-9D2CB3C26760}"/>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2543278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EA8A-5A6C-64C5-6069-3956AF545D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76227D-16DA-4C3B-D0A1-DB21010D2242}"/>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4" name="Footer Placeholder 3">
            <a:extLst>
              <a:ext uri="{FF2B5EF4-FFF2-40B4-BE49-F238E27FC236}">
                <a16:creationId xmlns:a16="http://schemas.microsoft.com/office/drawing/2014/main" id="{9070F276-BA6E-F7CF-62D6-9CD4601DC1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A7572D-39DC-DA44-336B-781319EF7DE6}"/>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361638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5C933-A923-4368-A89F-0E5C9651F7EB}"/>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3" name="Footer Placeholder 2">
            <a:extLst>
              <a:ext uri="{FF2B5EF4-FFF2-40B4-BE49-F238E27FC236}">
                <a16:creationId xmlns:a16="http://schemas.microsoft.com/office/drawing/2014/main" id="{D025E90F-F831-6F40-8569-8BD2D12C2C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CFDD48-C346-DD84-119A-7F7DC4D71FBE}"/>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219957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0F9C-06C8-7AB2-B174-A91FB4396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059CFA-5299-21DF-E801-1C861ABFD2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DAE5C-6115-8E3E-F19A-6DDCD0F6E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3EEBA-42D7-F53B-E3D4-662F2F81B1F9}"/>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6" name="Footer Placeholder 5">
            <a:extLst>
              <a:ext uri="{FF2B5EF4-FFF2-40B4-BE49-F238E27FC236}">
                <a16:creationId xmlns:a16="http://schemas.microsoft.com/office/drawing/2014/main" id="{06547EED-728B-5320-C936-FD529E12D8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8E25B-44C4-B551-0A73-71C0642A0934}"/>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2648360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608D-E13C-86E4-39DF-F52EC548A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C3DBE-06D0-A461-8FAC-20BB18B33C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5EA74-0FE2-C56D-BA3D-F97144014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1077E-526E-5546-C4FF-69D0A9251867}"/>
              </a:ext>
            </a:extLst>
          </p:cNvPr>
          <p:cNvSpPr>
            <a:spLocks noGrp="1"/>
          </p:cNvSpPr>
          <p:nvPr>
            <p:ph type="dt" sz="half" idx="10"/>
          </p:nvPr>
        </p:nvSpPr>
        <p:spPr/>
        <p:txBody>
          <a:bodyPr/>
          <a:lstStyle/>
          <a:p>
            <a:fld id="{396823F7-E098-4158-A7E6-C2AACC37946C}" type="datetimeFigureOut">
              <a:rPr lang="en-US" smtClean="0"/>
              <a:t>6/26/2023</a:t>
            </a:fld>
            <a:endParaRPr lang="en-US"/>
          </a:p>
        </p:txBody>
      </p:sp>
      <p:sp>
        <p:nvSpPr>
          <p:cNvPr id="6" name="Footer Placeholder 5">
            <a:extLst>
              <a:ext uri="{FF2B5EF4-FFF2-40B4-BE49-F238E27FC236}">
                <a16:creationId xmlns:a16="http://schemas.microsoft.com/office/drawing/2014/main" id="{F30DD411-EF51-CE6C-EE85-DC75B127B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31F80-DB9B-9B27-ED9D-A2530F435133}"/>
              </a:ext>
            </a:extLst>
          </p:cNvPr>
          <p:cNvSpPr>
            <a:spLocks noGrp="1"/>
          </p:cNvSpPr>
          <p:nvPr>
            <p:ph type="sldNum" sz="quarter" idx="12"/>
          </p:nvPr>
        </p:nvSpPr>
        <p:spPr/>
        <p:txBody>
          <a:bodyPr/>
          <a:lstStyle/>
          <a:p>
            <a:fld id="{99FAF748-E5B0-4460-8396-6FE2DF0561B9}" type="slidenum">
              <a:rPr lang="en-US" smtClean="0"/>
              <a:t>‹#›</a:t>
            </a:fld>
            <a:endParaRPr lang="en-US"/>
          </a:p>
        </p:txBody>
      </p:sp>
    </p:spTree>
    <p:extLst>
      <p:ext uri="{BB962C8B-B14F-4D97-AF65-F5344CB8AC3E}">
        <p14:creationId xmlns:p14="http://schemas.microsoft.com/office/powerpoint/2010/main" val="269075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539939-C91D-15F2-8CE9-7E715466E2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4C580C-D0FF-F62C-B604-E5C38B142A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838A9-000E-B960-A324-84428F9E5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823F7-E098-4158-A7E6-C2AACC37946C}" type="datetimeFigureOut">
              <a:rPr lang="en-US" smtClean="0"/>
              <a:t>6/26/2023</a:t>
            </a:fld>
            <a:endParaRPr lang="en-US"/>
          </a:p>
        </p:txBody>
      </p:sp>
      <p:sp>
        <p:nvSpPr>
          <p:cNvPr id="5" name="Footer Placeholder 4">
            <a:extLst>
              <a:ext uri="{FF2B5EF4-FFF2-40B4-BE49-F238E27FC236}">
                <a16:creationId xmlns:a16="http://schemas.microsoft.com/office/drawing/2014/main" id="{924D7C94-847C-64AC-5625-24011F8AD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B19A13-DD70-3567-45C3-13DF68A0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AF748-E5B0-4460-8396-6FE2DF0561B9}" type="slidenum">
              <a:rPr lang="en-US" smtClean="0"/>
              <a:t>‹#›</a:t>
            </a:fld>
            <a:endParaRPr lang="en-US"/>
          </a:p>
        </p:txBody>
      </p:sp>
    </p:spTree>
    <p:extLst>
      <p:ext uri="{BB962C8B-B14F-4D97-AF65-F5344CB8AC3E}">
        <p14:creationId xmlns:p14="http://schemas.microsoft.com/office/powerpoint/2010/main" val="124620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9FC4202-85B8-F054-5A32-F3B05FF508CA}"/>
              </a:ext>
            </a:extLst>
          </p:cNvPr>
          <p:cNvSpPr>
            <a:spLocks noChangeArrowheads="1"/>
          </p:cNvSpPr>
          <p:nvPr/>
        </p:nvSpPr>
        <p:spPr bwMode="auto">
          <a:xfrm>
            <a:off x="0" y="2502279"/>
            <a:ext cx="12192000" cy="1853441"/>
          </a:xfrm>
          <a:prstGeom prst="rect">
            <a:avLst/>
          </a:prstGeom>
          <a:solidFill>
            <a:schemeClr val="bg1">
              <a:alpha val="58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accent1">
                    <a:lumMod val="50000"/>
                  </a:schemeClr>
                </a:solidFill>
                <a:latin typeface="+mj-lt"/>
              </a:rPr>
              <a:t>BÀI 25. NĂNG LƯỢNG VÀ CÔNG SUẤT ĐIỆN</a:t>
            </a:r>
          </a:p>
        </p:txBody>
      </p:sp>
    </p:spTree>
    <p:extLst>
      <p:ext uri="{BB962C8B-B14F-4D97-AF65-F5344CB8AC3E}">
        <p14:creationId xmlns:p14="http://schemas.microsoft.com/office/powerpoint/2010/main" val="4144957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50077F-6B9C-CE14-BE93-5ABA25DF9A41}"/>
              </a:ext>
            </a:extLst>
          </p:cNvPr>
          <p:cNvGrpSpPr/>
          <p:nvPr/>
        </p:nvGrpSpPr>
        <p:grpSpPr>
          <a:xfrm>
            <a:off x="0" y="51633"/>
            <a:ext cx="4265911" cy="1258808"/>
            <a:chOff x="0" y="-29930"/>
            <a:chExt cx="1800569" cy="528177"/>
          </a:xfrm>
        </p:grpSpPr>
        <p:sp>
          <p:nvSpPr>
            <p:cNvPr id="5" name="Rounded Rectangle 38">
              <a:extLst>
                <a:ext uri="{FF2B5EF4-FFF2-40B4-BE49-F238E27FC236}">
                  <a16:creationId xmlns:a16="http://schemas.microsoft.com/office/drawing/2014/main" id="{1B0D5D1E-2926-06C9-ED86-C5726AD823AF}"/>
                </a:ext>
              </a:extLst>
            </p:cNvPr>
            <p:cNvSpPr/>
            <p:nvPr/>
          </p:nvSpPr>
          <p:spPr>
            <a:xfrm>
              <a:off x="0" y="-6220"/>
              <a:ext cx="1800569" cy="504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2E7D51C3-5C96-DDBB-929A-16D0207B42B2}"/>
                </a:ext>
              </a:extLst>
            </p:cNvPr>
            <p:cNvGrpSpPr/>
            <p:nvPr/>
          </p:nvGrpSpPr>
          <p:grpSpPr>
            <a:xfrm>
              <a:off x="6221" y="-29930"/>
              <a:ext cx="251999" cy="281930"/>
              <a:chOff x="-1" y="-128273"/>
              <a:chExt cx="1080001" cy="1208273"/>
            </a:xfrm>
          </p:grpSpPr>
          <p:sp>
            <p:nvSpPr>
              <p:cNvPr id="7" name="Oval 6">
                <a:extLst>
                  <a:ext uri="{FF2B5EF4-FFF2-40B4-BE49-F238E27FC236}">
                    <a16:creationId xmlns:a16="http://schemas.microsoft.com/office/drawing/2014/main" id="{D8351886-A171-7948-5BD8-2380118456D1}"/>
                  </a:ext>
                </a:extLst>
              </p:cNvPr>
              <p:cNvSpPr/>
              <p:nvPr/>
            </p:nvSpPr>
            <p:spPr>
              <a:xfrm>
                <a:off x="-1" y="-1"/>
                <a:ext cx="1080001" cy="1080001"/>
              </a:xfrm>
              <a:prstGeom prst="ellipse">
                <a:avLst/>
              </a:prstGeom>
              <a:solidFill>
                <a:schemeClr val="accent2">
                  <a:lumMod val="90000"/>
                </a:schemeClr>
              </a:solidFill>
              <a:ln>
                <a:solidFill>
                  <a:schemeClr val="bg1"/>
                </a:solid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rgbClr val="003300"/>
                    </a:solidFill>
                    <a:effectLst/>
                    <a:latin typeface="Times New Roman" panose="02020603050405020304" pitchFamily="18" charset="0"/>
                    <a:ea typeface="Times New Roman" panose="02020603050405020304" pitchFamily="18" charset="0"/>
                  </a:rPr>
                  <a:t> </a:t>
                </a:r>
              </a:p>
            </p:txBody>
          </p:sp>
          <p:pic>
            <p:nvPicPr>
              <p:cNvPr id="8" name="Picture 7">
                <a:extLst>
                  <a:ext uri="{FF2B5EF4-FFF2-40B4-BE49-F238E27FC236}">
                    <a16:creationId xmlns:a16="http://schemas.microsoft.com/office/drawing/2014/main" id="{0D9364E4-0B7D-D8FC-157E-B8A8C42866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2774" y="-128273"/>
                <a:ext cx="988059" cy="988060"/>
              </a:xfrm>
              <a:prstGeom prst="rect">
                <a:avLst/>
              </a:prstGeom>
              <a:noFill/>
              <a:ln>
                <a:noFill/>
              </a:ln>
            </p:spPr>
          </p:pic>
        </p:grpSp>
      </p:grpSp>
      <p:sp>
        <p:nvSpPr>
          <p:cNvPr id="12" name="TextBox 11">
            <a:extLst>
              <a:ext uri="{FF2B5EF4-FFF2-40B4-BE49-F238E27FC236}">
                <a16:creationId xmlns:a16="http://schemas.microsoft.com/office/drawing/2014/main" id="{9F1B52E8-1163-DACA-C42A-6C10F137AB47}"/>
              </a:ext>
            </a:extLst>
          </p:cNvPr>
          <p:cNvSpPr txBox="1"/>
          <p:nvPr/>
        </p:nvSpPr>
        <p:spPr>
          <a:xfrm>
            <a:off x="634037" y="138863"/>
            <a:ext cx="11491182" cy="6028317"/>
          </a:xfrm>
          <a:prstGeom prst="rect">
            <a:avLst/>
          </a:prstGeom>
          <a:noFill/>
        </p:spPr>
        <p:txBody>
          <a:bodyPr wrap="square">
            <a:spAutoFit/>
          </a:bodyPr>
          <a:lstStyle/>
          <a:p>
            <a:pPr marR="0" lvl="0" algn="just" defTabSz="914400" rtl="0" eaLnBrk="1" fontAlgn="auto" latinLnBrk="0" hangingPunct="1">
              <a:lnSpc>
                <a:spcPct val="90000"/>
              </a:lnSpc>
              <a:spcBef>
                <a:spcPts val="1000"/>
              </a:spcBef>
              <a:spcAft>
                <a:spcPts val="0"/>
              </a:spcAft>
              <a:buClrTx/>
              <a:buSzTx/>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Hướng dẫn giải:</a:t>
            </a: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r>
              <a:rPr lang="en-US" sz="2800">
                <a:solidFill>
                  <a:prstClr val="black"/>
                </a:solidFill>
                <a:latin typeface="Calibri" panose="020F0502020204030204"/>
              </a:rPr>
              <a:t>Để phục vụ thắp sáng thời gian dài, ta nên dung bóng đèn LED sẽ tiết kiệm điện năng và chi phí rất nhiều.</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Table 8">
            <a:extLst>
              <a:ext uri="{FF2B5EF4-FFF2-40B4-BE49-F238E27FC236}">
                <a16:creationId xmlns:a16="http://schemas.microsoft.com/office/drawing/2014/main" id="{C1A47EE0-0670-5BB3-D57D-58B32F6A1698}"/>
              </a:ext>
            </a:extLst>
          </p:cNvPr>
          <p:cNvGraphicFramePr>
            <a:graphicFrameLocks noGrp="1"/>
          </p:cNvGraphicFramePr>
          <p:nvPr>
            <p:extLst>
              <p:ext uri="{D42A27DB-BD31-4B8C-83A1-F6EECF244321}">
                <p14:modId xmlns:p14="http://schemas.microsoft.com/office/powerpoint/2010/main" val="1294929192"/>
              </p:ext>
            </p:extLst>
          </p:nvPr>
        </p:nvGraphicFramePr>
        <p:xfrm>
          <a:off x="313257" y="738384"/>
          <a:ext cx="11656136" cy="4480560"/>
        </p:xfrm>
        <a:graphic>
          <a:graphicData uri="http://schemas.openxmlformats.org/drawingml/2006/table">
            <a:tbl>
              <a:tblPr firstRow="1" bandRow="1">
                <a:tableStyleId>{5C22544A-7EE6-4342-B048-85BDC9FD1C3A}</a:tableStyleId>
              </a:tblPr>
              <a:tblGrid>
                <a:gridCol w="1803219">
                  <a:extLst>
                    <a:ext uri="{9D8B030D-6E8A-4147-A177-3AD203B41FA5}">
                      <a16:colId xmlns:a16="http://schemas.microsoft.com/office/drawing/2014/main" val="122912463"/>
                    </a:ext>
                  </a:extLst>
                </a:gridCol>
                <a:gridCol w="2928135">
                  <a:extLst>
                    <a:ext uri="{9D8B030D-6E8A-4147-A177-3AD203B41FA5}">
                      <a16:colId xmlns:a16="http://schemas.microsoft.com/office/drawing/2014/main" val="1289790885"/>
                    </a:ext>
                  </a:extLst>
                </a:gridCol>
                <a:gridCol w="2989780">
                  <a:extLst>
                    <a:ext uri="{9D8B030D-6E8A-4147-A177-3AD203B41FA5}">
                      <a16:colId xmlns:a16="http://schemas.microsoft.com/office/drawing/2014/main" val="4194066977"/>
                    </a:ext>
                  </a:extLst>
                </a:gridCol>
                <a:gridCol w="3935002">
                  <a:extLst>
                    <a:ext uri="{9D8B030D-6E8A-4147-A177-3AD203B41FA5}">
                      <a16:colId xmlns:a16="http://schemas.microsoft.com/office/drawing/2014/main" val="768322462"/>
                    </a:ext>
                  </a:extLst>
                </a:gridCol>
              </a:tblGrid>
              <a:tr h="453479">
                <a:tc>
                  <a:txBody>
                    <a:bodyPr/>
                    <a:lstStyle/>
                    <a:p>
                      <a:r>
                        <a:rPr lang="en-US" sz="2000" b="1">
                          <a:solidFill>
                            <a:schemeClr val="tx1"/>
                          </a:solidFill>
                          <a:latin typeface="+mn-lt"/>
                        </a:rPr>
                        <a:t>Tiêu chí</a:t>
                      </a:r>
                    </a:p>
                  </a:txBody>
                  <a:tcPr>
                    <a:solidFill>
                      <a:srgbClr val="E6CBC4"/>
                    </a:solidFill>
                  </a:tcPr>
                </a:tc>
                <a:tc>
                  <a:txBody>
                    <a:bodyPr/>
                    <a:lstStyle/>
                    <a:p>
                      <a:r>
                        <a:rPr lang="en-US" sz="2400" b="1">
                          <a:solidFill>
                            <a:schemeClr val="tx1"/>
                          </a:solidFill>
                          <a:latin typeface="+mn-lt"/>
                        </a:rPr>
                        <a:t>Đèn sợi đốt</a:t>
                      </a:r>
                    </a:p>
                  </a:txBody>
                  <a:tcPr>
                    <a:solidFill>
                      <a:srgbClr val="E6CBC4"/>
                    </a:solidFill>
                  </a:tcPr>
                </a:tc>
                <a:tc>
                  <a:txBody>
                    <a:bodyPr/>
                    <a:lstStyle/>
                    <a:p>
                      <a:r>
                        <a:rPr lang="en-US" sz="2400" b="1">
                          <a:solidFill>
                            <a:schemeClr val="tx1"/>
                          </a:solidFill>
                          <a:latin typeface="+mn-lt"/>
                        </a:rPr>
                        <a:t>Đèn LED</a:t>
                      </a:r>
                    </a:p>
                  </a:txBody>
                  <a:tcPr>
                    <a:solidFill>
                      <a:srgbClr val="E6CBC4"/>
                    </a:solidFill>
                  </a:tcPr>
                </a:tc>
                <a:tc>
                  <a:txBody>
                    <a:bodyPr/>
                    <a:lstStyle/>
                    <a:p>
                      <a:r>
                        <a:rPr lang="en-US" sz="2400" b="1">
                          <a:solidFill>
                            <a:schemeClr val="tx1"/>
                          </a:solidFill>
                          <a:latin typeface="+mn-lt"/>
                        </a:rPr>
                        <a:t>So sánh</a:t>
                      </a:r>
                    </a:p>
                  </a:txBody>
                  <a:tcPr>
                    <a:solidFill>
                      <a:srgbClr val="E6CBC4"/>
                    </a:solidFill>
                  </a:tcPr>
                </a:tc>
                <a:extLst>
                  <a:ext uri="{0D108BD9-81ED-4DB2-BD59-A6C34878D82A}">
                    <a16:rowId xmlns:a16="http://schemas.microsoft.com/office/drawing/2014/main" val="1270183883"/>
                  </a:ext>
                </a:extLst>
              </a:tr>
              <a:tr h="816262">
                <a:tc>
                  <a:txBody>
                    <a:bodyPr/>
                    <a:lstStyle/>
                    <a:p>
                      <a:r>
                        <a:rPr lang="en-US" sz="2000" b="1">
                          <a:solidFill>
                            <a:schemeClr val="tx1"/>
                          </a:solidFill>
                          <a:latin typeface="+mn-lt"/>
                        </a:rPr>
                        <a:t>Thời gian hoạt động</a:t>
                      </a:r>
                    </a:p>
                  </a:txBody>
                  <a:tcPr>
                    <a:solidFill>
                      <a:srgbClr val="E6CBC4"/>
                    </a:solidFill>
                  </a:tcPr>
                </a:tc>
                <a:tc>
                  <a:txBody>
                    <a:bodyPr/>
                    <a:lstStyle/>
                    <a:p>
                      <a:r>
                        <a:rPr lang="en-US" sz="2400">
                          <a:latin typeface="+mn-lt"/>
                        </a:rPr>
                        <a:t>1000 h</a:t>
                      </a:r>
                    </a:p>
                  </a:txBody>
                  <a:tcPr>
                    <a:solidFill>
                      <a:srgbClr val="E6CBC4"/>
                    </a:solidFill>
                  </a:tcPr>
                </a:tc>
                <a:tc>
                  <a:txBody>
                    <a:bodyPr/>
                    <a:lstStyle/>
                    <a:p>
                      <a:r>
                        <a:rPr lang="en-US" sz="2400">
                          <a:latin typeface="+mn-lt"/>
                        </a:rPr>
                        <a:t>30 000 h</a:t>
                      </a:r>
                    </a:p>
                  </a:txBody>
                  <a:tcPr>
                    <a:solidFill>
                      <a:srgbClr val="E6CBC4"/>
                    </a:solidFill>
                  </a:tcPr>
                </a:tc>
                <a:tc>
                  <a:txBody>
                    <a:bodyPr/>
                    <a:lstStyle/>
                    <a:p>
                      <a:r>
                        <a:rPr lang="en-US" sz="2400">
                          <a:latin typeface="+mn-lt"/>
                        </a:rPr>
                        <a:t>Thời gian thắp sáng của đèn LED gấp 30 lần đèn sợi đốt.</a:t>
                      </a:r>
                    </a:p>
                  </a:txBody>
                  <a:tcPr>
                    <a:solidFill>
                      <a:srgbClr val="E6CBC4"/>
                    </a:solidFill>
                  </a:tcPr>
                </a:tc>
                <a:extLst>
                  <a:ext uri="{0D108BD9-81ED-4DB2-BD59-A6C34878D82A}">
                    <a16:rowId xmlns:a16="http://schemas.microsoft.com/office/drawing/2014/main" val="552697559"/>
                  </a:ext>
                </a:extLst>
              </a:tr>
              <a:tr h="816262">
                <a:tc>
                  <a:txBody>
                    <a:bodyPr/>
                    <a:lstStyle/>
                    <a:p>
                      <a:r>
                        <a:rPr lang="en-US" sz="2000" b="1">
                          <a:solidFill>
                            <a:schemeClr val="tx1"/>
                          </a:solidFill>
                          <a:latin typeface="+mn-lt"/>
                        </a:rPr>
                        <a:t>Giá tiền/bóng</a:t>
                      </a:r>
                    </a:p>
                  </a:txBody>
                  <a:tcPr>
                    <a:solidFill>
                      <a:srgbClr val="E6CBC4"/>
                    </a:solidFill>
                  </a:tcPr>
                </a:tc>
                <a:tc>
                  <a:txBody>
                    <a:bodyPr/>
                    <a:lstStyle/>
                    <a:p>
                      <a:r>
                        <a:rPr lang="en-US" sz="2400">
                          <a:latin typeface="+mn-lt"/>
                        </a:rPr>
                        <a:t>8 000 đồng</a:t>
                      </a:r>
                    </a:p>
                  </a:txBody>
                  <a:tcPr>
                    <a:solidFill>
                      <a:srgbClr val="E6CBC4"/>
                    </a:solidFill>
                  </a:tcPr>
                </a:tc>
                <a:tc>
                  <a:txBody>
                    <a:bodyPr/>
                    <a:lstStyle/>
                    <a:p>
                      <a:r>
                        <a:rPr lang="en-US" sz="2400">
                          <a:latin typeface="+mn-lt"/>
                        </a:rPr>
                        <a:t>48 000 đồng</a:t>
                      </a:r>
                    </a:p>
                  </a:txBody>
                  <a:tcPr>
                    <a:solidFill>
                      <a:srgbClr val="E6CBC4"/>
                    </a:solidFill>
                  </a:tcPr>
                </a:tc>
                <a:tc>
                  <a:txBody>
                    <a:bodyPr/>
                    <a:lstStyle/>
                    <a:p>
                      <a:r>
                        <a:rPr lang="en-US" sz="2400">
                          <a:latin typeface="+mn-lt"/>
                        </a:rPr>
                        <a:t>Giá đèn LED đắt gấp 6 lần đèn sợi đốt, hơn 40 000 đồng.</a:t>
                      </a:r>
                    </a:p>
                  </a:txBody>
                  <a:tcPr>
                    <a:solidFill>
                      <a:srgbClr val="E6CBC4"/>
                    </a:solidFill>
                  </a:tcPr>
                </a:tc>
                <a:extLst>
                  <a:ext uri="{0D108BD9-81ED-4DB2-BD59-A6C34878D82A}">
                    <a16:rowId xmlns:a16="http://schemas.microsoft.com/office/drawing/2014/main" val="3389186646"/>
                  </a:ext>
                </a:extLst>
              </a:tr>
              <a:tr h="816262">
                <a:tc>
                  <a:txBody>
                    <a:bodyPr/>
                    <a:lstStyle/>
                    <a:p>
                      <a:r>
                        <a:rPr lang="en-US" sz="2000" b="1">
                          <a:solidFill>
                            <a:schemeClr val="tx1"/>
                          </a:solidFill>
                          <a:latin typeface="+mn-lt"/>
                        </a:rPr>
                        <a:t>Chi phí dùng trong 1 tháng</a:t>
                      </a:r>
                    </a:p>
                  </a:txBody>
                  <a:tcPr>
                    <a:solidFill>
                      <a:srgbClr val="E6CBC4"/>
                    </a:solidFill>
                  </a:tcPr>
                </a:tc>
                <a:tc>
                  <a:txBody>
                    <a:bodyPr/>
                    <a:lstStyle/>
                    <a:p>
                      <a:r>
                        <a:rPr lang="en-US" sz="2400">
                          <a:latin typeface="+mn-lt"/>
                        </a:rPr>
                        <a:t>Tiền điện: 30 000 đ</a:t>
                      </a:r>
                    </a:p>
                    <a:p>
                      <a:r>
                        <a:rPr lang="en-US" sz="2400">
                          <a:latin typeface="+mn-lt"/>
                        </a:rPr>
                        <a:t>Tiền bóng: 8 000 đ</a:t>
                      </a:r>
                    </a:p>
                    <a:p>
                      <a:r>
                        <a:rPr lang="en-US" sz="2400">
                          <a:latin typeface="+mn-lt"/>
                        </a:rPr>
                        <a:t>Tổng: 38 000 đ</a:t>
                      </a:r>
                    </a:p>
                  </a:txBody>
                  <a:tcPr>
                    <a:solidFill>
                      <a:srgbClr val="E6CBC4"/>
                    </a:solidFill>
                  </a:tcPr>
                </a:tc>
                <a:tc>
                  <a:txBody>
                    <a:bodyPr/>
                    <a:lstStyle/>
                    <a:p>
                      <a:r>
                        <a:rPr lang="en-US" sz="2400">
                          <a:latin typeface="+mn-lt"/>
                        </a:rPr>
                        <a:t>Tiền điện: 6 000 đ</a:t>
                      </a:r>
                    </a:p>
                    <a:p>
                      <a:r>
                        <a:rPr lang="en-US" sz="2400">
                          <a:latin typeface="+mn-lt"/>
                        </a:rPr>
                        <a:t>Tiền bóng: 48 000 đ</a:t>
                      </a:r>
                    </a:p>
                    <a:p>
                      <a:r>
                        <a:rPr lang="en-US" sz="2400">
                          <a:latin typeface="+mn-lt"/>
                        </a:rPr>
                        <a:t>Tổng: 54 000 đ</a:t>
                      </a:r>
                    </a:p>
                  </a:txBody>
                  <a:tcPr>
                    <a:solidFill>
                      <a:srgbClr val="E6CBC4"/>
                    </a:solidFill>
                  </a:tcPr>
                </a:tc>
                <a:tc>
                  <a:txBody>
                    <a:bodyPr/>
                    <a:lstStyle/>
                    <a:p>
                      <a:r>
                        <a:rPr lang="en-US" sz="2400">
                          <a:latin typeface="+mn-lt"/>
                        </a:rPr>
                        <a:t>Chi phí cho đèn LED đắt hơn đèn sợi đốt 1,42 lần.</a:t>
                      </a:r>
                    </a:p>
                  </a:txBody>
                  <a:tcPr>
                    <a:solidFill>
                      <a:srgbClr val="E6CBC4"/>
                    </a:solidFill>
                  </a:tcPr>
                </a:tc>
                <a:extLst>
                  <a:ext uri="{0D108BD9-81ED-4DB2-BD59-A6C34878D82A}">
                    <a16:rowId xmlns:a16="http://schemas.microsoft.com/office/drawing/2014/main" val="439610032"/>
                  </a:ext>
                </a:extLst>
              </a:tr>
              <a:tr h="816262">
                <a:tc>
                  <a:txBody>
                    <a:bodyPr/>
                    <a:lstStyle/>
                    <a:p>
                      <a:r>
                        <a:rPr lang="en-US" sz="2000" b="1">
                          <a:solidFill>
                            <a:schemeClr val="tx1"/>
                          </a:solidFill>
                          <a:latin typeface="+mn-lt"/>
                        </a:rPr>
                        <a:t>Chi phí dùng trong  30 000 h</a:t>
                      </a:r>
                    </a:p>
                  </a:txBody>
                  <a:tcPr>
                    <a:solidFill>
                      <a:srgbClr val="E6CBC4"/>
                    </a:solidFill>
                  </a:tcPr>
                </a:tc>
                <a:tc>
                  <a:txBody>
                    <a:bodyPr/>
                    <a:lstStyle/>
                    <a:p>
                      <a:r>
                        <a:rPr lang="en-US" sz="2400">
                          <a:latin typeface="+mn-lt"/>
                        </a:rPr>
                        <a:t>Tiền điện: 6000 000 đ</a:t>
                      </a:r>
                    </a:p>
                    <a:p>
                      <a:r>
                        <a:rPr lang="en-US" sz="2400">
                          <a:latin typeface="+mn-lt"/>
                        </a:rPr>
                        <a:t>Tiền bóng: 240 000 đ</a:t>
                      </a:r>
                    </a:p>
                    <a:p>
                      <a:r>
                        <a:rPr lang="en-US" sz="2400">
                          <a:latin typeface="+mn-lt"/>
                        </a:rPr>
                        <a:t>Tổng: 6 240 000 đ</a:t>
                      </a:r>
                    </a:p>
                  </a:txBody>
                  <a:tcPr>
                    <a:solidFill>
                      <a:srgbClr val="E6CBC4"/>
                    </a:solidFill>
                  </a:tcPr>
                </a:tc>
                <a:tc>
                  <a:txBody>
                    <a:bodyPr/>
                    <a:lstStyle/>
                    <a:p>
                      <a:r>
                        <a:rPr lang="en-US" sz="2400">
                          <a:latin typeface="+mn-lt"/>
                        </a:rPr>
                        <a:t>Tiền điện: 1 200 000 đ</a:t>
                      </a:r>
                    </a:p>
                    <a:p>
                      <a:r>
                        <a:rPr lang="en-US" sz="2400">
                          <a:latin typeface="+mn-lt"/>
                        </a:rPr>
                        <a:t>Tiền bóng: 48 000 đ</a:t>
                      </a:r>
                    </a:p>
                    <a:p>
                      <a:r>
                        <a:rPr lang="en-US" sz="2400">
                          <a:latin typeface="+mn-lt"/>
                        </a:rPr>
                        <a:t>Tổng: 1 248 000 đ</a:t>
                      </a:r>
                    </a:p>
                  </a:txBody>
                  <a:tcPr>
                    <a:solidFill>
                      <a:srgbClr val="E6CB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mn-lt"/>
                        </a:rPr>
                        <a:t>Chi phí cho đèn sợi đốt đắt hơn đèn LED 4,84 lần.</a:t>
                      </a:r>
                    </a:p>
                    <a:p>
                      <a:endParaRPr lang="en-US" sz="2400">
                        <a:latin typeface="+mn-lt"/>
                      </a:endParaRPr>
                    </a:p>
                  </a:txBody>
                  <a:tcPr>
                    <a:solidFill>
                      <a:srgbClr val="E6CBC4"/>
                    </a:solidFill>
                  </a:tcPr>
                </a:tc>
                <a:extLst>
                  <a:ext uri="{0D108BD9-81ED-4DB2-BD59-A6C34878D82A}">
                    <a16:rowId xmlns:a16="http://schemas.microsoft.com/office/drawing/2014/main" val="1574941526"/>
                  </a:ext>
                </a:extLst>
              </a:tr>
            </a:tbl>
          </a:graphicData>
        </a:graphic>
      </p:graphicFrame>
    </p:spTree>
    <p:extLst>
      <p:ext uri="{BB962C8B-B14F-4D97-AF65-F5344CB8AC3E}">
        <p14:creationId xmlns:p14="http://schemas.microsoft.com/office/powerpoint/2010/main" val="2754616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15EBF8-D1C4-565F-409F-090F3049A878}"/>
              </a:ext>
            </a:extLst>
          </p:cNvPr>
          <p:cNvPicPr>
            <a:picLocks noChangeAspect="1"/>
          </p:cNvPicPr>
          <p:nvPr/>
        </p:nvPicPr>
        <p:blipFill>
          <a:blip r:embed="rId2"/>
          <a:stretch>
            <a:fillRect/>
          </a:stretch>
        </p:blipFill>
        <p:spPr>
          <a:xfrm>
            <a:off x="420041" y="781354"/>
            <a:ext cx="11351918" cy="3564613"/>
          </a:xfrm>
          <a:prstGeom prst="rect">
            <a:avLst/>
          </a:prstGeom>
          <a:ln>
            <a:solidFill>
              <a:schemeClr val="accent1"/>
            </a:solidFill>
          </a:ln>
        </p:spPr>
      </p:pic>
      <p:sp>
        <p:nvSpPr>
          <p:cNvPr id="8" name="Title 1">
            <a:extLst>
              <a:ext uri="{FF2B5EF4-FFF2-40B4-BE49-F238E27FC236}">
                <a16:creationId xmlns:a16="http://schemas.microsoft.com/office/drawing/2014/main" id="{B75197DB-0A79-7E13-1CAE-5702B0D230BC}"/>
              </a:ext>
            </a:extLst>
          </p:cNvPr>
          <p:cNvSpPr txBox="1">
            <a:spLocks/>
          </p:cNvSpPr>
          <p:nvPr/>
        </p:nvSpPr>
        <p:spPr>
          <a:xfrm>
            <a:off x="792622" y="86338"/>
            <a:ext cx="10515600" cy="5903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a:solidFill>
                  <a:schemeClr val="accent1">
                    <a:lumMod val="75000"/>
                  </a:schemeClr>
                </a:solidFill>
                <a:latin typeface="Times New Roman" panose="02020603050405020304" pitchFamily="18" charset="0"/>
                <a:cs typeface="Times New Roman" panose="02020603050405020304" pitchFamily="18" charset="0"/>
              </a:rPr>
              <a:t>I</a:t>
            </a:r>
            <a:r>
              <a:rPr lang="en-US" b="1">
                <a:solidFill>
                  <a:schemeClr val="accent1">
                    <a:lumMod val="75000"/>
                  </a:schemeClr>
                </a:solidFill>
                <a:latin typeface="Times New Roman" panose="02020603050405020304" pitchFamily="18" charset="0"/>
                <a:cs typeface="Times New Roman" panose="02020603050405020304" pitchFamily="18" charset="0"/>
              </a:rPr>
              <a:t>II</a:t>
            </a:r>
            <a:r>
              <a:rPr lang="vi-VN" b="1">
                <a:solidFill>
                  <a:schemeClr val="accent1">
                    <a:lumMod val="75000"/>
                  </a:schemeClr>
                </a:solidFill>
                <a:latin typeface="Times New Roman" panose="02020603050405020304" pitchFamily="18" charset="0"/>
                <a:cs typeface="Times New Roman" panose="02020603050405020304" pitchFamily="18" charset="0"/>
              </a:rPr>
              <a:t>. </a:t>
            </a:r>
            <a:r>
              <a:rPr lang="en-US" b="1">
                <a:solidFill>
                  <a:schemeClr val="accent1">
                    <a:lumMod val="75000"/>
                  </a:schemeClr>
                </a:solidFill>
                <a:latin typeface="Times New Roman" panose="02020603050405020304" pitchFamily="18" charset="0"/>
                <a:cs typeface="Times New Roman" panose="02020603050405020304" pitchFamily="18" charset="0"/>
              </a:rPr>
              <a:t>Bài tập</a:t>
            </a:r>
            <a:r>
              <a:rPr lang="vi-VN" b="1">
                <a:solidFill>
                  <a:schemeClr val="accent1">
                    <a:lumMod val="75000"/>
                  </a:schemeClr>
                </a:solidFill>
                <a:latin typeface="Times New Roman" panose="02020603050405020304" pitchFamily="18" charset="0"/>
                <a:cs typeface="Times New Roman" panose="02020603050405020304" pitchFamily="18" charset="0"/>
              </a:rPr>
              <a:t>. </a:t>
            </a:r>
            <a:endParaRPr lang="en-US" b="1">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964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5197DB-0A79-7E13-1CAE-5702B0D230BC}"/>
              </a:ext>
            </a:extLst>
          </p:cNvPr>
          <p:cNvSpPr txBox="1">
            <a:spLocks/>
          </p:cNvSpPr>
          <p:nvPr/>
        </p:nvSpPr>
        <p:spPr>
          <a:xfrm>
            <a:off x="792622" y="86338"/>
            <a:ext cx="10515600" cy="5903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a:solidFill>
                  <a:schemeClr val="accent1">
                    <a:lumMod val="75000"/>
                  </a:schemeClr>
                </a:solidFill>
                <a:latin typeface="Times New Roman" panose="02020603050405020304" pitchFamily="18" charset="0"/>
                <a:cs typeface="Times New Roman" panose="02020603050405020304" pitchFamily="18" charset="0"/>
              </a:rPr>
              <a:t>I</a:t>
            </a:r>
            <a:r>
              <a:rPr lang="en-US" b="1">
                <a:solidFill>
                  <a:schemeClr val="accent1">
                    <a:lumMod val="75000"/>
                  </a:schemeClr>
                </a:solidFill>
                <a:latin typeface="Times New Roman" panose="02020603050405020304" pitchFamily="18" charset="0"/>
                <a:cs typeface="Times New Roman" panose="02020603050405020304" pitchFamily="18" charset="0"/>
              </a:rPr>
              <a:t>II</a:t>
            </a:r>
            <a:r>
              <a:rPr lang="vi-VN" b="1">
                <a:solidFill>
                  <a:schemeClr val="accent1">
                    <a:lumMod val="75000"/>
                  </a:schemeClr>
                </a:solidFill>
                <a:latin typeface="Times New Roman" panose="02020603050405020304" pitchFamily="18" charset="0"/>
                <a:cs typeface="Times New Roman" panose="02020603050405020304" pitchFamily="18" charset="0"/>
              </a:rPr>
              <a:t>. </a:t>
            </a:r>
            <a:r>
              <a:rPr lang="en-US" b="1">
                <a:solidFill>
                  <a:schemeClr val="accent1">
                    <a:lumMod val="75000"/>
                  </a:schemeClr>
                </a:solidFill>
                <a:latin typeface="Times New Roman" panose="02020603050405020304" pitchFamily="18" charset="0"/>
                <a:cs typeface="Times New Roman" panose="02020603050405020304" pitchFamily="18" charset="0"/>
              </a:rPr>
              <a:t>Bài tập</a:t>
            </a:r>
            <a:r>
              <a:rPr lang="vi-VN" b="1">
                <a:solidFill>
                  <a:schemeClr val="accent1">
                    <a:lumMod val="75000"/>
                  </a:schemeClr>
                </a:solidFill>
                <a:latin typeface="Times New Roman" panose="02020603050405020304" pitchFamily="18" charset="0"/>
                <a:cs typeface="Times New Roman" panose="02020603050405020304" pitchFamily="18" charset="0"/>
              </a:rPr>
              <a:t>. </a:t>
            </a:r>
            <a:endParaRPr lang="en-US" b="1">
              <a:solidFill>
                <a:schemeClr val="accent1">
                  <a:lumMod val="7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1510671A-6740-704E-7F9D-DCE895282D04}"/>
                  </a:ext>
                </a:extLst>
              </p:cNvPr>
              <p:cNvSpPr txBox="1"/>
              <p:nvPr/>
            </p:nvSpPr>
            <p:spPr>
              <a:xfrm>
                <a:off x="302670" y="676710"/>
                <a:ext cx="11495503" cy="6798656"/>
              </a:xfrm>
              <a:prstGeom prst="rect">
                <a:avLst/>
              </a:prstGeom>
              <a:noFill/>
            </p:spPr>
            <p:txBody>
              <a:bodyPr wrap="square" rtlCol="0">
                <a:spAutoFit/>
              </a:bodyPr>
              <a:lstStyle/>
              <a:p>
                <a:pPr marL="514350" indent="-514350">
                  <a:buAutoNum type="arabicPeriod"/>
                </a:pPr>
                <a:r>
                  <a:rPr lang="en-US" sz="2800" b="1">
                    <a:latin typeface="Times New Roman" panose="02020603050405020304" pitchFamily="18" charset="0"/>
                    <a:cs typeface="Times New Roman" panose="02020603050405020304" pitchFamily="18" charset="0"/>
                  </a:rPr>
                  <a:t>Hướng dẫn giải</a:t>
                </a:r>
              </a:p>
              <a:p>
                <a:pPr marL="514350" indent="-514350">
                  <a:buFont typeface="+mj-lt"/>
                  <a:buAutoNum type="alphaLcParenR"/>
                </a:pPr>
                <a:r>
                  <a:rPr lang="en-US" sz="2800">
                    <a:latin typeface="Times New Roman" panose="02020603050405020304" pitchFamily="18" charset="0"/>
                    <a:cs typeface="Times New Roman" panose="02020603050405020304" pitchFamily="18" charset="0"/>
                  </a:rPr>
                  <a:t>.</a:t>
                </a:r>
              </a:p>
              <a:p>
                <a:pPr marL="514350" indent="-514350">
                  <a:buFont typeface="+mj-lt"/>
                  <a:buAutoNum type="alphaLcParenR"/>
                </a:pPr>
                <a:endParaRPr lang="en-US" sz="2800">
                  <a:latin typeface="Times New Roman" panose="02020603050405020304" pitchFamily="18" charset="0"/>
                  <a:cs typeface="Times New Roman" panose="02020603050405020304" pitchFamily="18" charset="0"/>
                </a:endParaRPr>
              </a:p>
              <a:p>
                <a:pPr marL="514350" indent="-514350">
                  <a:buFont typeface="+mj-lt"/>
                  <a:buAutoNum type="alphaLcParenR"/>
                </a:pPr>
                <a:endParaRPr lang="en-US" sz="2800">
                  <a:latin typeface="Times New Roman" panose="02020603050405020304" pitchFamily="18" charset="0"/>
                  <a:cs typeface="Times New Roman" panose="02020603050405020304" pitchFamily="18" charset="0"/>
                </a:endParaRPr>
              </a:p>
              <a:p>
                <a:pPr marL="514350" indent="-514350">
                  <a:buFont typeface="+mj-lt"/>
                  <a:buAutoNum type="alphaLcParenR"/>
                </a:pPr>
                <a:endParaRPr lang="en-US" sz="2800">
                  <a:latin typeface="Times New Roman" panose="02020603050405020304" pitchFamily="18" charset="0"/>
                  <a:cs typeface="Times New Roman" panose="02020603050405020304" pitchFamily="18" charset="0"/>
                </a:endParaRPr>
              </a:p>
              <a:p>
                <a:pPr marL="514350" indent="-514350">
                  <a:buFont typeface="+mj-lt"/>
                  <a:buAutoNum type="alphaLcParenR"/>
                </a:pPr>
                <a:endParaRPr lang="en-US" sz="2800">
                  <a:latin typeface="Times New Roman" panose="02020603050405020304" pitchFamily="18" charset="0"/>
                  <a:cs typeface="Times New Roman" panose="02020603050405020304" pitchFamily="18" charset="0"/>
                </a:endParaRPr>
              </a:p>
              <a:p>
                <a:pPr marL="514350" indent="-514350">
                  <a:buFont typeface="+mj-lt"/>
                  <a:buAutoNum type="alphaLcParenR"/>
                </a:pPr>
                <a:endParaRPr lang="en-US" sz="2800">
                  <a:latin typeface="Times New Roman" panose="02020603050405020304" pitchFamily="18" charset="0"/>
                  <a:cs typeface="Times New Roman" panose="02020603050405020304" pitchFamily="18" charset="0"/>
                </a:endParaRPr>
              </a:p>
              <a:p>
                <a:pPr marL="514350" indent="-514350">
                  <a:buFont typeface="+mj-lt"/>
                  <a:buAutoNum type="alphaLcParenR"/>
                </a:pPr>
                <a:r>
                  <a:rPr lang="en-US" sz="2800">
                    <a:latin typeface="Times New Roman" panose="02020603050405020304" pitchFamily="18" charset="0"/>
                    <a:cs typeface="Times New Roman" panose="02020603050405020304" pitchFamily="18" charset="0"/>
                  </a:rPr>
                  <a:t>Khi mắc song song, tổng công suất tiêu thụ là </a:t>
                </a:r>
                <a:r>
                  <a:rPr lang="en-US" sz="2800">
                    <a:latin typeface="Times New Roman" panose="02020603050405020304" pitchFamily="18" charset="0"/>
                    <a:cs typeface="Times New Roman" panose="02020603050405020304" pitchFamily="18" charset="0"/>
                    <a:sym typeface="Vni 12 Alex" panose="03000800000000020000" pitchFamily="66" charset="2"/>
                  </a:rPr>
                  <a:t></a:t>
                </a:r>
                <a:r>
                  <a:rPr lang="en-US" sz="2800">
                    <a:latin typeface="Times New Roman" panose="02020603050405020304" pitchFamily="18" charset="0"/>
                    <a:cs typeface="Times New Roman" panose="02020603050405020304" pitchFamily="18" charset="0"/>
                  </a:rPr>
                  <a:t>  =30W</a:t>
                </a:r>
              </a:p>
              <a:p>
                <a:r>
                  <a:rPr lang="en-US" sz="2800">
                    <a:latin typeface="Times New Roman" panose="02020603050405020304" pitchFamily="18" charset="0"/>
                    <a:cs typeface="Times New Roman" panose="02020603050405020304" pitchFamily="18" charset="0"/>
                  </a:rPr>
                  <a:t>      Khi mắc nối tiếp R</a:t>
                </a:r>
                <a:r>
                  <a:rPr lang="en-US" sz="2800" baseline="-25000">
                    <a:latin typeface="Times New Roman" panose="02020603050405020304" pitchFamily="18" charset="0"/>
                    <a:cs typeface="Times New Roman" panose="02020603050405020304" pitchFamily="18" charset="0"/>
                  </a:rPr>
                  <a:t>nt</a:t>
                </a:r>
                <a:r>
                  <a:rPr lang="en-US" sz="2800">
                    <a:latin typeface="Times New Roman" panose="02020603050405020304" pitchFamily="18" charset="0"/>
                    <a:cs typeface="Times New Roman" panose="02020603050405020304" pitchFamily="18" charset="0"/>
                  </a:rPr>
                  <a:t>=R</a:t>
                </a:r>
                <a:r>
                  <a:rPr lang="en-US" sz="2800" baseline="-25000">
                    <a:latin typeface="Times New Roman" panose="02020603050405020304" pitchFamily="18" charset="0"/>
                    <a:cs typeface="Times New Roman" panose="02020603050405020304" pitchFamily="18" charset="0"/>
                  </a:rPr>
                  <a:t>1</a:t>
                </a:r>
                <a:r>
                  <a:rPr lang="en-US" sz="2800">
                    <a:latin typeface="Times New Roman" panose="02020603050405020304" pitchFamily="18" charset="0"/>
                    <a:cs typeface="Times New Roman" panose="02020603050405020304" pitchFamily="18" charset="0"/>
                  </a:rPr>
                  <a:t>+R</a:t>
                </a:r>
                <a:r>
                  <a:rPr lang="en-US" sz="2800" baseline="-25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=7260</a:t>
                </a:r>
                <a:r>
                  <a:rPr lang="en-US" sz="280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m:rPr>
                        <m:sty m:val="p"/>
                      </m:rPr>
                      <a:rPr lang="en-US" sz="2800">
                        <a:latin typeface="Cambria Math" panose="02040503050406030204" pitchFamily="18" charset="0"/>
                        <a:sym typeface="Symbol" panose="05050102010706020507" pitchFamily="18" charset="2"/>
                      </a:rPr>
                      <m:t>I</m:t>
                    </m:r>
                    <m:r>
                      <a:rPr lang="en-US" sz="2800">
                        <a:latin typeface="Cambria Math" panose="02040503050406030204" pitchFamily="18" charset="0"/>
                        <a:sym typeface="Symbol" panose="05050102010706020507" pitchFamily="18" charset="2"/>
                      </a:rPr>
                      <m:t>=</m:t>
                    </m:r>
                    <m:sSub>
                      <m:sSubPr>
                        <m:ctrlPr>
                          <a:rPr lang="en-US" sz="2800" i="1">
                            <a:latin typeface="Cambria Math" panose="02040503050406030204" pitchFamily="18" charset="0"/>
                            <a:sym typeface="Symbol" panose="05050102010706020507" pitchFamily="18" charset="2"/>
                          </a:rPr>
                        </m:ctrlPr>
                      </m:sSubPr>
                      <m:e>
                        <m:r>
                          <m:rPr>
                            <m:sty m:val="p"/>
                          </m:rPr>
                          <a:rPr lang="en-US" sz="2800">
                            <a:latin typeface="Cambria Math" panose="02040503050406030204" pitchFamily="18" charset="0"/>
                            <a:sym typeface="Symbol" panose="05050102010706020507" pitchFamily="18" charset="2"/>
                          </a:rPr>
                          <m:t>I</m:t>
                        </m:r>
                      </m:e>
                      <m:sub>
                        <m:r>
                          <a:rPr lang="en-US" sz="2800">
                            <a:latin typeface="Cambria Math" panose="02040503050406030204" pitchFamily="18" charset="0"/>
                            <a:sym typeface="Symbol" panose="05050102010706020507" pitchFamily="18" charset="2"/>
                          </a:rPr>
                          <m:t>1</m:t>
                        </m:r>
                      </m:sub>
                    </m:sSub>
                    <m:r>
                      <a:rPr lang="en-US" sz="2800">
                        <a:latin typeface="Cambria Math" panose="02040503050406030204" pitchFamily="18" charset="0"/>
                        <a:sym typeface="Symbol" panose="05050102010706020507" pitchFamily="18" charset="2"/>
                      </a:rPr>
                      <m:t>=</m:t>
                    </m:r>
                  </m:oMath>
                </a14:m>
                <a:r>
                  <a:rPr lang="en-US" sz="280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b>
                      <m:sSubPr>
                        <m:ctrlPr>
                          <a:rPr lang="en-US" sz="2800" i="1">
                            <a:latin typeface="Cambria Math" panose="02040503050406030204" pitchFamily="18" charset="0"/>
                            <a:sym typeface="Symbol" panose="05050102010706020507" pitchFamily="18" charset="2"/>
                          </a:rPr>
                        </m:ctrlPr>
                      </m:sSubPr>
                      <m:e>
                        <m:r>
                          <m:rPr>
                            <m:sty m:val="p"/>
                          </m:rPr>
                          <a:rPr lang="en-US" sz="2800">
                            <a:latin typeface="Cambria Math" panose="02040503050406030204" pitchFamily="18" charset="0"/>
                            <a:sym typeface="Symbol" panose="05050102010706020507" pitchFamily="18" charset="2"/>
                          </a:rPr>
                          <m:t>I</m:t>
                        </m:r>
                      </m:e>
                      <m:sub>
                        <m:r>
                          <a:rPr lang="en-US" sz="2800">
                            <a:latin typeface="Cambria Math" panose="02040503050406030204" pitchFamily="18" charset="0"/>
                            <a:sym typeface="Symbol" panose="05050102010706020507" pitchFamily="18" charset="2"/>
                          </a:rPr>
                          <m:t>2</m:t>
                        </m:r>
                      </m:sub>
                    </m:sSub>
                    <m:r>
                      <a:rPr lang="en-US" sz="2800">
                        <a:latin typeface="Cambria Math" panose="02040503050406030204" pitchFamily="18" charset="0"/>
                        <a:sym typeface="Symbol" panose="05050102010706020507" pitchFamily="18" charset="2"/>
                      </a:rPr>
                      <m:t>=</m:t>
                    </m:r>
                    <m:f>
                      <m:fPr>
                        <m:ctrlPr>
                          <a:rPr lang="en-US" sz="2800" i="1">
                            <a:latin typeface="Cambria Math" panose="02040503050406030204" pitchFamily="18" charset="0"/>
                            <a:sym typeface="Symbol" panose="05050102010706020507" pitchFamily="18" charset="2"/>
                          </a:rPr>
                        </m:ctrlPr>
                      </m:fPr>
                      <m:num>
                        <m:r>
                          <m:rPr>
                            <m:sty m:val="p"/>
                          </m:rPr>
                          <a:rPr lang="en-US" sz="2800">
                            <a:latin typeface="Cambria Math" panose="02040503050406030204" pitchFamily="18" charset="0"/>
                            <a:sym typeface="Symbol" panose="05050102010706020507" pitchFamily="18" charset="2"/>
                          </a:rPr>
                          <m:t>U</m:t>
                        </m:r>
                      </m:num>
                      <m:den>
                        <m:sSub>
                          <m:sSubPr>
                            <m:ctrlPr>
                              <a:rPr lang="en-US" sz="2800" i="1">
                                <a:latin typeface="Cambria Math" panose="02040503050406030204" pitchFamily="18" charset="0"/>
                                <a:sym typeface="Symbol" panose="05050102010706020507" pitchFamily="18" charset="2"/>
                              </a:rPr>
                            </m:ctrlPr>
                          </m:sSubPr>
                          <m:e>
                            <m:r>
                              <m:rPr>
                                <m:sty m:val="p"/>
                              </m:rPr>
                              <a:rPr lang="en-US" sz="2800">
                                <a:latin typeface="Cambria Math" panose="02040503050406030204" pitchFamily="18" charset="0"/>
                                <a:sym typeface="Symbol" panose="05050102010706020507" pitchFamily="18" charset="2"/>
                              </a:rPr>
                              <m:t>R</m:t>
                            </m:r>
                          </m:e>
                          <m:sub>
                            <m:r>
                              <m:rPr>
                                <m:sty m:val="p"/>
                              </m:rPr>
                              <a:rPr lang="en-US" sz="2800">
                                <a:latin typeface="Cambria Math" panose="02040503050406030204" pitchFamily="18" charset="0"/>
                                <a:sym typeface="Symbol" panose="05050102010706020507" pitchFamily="18" charset="2"/>
                              </a:rPr>
                              <m:t>nt</m:t>
                            </m:r>
                          </m:sub>
                        </m:sSub>
                      </m:den>
                    </m:f>
                    <m:r>
                      <a:rPr lang="en-US" sz="2800">
                        <a:latin typeface="Cambria Math" panose="02040503050406030204" pitchFamily="18" charset="0"/>
                        <a:sym typeface="Symbol" panose="05050102010706020507" pitchFamily="18" charset="2"/>
                      </a:rPr>
                      <m:t>=</m:t>
                    </m:r>
                    <m:f>
                      <m:fPr>
                        <m:ctrlPr>
                          <a:rPr lang="en-US" sz="2800" i="1">
                            <a:latin typeface="Cambria Math" panose="02040503050406030204" pitchFamily="18" charset="0"/>
                            <a:sym typeface="Symbol" panose="05050102010706020507" pitchFamily="18" charset="2"/>
                          </a:rPr>
                        </m:ctrlPr>
                      </m:fPr>
                      <m:num>
                        <m:r>
                          <a:rPr lang="en-US" sz="2800">
                            <a:latin typeface="Cambria Math" panose="02040503050406030204" pitchFamily="18" charset="0"/>
                            <a:sym typeface="Symbol" panose="05050102010706020507" pitchFamily="18" charset="2"/>
                          </a:rPr>
                          <m:t>220</m:t>
                        </m:r>
                      </m:num>
                      <m:den>
                        <m:r>
                          <a:rPr lang="en-US" sz="2800">
                            <a:latin typeface="Cambria Math" panose="02040503050406030204" pitchFamily="18" charset="0"/>
                            <a:sym typeface="Symbol" panose="05050102010706020507" pitchFamily="18" charset="2"/>
                          </a:rPr>
                          <m:t>7260</m:t>
                        </m:r>
                      </m:den>
                    </m:f>
                    <m:r>
                      <a:rPr lang="en-US" sz="2800">
                        <a:latin typeface="Cambria Math" panose="02040503050406030204" pitchFamily="18" charset="0"/>
                        <a:ea typeface="Cambria Math" panose="02040503050406030204" pitchFamily="18" charset="0"/>
                        <a:sym typeface="Symbol" panose="05050102010706020507" pitchFamily="18" charset="2"/>
                      </a:rPr>
                      <m:t>≈</m:t>
                    </m:r>
                    <m:r>
                      <a:rPr lang="en-US" sz="2800">
                        <a:latin typeface="Cambria Math" panose="02040503050406030204" pitchFamily="18" charset="0"/>
                        <a:ea typeface="Cambria Math" panose="02040503050406030204" pitchFamily="18" charset="0"/>
                        <a:sym typeface="Symbol" panose="05050102010706020507" pitchFamily="18" charset="2"/>
                      </a:rPr>
                      <m:t>0,03 (</m:t>
                    </m:r>
                    <m:r>
                      <m:rPr>
                        <m:sty m:val="p"/>
                      </m:rPr>
                      <a:rPr lang="en-US" sz="2800">
                        <a:latin typeface="Cambria Math" panose="02040503050406030204" pitchFamily="18" charset="0"/>
                        <a:ea typeface="Cambria Math" panose="02040503050406030204" pitchFamily="18" charset="0"/>
                        <a:sym typeface="Symbol" panose="05050102010706020507" pitchFamily="18" charset="2"/>
                      </a:rPr>
                      <m:t>W</m:t>
                    </m:r>
                    <m:r>
                      <a:rPr lang="en-US" sz="2800">
                        <a:latin typeface="Cambria Math" panose="02040503050406030204" pitchFamily="18" charset="0"/>
                        <a:ea typeface="Cambria Math" panose="02040503050406030204" pitchFamily="18" charset="0"/>
                        <a:sym typeface="Symbol" panose="05050102010706020507" pitchFamily="18" charset="2"/>
                      </a:rPr>
                      <m:t>)</m:t>
                    </m:r>
                  </m:oMath>
                </a14:m>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Tổng công suất tiêu thụ là </a:t>
                </a:r>
                <a:r>
                  <a:rPr lang="en-US" sz="2800">
                    <a:latin typeface="Times New Roman" panose="02020603050405020304" pitchFamily="18" charset="0"/>
                    <a:cs typeface="Times New Roman" panose="02020603050405020304" pitchFamily="18" charset="0"/>
                    <a:sym typeface="Vni 12 Alex" panose="03000800000000020000" pitchFamily="66" charset="2"/>
                  </a:rPr>
                  <a:t>  =R</a:t>
                </a:r>
                <a:r>
                  <a:rPr lang="en-US" sz="2800" baseline="-25000">
                    <a:latin typeface="Times New Roman" panose="02020603050405020304" pitchFamily="18" charset="0"/>
                    <a:cs typeface="Times New Roman" panose="02020603050405020304" pitchFamily="18" charset="0"/>
                    <a:sym typeface="Vni 12 Alex" panose="03000800000000020000" pitchFamily="66" charset="2"/>
                  </a:rPr>
                  <a:t>nt</a:t>
                </a:r>
                <a:r>
                  <a:rPr lang="en-US" sz="2800">
                    <a:latin typeface="Times New Roman" panose="02020603050405020304" pitchFamily="18" charset="0"/>
                    <a:cs typeface="Times New Roman" panose="02020603050405020304" pitchFamily="18" charset="0"/>
                    <a:sym typeface="Vni 12 Alex" panose="03000800000000020000" pitchFamily="66" charset="2"/>
                  </a:rPr>
                  <a:t>I</a:t>
                </a:r>
                <a:r>
                  <a:rPr lang="en-US" sz="2800" baseline="30000">
                    <a:latin typeface="Times New Roman" panose="02020603050405020304" pitchFamily="18" charset="0"/>
                    <a:cs typeface="Times New Roman" panose="02020603050405020304" pitchFamily="18" charset="0"/>
                    <a:sym typeface="Vni 12 Alex" panose="03000800000000020000" pitchFamily="66" charset="2"/>
                  </a:rPr>
                  <a:t>2</a:t>
                </a:r>
                <a:r>
                  <a:rPr lang="en-US" sz="2800">
                    <a:latin typeface="Times New Roman" panose="02020603050405020304" pitchFamily="18" charset="0"/>
                    <a:cs typeface="Times New Roman" panose="02020603050405020304" pitchFamily="18" charset="0"/>
                    <a:sym typeface="Vni 12 Alex" panose="03000800000000020000" pitchFamily="66" charset="2"/>
                  </a:rPr>
                  <a:t>=7260.0,03</a:t>
                </a:r>
                <a:r>
                  <a:rPr lang="en-US" sz="2800" baseline="30000">
                    <a:latin typeface="Times New Roman" panose="02020603050405020304" pitchFamily="18" charset="0"/>
                    <a:cs typeface="Times New Roman" panose="02020603050405020304" pitchFamily="18" charset="0"/>
                    <a:sym typeface="Vni 12 Alex" panose="03000800000000020000" pitchFamily="66" charset="2"/>
                  </a:rPr>
                  <a:t>2</a:t>
                </a:r>
                <a:r>
                  <a:rPr lang="en-US" sz="2800">
                    <a:latin typeface="Times New Roman" panose="02020603050405020304" pitchFamily="18" charset="0"/>
                    <a:cs typeface="Times New Roman" panose="02020603050405020304" pitchFamily="18" charset="0"/>
                    <a:sym typeface="Symbol" panose="05050102010706020507" pitchFamily="18" charset="2"/>
                  </a:rPr>
                  <a:t> 6,53 (W)</a:t>
                </a:r>
              </a:p>
              <a:p>
                <a:endParaRPr lang="en-US" sz="2800">
                  <a:latin typeface="Times New Roman" panose="02020603050405020304" pitchFamily="18" charset="0"/>
                  <a:cs typeface="Times New Roman" panose="02020603050405020304" pitchFamily="18" charset="0"/>
                </a:endParaRPr>
              </a:p>
              <a:p>
                <a:pPr marL="514350" indent="-514350">
                  <a:buFont typeface="+mj-lt"/>
                  <a:buAutoNum type="alphaLcParenR" startAt="3"/>
                </a:pPr>
                <a:r>
                  <a:rPr lang="en-US" sz="2800">
                    <a:latin typeface="Times New Roman" panose="02020603050405020304" pitchFamily="18" charset="0"/>
                    <a:cs typeface="Times New Roman" panose="02020603050405020304" pitchFamily="18" charset="0"/>
                    <a:sym typeface="Symbol" panose="05050102010706020507" pitchFamily="18" charset="2"/>
                  </a:rPr>
                  <a:t>Dùng hai bóng đèn mắc song song thì hai bóng đèn sáng bình thường vì cùng sử dụng chung hiệu điện thế U=220 V.</a:t>
                </a:r>
                <a:endParaRPr lang="en-US" sz="2800">
                  <a:latin typeface="Times New Roman" panose="02020603050405020304" pitchFamily="18" charset="0"/>
                  <a:cs typeface="Times New Roman" panose="02020603050405020304" pitchFamily="18" charset="0"/>
                </a:endParaRPr>
              </a:p>
              <a:p>
                <a:pPr marL="514350" indent="-514350">
                  <a:buFont typeface="+mj-lt"/>
                  <a:buAutoNum type="alphaLcParenR" startAt="3"/>
                </a:pP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sym typeface="Symbol" panose="05050102010706020507" pitchFamily="18" charset="2"/>
                </a:endParaRPr>
              </a:p>
            </p:txBody>
          </p:sp>
        </mc:Choice>
        <mc:Fallback>
          <p:sp>
            <p:nvSpPr>
              <p:cNvPr id="2" name="TextBox 1">
                <a:extLst>
                  <a:ext uri="{FF2B5EF4-FFF2-40B4-BE49-F238E27FC236}">
                    <a16:creationId xmlns:a16="http://schemas.microsoft.com/office/drawing/2014/main" id="{1510671A-6740-704E-7F9D-DCE895282D04}"/>
                  </a:ext>
                </a:extLst>
              </p:cNvPr>
              <p:cNvSpPr txBox="1">
                <a:spLocks noRot="1" noChangeAspect="1" noMove="1" noResize="1" noEditPoints="1" noAdjustHandles="1" noChangeArrowheads="1" noChangeShapeType="1" noTextEdit="1"/>
              </p:cNvSpPr>
              <p:nvPr/>
            </p:nvSpPr>
            <p:spPr>
              <a:xfrm>
                <a:off x="302670" y="676710"/>
                <a:ext cx="11495503" cy="6798656"/>
              </a:xfrm>
              <a:prstGeom prst="rect">
                <a:avLst/>
              </a:prstGeom>
              <a:blipFill>
                <a:blip r:embed="rId2"/>
                <a:stretch>
                  <a:fillRect l="-955" t="-897"/>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3413D292-C299-1C8C-802E-3286431A4D73}"/>
              </a:ext>
            </a:extLst>
          </p:cNvPr>
          <p:cNvPicPr>
            <a:picLocks noChangeAspect="1"/>
          </p:cNvPicPr>
          <p:nvPr/>
        </p:nvPicPr>
        <p:blipFill>
          <a:blip r:embed="rId3"/>
          <a:stretch>
            <a:fillRect/>
          </a:stretch>
        </p:blipFill>
        <p:spPr>
          <a:xfrm>
            <a:off x="977323" y="1199010"/>
            <a:ext cx="3717966" cy="2297985"/>
          </a:xfrm>
          <a:prstGeom prst="rect">
            <a:avLst/>
          </a:prstGeom>
        </p:spPr>
      </p:pic>
      <p:pic>
        <p:nvPicPr>
          <p:cNvPr id="21" name="Picture 20">
            <a:extLst>
              <a:ext uri="{FF2B5EF4-FFF2-40B4-BE49-F238E27FC236}">
                <a16:creationId xmlns:a16="http://schemas.microsoft.com/office/drawing/2014/main" id="{4DAD3858-9DEB-09C7-67C7-6F0254486E12}"/>
              </a:ext>
            </a:extLst>
          </p:cNvPr>
          <p:cNvPicPr>
            <a:picLocks noChangeAspect="1"/>
          </p:cNvPicPr>
          <p:nvPr/>
        </p:nvPicPr>
        <p:blipFill>
          <a:blip r:embed="rId4"/>
          <a:stretch>
            <a:fillRect/>
          </a:stretch>
        </p:blipFill>
        <p:spPr>
          <a:xfrm>
            <a:off x="5527497" y="1199010"/>
            <a:ext cx="5198322" cy="2161993"/>
          </a:xfrm>
          <a:prstGeom prst="rect">
            <a:avLst/>
          </a:prstGeom>
        </p:spPr>
      </p:pic>
    </p:spTree>
    <p:extLst>
      <p:ext uri="{BB962C8B-B14F-4D97-AF65-F5344CB8AC3E}">
        <p14:creationId xmlns:p14="http://schemas.microsoft.com/office/powerpoint/2010/main" val="156994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animEffect transition="in" filter="fade">
                                      <p:cBhvr>
                                        <p:cTn id="20" dur="500"/>
                                        <p:tgtEl>
                                          <p:spTgt spid="2">
                                            <p:txEl>
                                              <p:pRg st="8" end="8"/>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Effect transition="in" filter="fade">
                                      <p:cBhvr>
                                        <p:cTn id="23" dur="500"/>
                                        <p:tgtEl>
                                          <p:spTgt spid="2">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11" end="11"/>
                                            </p:txEl>
                                          </p:spTgt>
                                        </p:tgtEl>
                                        <p:attrNameLst>
                                          <p:attrName>style.visibility</p:attrName>
                                        </p:attrNameLst>
                                      </p:cBhvr>
                                      <p:to>
                                        <p:strVal val="visible"/>
                                      </p:to>
                                    </p:set>
                                    <p:animEffect transition="in" filter="fade">
                                      <p:cBhvr>
                                        <p:cTn id="28"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5197DB-0A79-7E13-1CAE-5702B0D230BC}"/>
              </a:ext>
            </a:extLst>
          </p:cNvPr>
          <p:cNvSpPr txBox="1">
            <a:spLocks/>
          </p:cNvSpPr>
          <p:nvPr/>
        </p:nvSpPr>
        <p:spPr>
          <a:xfrm>
            <a:off x="792622" y="86338"/>
            <a:ext cx="10515600" cy="5903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a:solidFill>
                  <a:schemeClr val="accent1">
                    <a:lumMod val="75000"/>
                  </a:schemeClr>
                </a:solidFill>
                <a:latin typeface="Times New Roman" panose="02020603050405020304" pitchFamily="18" charset="0"/>
                <a:cs typeface="Times New Roman" panose="02020603050405020304" pitchFamily="18" charset="0"/>
              </a:rPr>
              <a:t>I</a:t>
            </a:r>
            <a:r>
              <a:rPr lang="en-US" b="1">
                <a:solidFill>
                  <a:schemeClr val="accent1">
                    <a:lumMod val="75000"/>
                  </a:schemeClr>
                </a:solidFill>
                <a:latin typeface="Times New Roman" panose="02020603050405020304" pitchFamily="18" charset="0"/>
                <a:cs typeface="Times New Roman" panose="02020603050405020304" pitchFamily="18" charset="0"/>
              </a:rPr>
              <a:t>II</a:t>
            </a:r>
            <a:r>
              <a:rPr lang="vi-VN" b="1">
                <a:solidFill>
                  <a:schemeClr val="accent1">
                    <a:lumMod val="75000"/>
                  </a:schemeClr>
                </a:solidFill>
                <a:latin typeface="Times New Roman" panose="02020603050405020304" pitchFamily="18" charset="0"/>
                <a:cs typeface="Times New Roman" panose="02020603050405020304" pitchFamily="18" charset="0"/>
              </a:rPr>
              <a:t>. </a:t>
            </a:r>
            <a:r>
              <a:rPr lang="en-US" b="1">
                <a:solidFill>
                  <a:schemeClr val="accent1">
                    <a:lumMod val="75000"/>
                  </a:schemeClr>
                </a:solidFill>
                <a:latin typeface="Times New Roman" panose="02020603050405020304" pitchFamily="18" charset="0"/>
                <a:cs typeface="Times New Roman" panose="02020603050405020304" pitchFamily="18" charset="0"/>
              </a:rPr>
              <a:t>Bài tập</a:t>
            </a:r>
            <a:r>
              <a:rPr lang="vi-VN" b="1">
                <a:solidFill>
                  <a:schemeClr val="accent1">
                    <a:lumMod val="75000"/>
                  </a:schemeClr>
                </a:solidFill>
                <a:latin typeface="Times New Roman" panose="02020603050405020304" pitchFamily="18" charset="0"/>
                <a:cs typeface="Times New Roman" panose="02020603050405020304" pitchFamily="18" charset="0"/>
              </a:rPr>
              <a:t>. </a:t>
            </a:r>
            <a:endParaRPr lang="en-US" b="1">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9E5EA25-EBE3-C735-0283-F9E9103EA458}"/>
              </a:ext>
            </a:extLst>
          </p:cNvPr>
          <p:cNvPicPr>
            <a:picLocks noChangeAspect="1"/>
          </p:cNvPicPr>
          <p:nvPr/>
        </p:nvPicPr>
        <p:blipFill>
          <a:blip r:embed="rId2"/>
          <a:stretch>
            <a:fillRect/>
          </a:stretch>
        </p:blipFill>
        <p:spPr>
          <a:xfrm>
            <a:off x="80624" y="676710"/>
            <a:ext cx="11939596" cy="3624372"/>
          </a:xfrm>
          <a:prstGeom prst="rect">
            <a:avLst/>
          </a:prstGeom>
          <a:ln>
            <a:solidFill>
              <a:schemeClr val="accent1"/>
            </a:solidFill>
          </a:ln>
        </p:spPr>
      </p:pic>
    </p:spTree>
    <p:extLst>
      <p:ext uri="{BB962C8B-B14F-4D97-AF65-F5344CB8AC3E}">
        <p14:creationId xmlns:p14="http://schemas.microsoft.com/office/powerpoint/2010/main" val="3886868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C7EA7-C83F-3036-9B3E-8481A795FA3B}"/>
              </a:ext>
            </a:extLst>
          </p:cNvPr>
          <p:cNvSpPr>
            <a:spLocks noGrp="1"/>
          </p:cNvSpPr>
          <p:nvPr>
            <p:ph type="title"/>
          </p:nvPr>
        </p:nvSpPr>
        <p:spPr>
          <a:xfrm>
            <a:off x="4861174" y="189132"/>
            <a:ext cx="2469652" cy="569822"/>
          </a:xfrm>
          <a:prstGeom prst="roundRect">
            <a:avLst/>
          </a:prstGeom>
          <a:solidFill>
            <a:schemeClr val="accent1">
              <a:lumMod val="50000"/>
            </a:schemeClr>
          </a:solidFill>
        </p:spPr>
        <p:txBody>
          <a:bodyPr>
            <a:normAutofit fontScale="90000"/>
          </a:bodyPr>
          <a:lstStyle/>
          <a:p>
            <a:pPr algn="ctr"/>
            <a:r>
              <a:rPr lang="en-US" sz="3200" b="1" dirty="0" err="1">
                <a:solidFill>
                  <a:schemeClr val="bg1"/>
                </a:solidFill>
                <a:latin typeface="+mn-lt"/>
                <a:cs typeface="Times New Roman" panose="02020603050405020304" pitchFamily="18" charset="0"/>
              </a:rPr>
              <a:t>Khởi</a:t>
            </a:r>
            <a:r>
              <a:rPr lang="en-US" sz="3200" b="1">
                <a:solidFill>
                  <a:schemeClr val="bg1"/>
                </a:solidFill>
                <a:latin typeface="+mn-lt"/>
                <a:cs typeface="Times New Roman" panose="02020603050405020304" pitchFamily="18" charset="0"/>
              </a:rPr>
              <a:t> động</a:t>
            </a:r>
          </a:p>
        </p:txBody>
      </p:sp>
      <p:graphicFrame>
        <p:nvGraphicFramePr>
          <p:cNvPr id="4" name="Table 4">
            <a:extLst>
              <a:ext uri="{FF2B5EF4-FFF2-40B4-BE49-F238E27FC236}">
                <a16:creationId xmlns:a16="http://schemas.microsoft.com/office/drawing/2014/main" id="{AA890DC1-F04D-1337-2111-A4024B7ABFFA}"/>
              </a:ext>
            </a:extLst>
          </p:cNvPr>
          <p:cNvGraphicFramePr>
            <a:graphicFrameLocks noGrp="1"/>
          </p:cNvGraphicFramePr>
          <p:nvPr>
            <p:ph idx="1"/>
            <p:extLst>
              <p:ext uri="{D42A27DB-BD31-4B8C-83A1-F6EECF244321}">
                <p14:modId xmlns:p14="http://schemas.microsoft.com/office/powerpoint/2010/main" val="35253225"/>
              </p:ext>
            </p:extLst>
          </p:nvPr>
        </p:nvGraphicFramePr>
        <p:xfrm>
          <a:off x="529974" y="983745"/>
          <a:ext cx="11336677" cy="3688080"/>
        </p:xfrm>
        <a:graphic>
          <a:graphicData uri="http://schemas.openxmlformats.org/drawingml/2006/table">
            <a:tbl>
              <a:tblPr firstRow="1" bandRow="1">
                <a:tableStyleId>{5C22544A-7EE6-4342-B048-85BDC9FD1C3A}</a:tableStyleId>
              </a:tblPr>
              <a:tblGrid>
                <a:gridCol w="1211941">
                  <a:extLst>
                    <a:ext uri="{9D8B030D-6E8A-4147-A177-3AD203B41FA5}">
                      <a16:colId xmlns:a16="http://schemas.microsoft.com/office/drawing/2014/main" val="1759960377"/>
                    </a:ext>
                  </a:extLst>
                </a:gridCol>
                <a:gridCol w="1838680">
                  <a:extLst>
                    <a:ext uri="{9D8B030D-6E8A-4147-A177-3AD203B41FA5}">
                      <a16:colId xmlns:a16="http://schemas.microsoft.com/office/drawing/2014/main" val="4167615590"/>
                    </a:ext>
                  </a:extLst>
                </a:gridCol>
                <a:gridCol w="1761146">
                  <a:extLst>
                    <a:ext uri="{9D8B030D-6E8A-4147-A177-3AD203B41FA5}">
                      <a16:colId xmlns:a16="http://schemas.microsoft.com/office/drawing/2014/main" val="2092129021"/>
                    </a:ext>
                  </a:extLst>
                </a:gridCol>
                <a:gridCol w="1666335">
                  <a:extLst>
                    <a:ext uri="{9D8B030D-6E8A-4147-A177-3AD203B41FA5}">
                      <a16:colId xmlns:a16="http://schemas.microsoft.com/office/drawing/2014/main" val="572887302"/>
                    </a:ext>
                  </a:extLst>
                </a:gridCol>
                <a:gridCol w="1619525">
                  <a:extLst>
                    <a:ext uri="{9D8B030D-6E8A-4147-A177-3AD203B41FA5}">
                      <a16:colId xmlns:a16="http://schemas.microsoft.com/office/drawing/2014/main" val="3995485531"/>
                    </a:ext>
                  </a:extLst>
                </a:gridCol>
                <a:gridCol w="1619525">
                  <a:extLst>
                    <a:ext uri="{9D8B030D-6E8A-4147-A177-3AD203B41FA5}">
                      <a16:colId xmlns:a16="http://schemas.microsoft.com/office/drawing/2014/main" val="188064336"/>
                    </a:ext>
                  </a:extLst>
                </a:gridCol>
                <a:gridCol w="1619525">
                  <a:extLst>
                    <a:ext uri="{9D8B030D-6E8A-4147-A177-3AD203B41FA5}">
                      <a16:colId xmlns:a16="http://schemas.microsoft.com/office/drawing/2014/main" val="3710019472"/>
                    </a:ext>
                  </a:extLst>
                </a:gridCol>
              </a:tblGrid>
              <a:tr h="370840">
                <a:tc>
                  <a:txBody>
                    <a:bodyPr/>
                    <a:lstStyle/>
                    <a:p>
                      <a:r>
                        <a:rPr lang="en-US" sz="2000">
                          <a:solidFill>
                            <a:schemeClr val="accent1"/>
                          </a:solidFill>
                        </a:rPr>
                        <a:t>BỘ 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rPr>
                        <a:t>CHỈ SỐ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rPr>
                        <a:t>CHỈ SỐ CŨ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rPr>
                        <a:t>HỆ SỐ NHÂN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rPr>
                        <a:t>ĐN TIÊU THỤ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rPr>
                        <a:t>ĐƠN GIÁ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a:solidFill>
                            <a:schemeClr val="accent1"/>
                          </a:solidFill>
                        </a:rPr>
                        <a:t>THÀNH TIỀN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847414886"/>
                  </a:ext>
                </a:extLst>
              </a:tr>
              <a:tr h="370840">
                <a:tc>
                  <a:txBody>
                    <a:bodyPr/>
                    <a:lstStyle/>
                    <a:p>
                      <a:r>
                        <a:rPr lang="en-US" sz="2000">
                          <a:solidFill>
                            <a:schemeClr val="tx1"/>
                          </a:solidFill>
                        </a:rPr>
                        <a:t>KT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chemeClr val="tx1"/>
                          </a:solidFill>
                        </a:rPr>
                        <a:t>8.429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chemeClr val="tx1"/>
                          </a:solidFill>
                        </a:rPr>
                        <a:t>8.157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chemeClr val="tx1"/>
                          </a:solidFill>
                        </a:rPr>
                        <a:t>272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0229"/>
                  </a:ext>
                </a:extLst>
              </a:tr>
              <a:tr h="370840">
                <a:tc>
                  <a:txBody>
                    <a:bodyPr/>
                    <a:lstStyle/>
                    <a:p>
                      <a:endParaRPr lang="en-US" sz="200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a:solidFill>
                            <a:schemeClr val="tx1"/>
                          </a:solidFill>
                        </a:rPr>
                        <a:t>50</a:t>
                      </a:r>
                    </a:p>
                    <a:p>
                      <a:pPr algn="r"/>
                      <a:r>
                        <a:rPr lang="en-US" sz="2000">
                          <a:solidFill>
                            <a:schemeClr val="tx1"/>
                          </a:solidFill>
                        </a:rPr>
                        <a:t>50</a:t>
                      </a:r>
                    </a:p>
                    <a:p>
                      <a:pPr algn="r"/>
                      <a:r>
                        <a:rPr lang="en-US" sz="2000">
                          <a:solidFill>
                            <a:schemeClr val="tx1"/>
                          </a:solidFill>
                        </a:rPr>
                        <a:t>100</a:t>
                      </a:r>
                    </a:p>
                    <a:p>
                      <a:pPr algn="r"/>
                      <a:r>
                        <a:rPr lang="en-US" sz="2000">
                          <a:solidFill>
                            <a:schemeClr val="tx1"/>
                          </a:solidFill>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a:solidFill>
                            <a:schemeClr val="tx1"/>
                          </a:solidFill>
                        </a:rPr>
                        <a:t>1.549</a:t>
                      </a:r>
                    </a:p>
                    <a:p>
                      <a:pPr algn="r"/>
                      <a:r>
                        <a:rPr lang="en-US" sz="2000">
                          <a:solidFill>
                            <a:schemeClr val="tx1"/>
                          </a:solidFill>
                        </a:rPr>
                        <a:t>1.600</a:t>
                      </a:r>
                    </a:p>
                    <a:p>
                      <a:pPr algn="r"/>
                      <a:r>
                        <a:rPr lang="en-US" sz="2000">
                          <a:solidFill>
                            <a:schemeClr val="tx1"/>
                          </a:solidFill>
                        </a:rPr>
                        <a:t>1.858</a:t>
                      </a:r>
                    </a:p>
                    <a:p>
                      <a:pPr algn="r"/>
                      <a:r>
                        <a:rPr lang="en-US" sz="2000">
                          <a:solidFill>
                            <a:schemeClr val="tx1"/>
                          </a:solidFill>
                        </a:rPr>
                        <a:t>2.340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a:solidFill>
                            <a:schemeClr val="tx1"/>
                          </a:solidFill>
                        </a:rPr>
                        <a:t>77.450</a:t>
                      </a:r>
                    </a:p>
                    <a:p>
                      <a:pPr algn="r"/>
                      <a:r>
                        <a:rPr lang="en-US" sz="2000">
                          <a:solidFill>
                            <a:schemeClr val="tx1"/>
                          </a:solidFill>
                        </a:rPr>
                        <a:t>80.000</a:t>
                      </a:r>
                    </a:p>
                    <a:p>
                      <a:pPr algn="r"/>
                      <a:r>
                        <a:rPr lang="en-US" sz="2000">
                          <a:solidFill>
                            <a:schemeClr val="tx1"/>
                          </a:solidFill>
                        </a:rPr>
                        <a:t>185.800</a:t>
                      </a:r>
                    </a:p>
                    <a:p>
                      <a:pPr algn="r"/>
                      <a:r>
                        <a:rPr lang="en-US" sz="2000">
                          <a:solidFill>
                            <a:schemeClr val="tx1"/>
                          </a:solidFill>
                        </a:rPr>
                        <a:t>168.480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5584783"/>
                  </a:ext>
                </a:extLst>
              </a:tr>
              <a:tr h="370840">
                <a:tc>
                  <a:txBody>
                    <a:bodyPr/>
                    <a:lstStyle/>
                    <a:p>
                      <a:r>
                        <a:rPr lang="en-US" sz="2000">
                          <a:solidFill>
                            <a:schemeClr val="accent1"/>
                          </a:solidFill>
                        </a:rPr>
                        <a:t>Cộng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a:solidFill>
                            <a:schemeClr val="tx1"/>
                          </a:solidFill>
                        </a:rPr>
                        <a:t>272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a:solidFill>
                            <a:schemeClr val="tx1"/>
                          </a:solidFill>
                        </a:rPr>
                        <a:t>511.730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756005"/>
                  </a:ext>
                </a:extLst>
              </a:tr>
              <a:tr h="370840">
                <a:tc gridSpan="4">
                  <a:txBody>
                    <a:bodyPr/>
                    <a:lstStyle/>
                    <a:p>
                      <a:r>
                        <a:rPr lang="en-US" sz="2000">
                          <a:solidFill>
                            <a:schemeClr val="accent1"/>
                          </a:solidFill>
                        </a:rPr>
                        <a:t>Thuế suất GTGT: </a:t>
                      </a:r>
                      <a:r>
                        <a:rPr lang="en-US" sz="200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2000">
                          <a:solidFill>
                            <a:schemeClr val="accent1"/>
                          </a:solidFill>
                        </a:rPr>
                        <a:t>Thuế GTGT: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a:solidFill>
                            <a:schemeClr val="tx1"/>
                          </a:solidFill>
                        </a:rPr>
                        <a:t>51.173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4964184"/>
                  </a:ext>
                </a:extLst>
              </a:tr>
              <a:tr h="370840">
                <a:tc gridSpan="6">
                  <a:txBody>
                    <a:bodyPr/>
                    <a:lstStyle/>
                    <a:p>
                      <a:r>
                        <a:rPr lang="en-US" sz="2000">
                          <a:solidFill>
                            <a:schemeClr val="accent1"/>
                          </a:solidFill>
                        </a:rPr>
                        <a:t>Tổng cộng tiền thanh toán: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b="1">
                          <a:solidFill>
                            <a:schemeClr val="tx1"/>
                          </a:solidFill>
                        </a:rPr>
                        <a:t>562.903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4313764"/>
                  </a:ext>
                </a:extLst>
              </a:tr>
              <a:tr h="370840">
                <a:tc gridSpan="7">
                  <a:txBody>
                    <a:bodyPr/>
                    <a:lstStyle/>
                    <a:p>
                      <a:r>
                        <a:rPr lang="en-US" sz="2000">
                          <a:solidFill>
                            <a:schemeClr val="accent1"/>
                          </a:solidFill>
                        </a:rPr>
                        <a:t>Số tiền viết bằng chữ: </a:t>
                      </a:r>
                      <a:r>
                        <a:rPr lang="en-US" sz="2000" i="1">
                          <a:solidFill>
                            <a:schemeClr val="tx1"/>
                          </a:solidFill>
                        </a:rPr>
                        <a:t>Năm trăm sáu mươi hai nghìn chín trăm linh ba đồng.</a:t>
                      </a:r>
                      <a:endParaRPr lang="en-US" sz="20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5289302"/>
                  </a:ext>
                </a:extLst>
              </a:tr>
            </a:tbl>
          </a:graphicData>
        </a:graphic>
      </p:graphicFrame>
      <p:pic>
        <p:nvPicPr>
          <p:cNvPr id="1026" name="Picture 2" descr="Logo&#10;&#10;Description automatically generated">
            <a:extLst>
              <a:ext uri="{FF2B5EF4-FFF2-40B4-BE49-F238E27FC236}">
                <a16:creationId xmlns:a16="http://schemas.microsoft.com/office/drawing/2014/main" id="{4DA26F19-0B07-20C7-A8ED-C37A16C75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43" y="189132"/>
            <a:ext cx="1356634" cy="783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icture containing handwear&#10;&#10;Description automatically generated">
            <a:extLst>
              <a:ext uri="{FF2B5EF4-FFF2-40B4-BE49-F238E27FC236}">
                <a16:creationId xmlns:a16="http://schemas.microsoft.com/office/drawing/2014/main" id="{0F3082C3-2870-BAF0-494E-C60E8FECF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27" y="508285"/>
            <a:ext cx="305812" cy="526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7D28C0-8120-35D1-A18B-A59FF2DA3305}"/>
              </a:ext>
            </a:extLst>
          </p:cNvPr>
          <p:cNvSpPr txBox="1"/>
          <p:nvPr/>
        </p:nvSpPr>
        <p:spPr>
          <a:xfrm>
            <a:off x="685294" y="5034337"/>
            <a:ext cx="11078616" cy="919401"/>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i="1">
                <a:cs typeface="Times New Roman" panose="02020603050405020304" pitchFamily="18" charset="0"/>
              </a:rPr>
              <a:t>Bảng trên ghi một số nội dung trong Hóa đơn tiền điện giá trị gia tăng (GTGT) của công ty điện lực. Em hãy cho biết ý nghĩa của các số liệu trong bảng?</a:t>
            </a:r>
          </a:p>
        </p:txBody>
      </p:sp>
    </p:spTree>
    <p:extLst>
      <p:ext uri="{BB962C8B-B14F-4D97-AF65-F5344CB8AC3E}">
        <p14:creationId xmlns:p14="http://schemas.microsoft.com/office/powerpoint/2010/main" val="651120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73B5-FD68-26BB-43F5-EA113B72E0C9}"/>
              </a:ext>
            </a:extLst>
          </p:cNvPr>
          <p:cNvSpPr>
            <a:spLocks noGrp="1"/>
          </p:cNvSpPr>
          <p:nvPr>
            <p:ph type="title"/>
          </p:nvPr>
        </p:nvSpPr>
        <p:spPr>
          <a:xfrm>
            <a:off x="838200" y="365126"/>
            <a:ext cx="10515600" cy="590372"/>
          </a:xfrm>
        </p:spPr>
        <p:txBody>
          <a:bodyPr>
            <a:normAutofit fontScale="90000"/>
          </a:bodyPr>
          <a:lstStyle/>
          <a:p>
            <a:r>
              <a:rPr lang="vi-VN" b="1">
                <a:solidFill>
                  <a:schemeClr val="accent1">
                    <a:lumMod val="75000"/>
                  </a:schemeClr>
                </a:solidFill>
              </a:rPr>
              <a:t>I. Năng lượng điện</a:t>
            </a:r>
            <a:endParaRPr lang="en-US" b="1">
              <a:solidFill>
                <a:schemeClr val="accent1">
                  <a:lumMod val="75000"/>
                </a:schemeClr>
              </a:solidFill>
            </a:endParaRPr>
          </a:p>
        </p:txBody>
      </p:sp>
      <p:sp>
        <p:nvSpPr>
          <p:cNvPr id="3" name="Content Placeholder 2">
            <a:extLst>
              <a:ext uri="{FF2B5EF4-FFF2-40B4-BE49-F238E27FC236}">
                <a16:creationId xmlns:a16="http://schemas.microsoft.com/office/drawing/2014/main" id="{1DFCD8A5-7A83-B366-C843-CAECEBCBB2B9}"/>
              </a:ext>
            </a:extLst>
          </p:cNvPr>
          <p:cNvSpPr>
            <a:spLocks noGrp="1"/>
          </p:cNvSpPr>
          <p:nvPr>
            <p:ph idx="1"/>
          </p:nvPr>
        </p:nvSpPr>
        <p:spPr>
          <a:xfrm>
            <a:off x="838200" y="1253331"/>
            <a:ext cx="10515600" cy="3565249"/>
          </a:xfrm>
          <a:prstGeom prst="roundRect">
            <a:avLst/>
          </a:prstGeom>
        </p:spPr>
        <p:style>
          <a:lnRef idx="2">
            <a:schemeClr val="accent1"/>
          </a:lnRef>
          <a:fillRef idx="1">
            <a:schemeClr val="lt1"/>
          </a:fillRef>
          <a:effectRef idx="0">
            <a:schemeClr val="accent1"/>
          </a:effectRef>
          <a:fontRef idx="minor">
            <a:schemeClr val="dk1"/>
          </a:fontRef>
        </p:style>
        <p:txBody>
          <a:bodyPr/>
          <a:lstStyle/>
          <a:p>
            <a:r>
              <a:rPr lang="vi-VN" b="1">
                <a:latin typeface="Times New Roman" panose="02020603050405020304" pitchFamily="18" charset="0"/>
                <a:cs typeface="Times New Roman" panose="02020603050405020304" pitchFamily="18" charset="0"/>
              </a:rPr>
              <a:t>Năng lượng điện tiêu thụ của đoạn mạch bằng công của lực điện thực hiện khi di chuyển các điện tích.</a:t>
            </a:r>
          </a:p>
          <a:p>
            <a:r>
              <a:rPr lang="en-US">
                <a:latin typeface="Times New Roman" panose="02020603050405020304" pitchFamily="18" charset="0"/>
                <a:cs typeface="Times New Roman" panose="02020603050405020304" pitchFamily="18" charset="0"/>
              </a:rPr>
              <a:t>Công thức tính công của lực điện: </a:t>
            </a:r>
            <a:r>
              <a:rPr lang="en-US" sz="3600" b="1">
                <a:solidFill>
                  <a:srgbClr val="C00000"/>
                </a:solidFill>
                <a:latin typeface="Times New Roman" panose="02020603050405020304" pitchFamily="18" charset="0"/>
                <a:cs typeface="Times New Roman" panose="02020603050405020304" pitchFamily="18" charset="0"/>
              </a:rPr>
              <a:t>A=qU=UIt</a:t>
            </a:r>
            <a:endParaRPr lang="vi-VN" sz="3600" b="1">
              <a:solidFill>
                <a:srgbClr val="C00000"/>
              </a:solidFill>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Trong đó:</a:t>
            </a:r>
            <a:r>
              <a:rPr lang="vi-VN">
                <a:latin typeface="Times New Roman" panose="02020603050405020304" pitchFamily="18" charset="0"/>
                <a:cs typeface="Times New Roman" panose="02020603050405020304" pitchFamily="18" charset="0"/>
              </a:rPr>
              <a:t>    </a:t>
            </a:r>
          </a:p>
          <a:p>
            <a:pPr lvl="3"/>
            <a:r>
              <a:rPr lang="vi-VN" sz="2400">
                <a:latin typeface="Times New Roman" panose="02020603050405020304" pitchFamily="18" charset="0"/>
                <a:cs typeface="Times New Roman" panose="02020603050405020304" pitchFamily="18" charset="0"/>
              </a:rPr>
              <a:t> U: Hiệu điện thế  (V)</a:t>
            </a:r>
          </a:p>
          <a:p>
            <a:pPr lvl="3"/>
            <a:r>
              <a:rPr lang="vi-VN" sz="2400">
                <a:latin typeface="Times New Roman" panose="02020603050405020304" pitchFamily="18" charset="0"/>
                <a:cs typeface="Times New Roman" panose="02020603050405020304" pitchFamily="18" charset="0"/>
              </a:rPr>
              <a:t> I: Cường độ dòng điện (A)</a:t>
            </a:r>
          </a:p>
          <a:p>
            <a:pPr lvl="3"/>
            <a:r>
              <a:rPr lang="vi-VN" sz="2400">
                <a:latin typeface="Times New Roman" panose="02020603050405020304" pitchFamily="18" charset="0"/>
                <a:cs typeface="Times New Roman" panose="02020603050405020304" pitchFamily="18" charset="0"/>
              </a:rPr>
              <a:t> t: Thời gian  (s)</a:t>
            </a:r>
          </a:p>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2650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ADC27F-BCC1-4E4E-6503-72263246A342}"/>
                  </a:ext>
                </a:extLst>
              </p:cNvPr>
              <p:cNvSpPr>
                <a:spLocks noGrp="1"/>
              </p:cNvSpPr>
              <p:nvPr>
                <p:ph idx="1"/>
              </p:nvPr>
            </p:nvSpPr>
            <p:spPr>
              <a:xfrm>
                <a:off x="274067" y="1240410"/>
                <a:ext cx="5562598" cy="5137077"/>
              </a:xfrm>
              <a:prstGeom prst="roundRect">
                <a:avLst/>
              </a:prstGeom>
            </p:spPr>
            <p:style>
              <a:lnRef idx="2">
                <a:schemeClr val="accent1"/>
              </a:lnRef>
              <a:fillRef idx="1">
                <a:schemeClr val="lt1"/>
              </a:fillRef>
              <a:effectRef idx="0">
                <a:schemeClr val="accent1"/>
              </a:effectRef>
              <a:fontRef idx="minor">
                <a:schemeClr val="dk1"/>
              </a:fontRef>
            </p:style>
            <p:txBody>
              <a:bodyPr>
                <a:normAutofit/>
              </a:bodyPr>
              <a:lstStyle/>
              <a:p>
                <a:pPr marL="0" indent="0" algn="just">
                  <a:buNone/>
                </a:pPr>
                <a:r>
                  <a:rPr lang="en-US" dirty="0"/>
                  <a:t>1. </a:t>
                </a:r>
                <a:r>
                  <a:rPr lang="en-US" dirty="0" err="1"/>
                  <a:t>Năng</a:t>
                </a:r>
                <a:r>
                  <a:rPr lang="en-US"/>
                  <a:t> lượng điện tiêu thụ trong dụng cụ, thiết bị dung điện hình 25.1 chuyển hóa thành dạng năng lượng nào là nhiều nhất?</a:t>
                </a:r>
              </a:p>
              <a:p>
                <a:pPr marL="0" indent="0" algn="just">
                  <a:buNone/>
                </a:pPr>
                <a:r>
                  <a:rPr lang="en-US"/>
                  <a:t>2. Hãy chứng minh rằng, nếu đoạn mạch chỉ có điện trở R thì nhiệt lượng đoạn mạch tỏa ra khi có dòng điện chạy qua được tính bằng công thức</a:t>
                </a:r>
              </a:p>
              <a:p>
                <a:pPr marL="0" indent="0" algn="ctr">
                  <a:buNone/>
                </a:pPr>
                <a:r>
                  <a:rPr lang="en-US"/>
                  <a:t> </a:t>
                </a:r>
                <a14:m>
                  <m:oMath xmlns:m="http://schemas.openxmlformats.org/officeDocument/2006/math">
                    <m:r>
                      <a:rPr lang="en-US" b="1" i="0" smtClean="0">
                        <a:latin typeface="Cambria Math" panose="02040503050406030204" pitchFamily="18" charset="0"/>
                      </a:rPr>
                      <m:t>𝐐</m:t>
                    </m:r>
                    <m:r>
                      <a:rPr lang="en-US" b="1" i="0" smtClean="0">
                        <a:latin typeface="Cambria Math" panose="02040503050406030204" pitchFamily="18" charset="0"/>
                      </a:rPr>
                      <m:t>=</m:t>
                    </m:r>
                    <m:sSup>
                      <m:sSupPr>
                        <m:ctrlPr>
                          <a:rPr lang="en-US" b="1" i="1" smtClean="0">
                            <a:latin typeface="Cambria Math" panose="02040503050406030204" pitchFamily="18" charset="0"/>
                          </a:rPr>
                        </m:ctrlPr>
                      </m:sSupPr>
                      <m:e>
                        <m:r>
                          <a:rPr lang="en-US" b="1" i="0" smtClean="0">
                            <a:latin typeface="Cambria Math" panose="02040503050406030204" pitchFamily="18" charset="0"/>
                          </a:rPr>
                          <m:t>𝐈</m:t>
                        </m:r>
                      </m:e>
                      <m:sup>
                        <m:r>
                          <a:rPr lang="en-US" b="1" i="0" smtClean="0">
                            <a:latin typeface="Cambria Math" panose="02040503050406030204" pitchFamily="18" charset="0"/>
                          </a:rPr>
                          <m:t>𝟐</m:t>
                        </m:r>
                      </m:sup>
                    </m:sSup>
                    <m:r>
                      <a:rPr lang="en-US" b="1" i="0" smtClean="0">
                        <a:latin typeface="Cambria Math" panose="02040503050406030204" pitchFamily="18" charset="0"/>
                      </a:rPr>
                      <m:t>𝐑𝐭</m:t>
                    </m:r>
                    <m:r>
                      <a:rPr lang="en-US" b="1" i="0" smtClean="0">
                        <a:latin typeface="Cambria Math" panose="02040503050406030204" pitchFamily="18" charset="0"/>
                      </a:rPr>
                      <m:t>=</m:t>
                    </m:r>
                    <m:f>
                      <m:fPr>
                        <m:ctrlPr>
                          <a:rPr lang="en-US" b="1" i="1" smtClean="0">
                            <a:latin typeface="Cambria Math" panose="02040503050406030204" pitchFamily="18" charset="0"/>
                          </a:rPr>
                        </m:ctrlPr>
                      </m:fPr>
                      <m:num>
                        <m:sSup>
                          <m:sSupPr>
                            <m:ctrlPr>
                              <a:rPr lang="en-US" b="1" i="1" smtClean="0">
                                <a:latin typeface="Cambria Math" panose="02040503050406030204" pitchFamily="18" charset="0"/>
                              </a:rPr>
                            </m:ctrlPr>
                          </m:sSupPr>
                          <m:e>
                            <m:r>
                              <a:rPr lang="en-US" b="1" i="0" smtClean="0">
                                <a:latin typeface="Cambria Math" panose="02040503050406030204" pitchFamily="18" charset="0"/>
                              </a:rPr>
                              <m:t>𝐔</m:t>
                            </m:r>
                          </m:e>
                          <m:sup>
                            <m:r>
                              <a:rPr lang="en-US" b="1" i="0" smtClean="0">
                                <a:latin typeface="Cambria Math" panose="02040503050406030204" pitchFamily="18" charset="0"/>
                              </a:rPr>
                              <m:t>𝟐</m:t>
                            </m:r>
                          </m:sup>
                        </m:sSup>
                        <m:r>
                          <a:rPr lang="en-US" b="1" i="0" smtClean="0">
                            <a:latin typeface="Cambria Math" panose="02040503050406030204" pitchFamily="18" charset="0"/>
                          </a:rPr>
                          <m:t>𝐭</m:t>
                        </m:r>
                      </m:num>
                      <m:den>
                        <m:r>
                          <a:rPr lang="en-US" b="1" i="0" smtClean="0">
                            <a:latin typeface="Cambria Math" panose="02040503050406030204" pitchFamily="18" charset="0"/>
                          </a:rPr>
                          <m:t>𝐑</m:t>
                        </m:r>
                      </m:den>
                    </m:f>
                  </m:oMath>
                </a14:m>
                <a:endParaRPr lang="en-US" b="1">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DCADC27F-BCC1-4E4E-6503-72263246A342}"/>
                  </a:ext>
                </a:extLst>
              </p:cNvPr>
              <p:cNvSpPr>
                <a:spLocks noGrp="1" noRot="1" noChangeAspect="1" noMove="1" noResize="1" noEditPoints="1" noAdjustHandles="1" noChangeArrowheads="1" noChangeShapeType="1" noTextEdit="1"/>
              </p:cNvSpPr>
              <p:nvPr>
                <p:ph idx="1"/>
              </p:nvPr>
            </p:nvSpPr>
            <p:spPr>
              <a:xfrm>
                <a:off x="274067" y="1240410"/>
                <a:ext cx="5562598" cy="5137077"/>
              </a:xfrm>
              <a:prstGeom prst="roundRect">
                <a:avLst/>
              </a:prstGeom>
              <a:blipFill>
                <a:blip r:embed="rId2"/>
                <a:stretch>
                  <a:fillRect/>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236FA6DE-BA09-1BF5-365D-98DE6E831840}"/>
              </a:ext>
            </a:extLst>
          </p:cNvPr>
          <p:cNvSpPr txBox="1">
            <a:spLocks/>
          </p:cNvSpPr>
          <p:nvPr/>
        </p:nvSpPr>
        <p:spPr>
          <a:xfrm>
            <a:off x="838200" y="365126"/>
            <a:ext cx="10515600" cy="5903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a:solidFill>
                  <a:schemeClr val="accent1">
                    <a:lumMod val="75000"/>
                  </a:schemeClr>
                </a:solidFill>
              </a:rPr>
              <a:t>I. Năng lượng điện</a:t>
            </a:r>
            <a:endParaRPr lang="en-US" b="1">
              <a:solidFill>
                <a:schemeClr val="accent1">
                  <a:lumMod val="75000"/>
                </a:schemeClr>
              </a:solidFill>
            </a:endParaRPr>
          </a:p>
        </p:txBody>
      </p:sp>
      <p:pic>
        <p:nvPicPr>
          <p:cNvPr id="2050" name="Picture 2" descr="Icon&#10;&#10;Description automatically generated">
            <a:extLst>
              <a:ext uri="{FF2B5EF4-FFF2-40B4-BE49-F238E27FC236}">
                <a16:creationId xmlns:a16="http://schemas.microsoft.com/office/drawing/2014/main" id="{9BB9CC20-3472-FB2C-31D9-0C90B110F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67" y="945224"/>
            <a:ext cx="564133" cy="590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33D2BF9-F7E6-4F34-E040-AD657ECBF6F1}"/>
              </a:ext>
            </a:extLst>
          </p:cNvPr>
          <p:cNvPicPr>
            <a:picLocks noChangeAspect="1"/>
          </p:cNvPicPr>
          <p:nvPr/>
        </p:nvPicPr>
        <p:blipFill>
          <a:blip r:embed="rId4"/>
          <a:stretch>
            <a:fillRect/>
          </a:stretch>
        </p:blipFill>
        <p:spPr>
          <a:xfrm>
            <a:off x="6096000" y="184542"/>
            <a:ext cx="3569751" cy="2702103"/>
          </a:xfrm>
          <a:prstGeom prst="rect">
            <a:avLst/>
          </a:prstGeom>
        </p:spPr>
      </p:pic>
      <p:pic>
        <p:nvPicPr>
          <p:cNvPr id="6" name="Picture 5">
            <a:extLst>
              <a:ext uri="{FF2B5EF4-FFF2-40B4-BE49-F238E27FC236}">
                <a16:creationId xmlns:a16="http://schemas.microsoft.com/office/drawing/2014/main" id="{DF4A6B84-6CB4-72B0-8E08-0A91D5939EEB}"/>
              </a:ext>
            </a:extLst>
          </p:cNvPr>
          <p:cNvPicPr>
            <a:picLocks noChangeAspect="1"/>
          </p:cNvPicPr>
          <p:nvPr/>
        </p:nvPicPr>
        <p:blipFill rotWithShape="1">
          <a:blip r:embed="rId5"/>
          <a:srcRect l="13265" r="8677"/>
          <a:stretch/>
        </p:blipFill>
        <p:spPr>
          <a:xfrm>
            <a:off x="9804122" y="28504"/>
            <a:ext cx="2352782" cy="3014181"/>
          </a:xfrm>
          <a:prstGeom prst="rect">
            <a:avLst/>
          </a:prstGeom>
        </p:spPr>
      </p:pic>
      <p:pic>
        <p:nvPicPr>
          <p:cNvPr id="7" name="Picture 6">
            <a:extLst>
              <a:ext uri="{FF2B5EF4-FFF2-40B4-BE49-F238E27FC236}">
                <a16:creationId xmlns:a16="http://schemas.microsoft.com/office/drawing/2014/main" id="{723A4087-73E9-FE05-8575-5021D423B804}"/>
              </a:ext>
            </a:extLst>
          </p:cNvPr>
          <p:cNvPicPr>
            <a:picLocks noChangeAspect="1"/>
          </p:cNvPicPr>
          <p:nvPr/>
        </p:nvPicPr>
        <p:blipFill>
          <a:blip r:embed="rId6"/>
          <a:stretch>
            <a:fillRect/>
          </a:stretch>
        </p:blipFill>
        <p:spPr>
          <a:xfrm>
            <a:off x="6521671" y="3513370"/>
            <a:ext cx="1453890" cy="2414820"/>
          </a:xfrm>
          <a:prstGeom prst="rect">
            <a:avLst/>
          </a:prstGeom>
        </p:spPr>
      </p:pic>
      <p:pic>
        <p:nvPicPr>
          <p:cNvPr id="8" name="Picture 7">
            <a:extLst>
              <a:ext uri="{FF2B5EF4-FFF2-40B4-BE49-F238E27FC236}">
                <a16:creationId xmlns:a16="http://schemas.microsoft.com/office/drawing/2014/main" id="{93B20B0D-22CF-6F1E-D157-0EC95DFA6BF0}"/>
              </a:ext>
            </a:extLst>
          </p:cNvPr>
          <p:cNvPicPr>
            <a:picLocks noChangeAspect="1"/>
          </p:cNvPicPr>
          <p:nvPr/>
        </p:nvPicPr>
        <p:blipFill rotWithShape="1">
          <a:blip r:embed="rId7"/>
          <a:srcRect l="11812" r="6663"/>
          <a:stretch/>
        </p:blipFill>
        <p:spPr>
          <a:xfrm>
            <a:off x="8784404" y="3366981"/>
            <a:ext cx="3051425" cy="2561209"/>
          </a:xfrm>
          <a:prstGeom prst="rect">
            <a:avLst/>
          </a:prstGeom>
        </p:spPr>
      </p:pic>
      <p:sp>
        <p:nvSpPr>
          <p:cNvPr id="9" name="TextBox 8">
            <a:extLst>
              <a:ext uri="{FF2B5EF4-FFF2-40B4-BE49-F238E27FC236}">
                <a16:creationId xmlns:a16="http://schemas.microsoft.com/office/drawing/2014/main" id="{C0F651D9-1D97-586F-02F1-5161993A7313}"/>
              </a:ext>
            </a:extLst>
          </p:cNvPr>
          <p:cNvSpPr txBox="1"/>
          <p:nvPr/>
        </p:nvSpPr>
        <p:spPr>
          <a:xfrm>
            <a:off x="7027524" y="2956495"/>
            <a:ext cx="2116476" cy="400110"/>
          </a:xfrm>
          <a:prstGeom prst="rect">
            <a:avLst/>
          </a:prstGeom>
          <a:noFill/>
        </p:spPr>
        <p:txBody>
          <a:bodyPr wrap="square" rtlCol="0">
            <a:spAutoFit/>
          </a:bodyPr>
          <a:lstStyle/>
          <a:p>
            <a:r>
              <a:rPr lang="en-US" sz="2000" i="1"/>
              <a:t>a) Xe đạp điện</a:t>
            </a:r>
          </a:p>
        </p:txBody>
      </p:sp>
      <p:sp>
        <p:nvSpPr>
          <p:cNvPr id="10" name="TextBox 9">
            <a:extLst>
              <a:ext uri="{FF2B5EF4-FFF2-40B4-BE49-F238E27FC236}">
                <a16:creationId xmlns:a16="http://schemas.microsoft.com/office/drawing/2014/main" id="{8D06143B-B357-AE6D-2217-2B0F13AF8E54}"/>
              </a:ext>
            </a:extLst>
          </p:cNvPr>
          <p:cNvSpPr txBox="1"/>
          <p:nvPr/>
        </p:nvSpPr>
        <p:spPr>
          <a:xfrm>
            <a:off x="10040428" y="2951590"/>
            <a:ext cx="2116476" cy="400110"/>
          </a:xfrm>
          <a:prstGeom prst="rect">
            <a:avLst/>
          </a:prstGeom>
          <a:noFill/>
        </p:spPr>
        <p:txBody>
          <a:bodyPr wrap="square" rtlCol="0">
            <a:spAutoFit/>
          </a:bodyPr>
          <a:lstStyle/>
          <a:p>
            <a:r>
              <a:rPr lang="en-US" sz="2000" i="1"/>
              <a:t>b) Ấm đun nước</a:t>
            </a:r>
          </a:p>
        </p:txBody>
      </p:sp>
      <p:sp>
        <p:nvSpPr>
          <p:cNvPr id="11" name="TextBox 10">
            <a:extLst>
              <a:ext uri="{FF2B5EF4-FFF2-40B4-BE49-F238E27FC236}">
                <a16:creationId xmlns:a16="http://schemas.microsoft.com/office/drawing/2014/main" id="{984D8014-6783-A13D-B925-60454508E095}"/>
              </a:ext>
            </a:extLst>
          </p:cNvPr>
          <p:cNvSpPr txBox="1"/>
          <p:nvPr/>
        </p:nvSpPr>
        <p:spPr>
          <a:xfrm>
            <a:off x="6190949" y="5977377"/>
            <a:ext cx="2511261" cy="400110"/>
          </a:xfrm>
          <a:prstGeom prst="rect">
            <a:avLst/>
          </a:prstGeom>
          <a:noFill/>
        </p:spPr>
        <p:txBody>
          <a:bodyPr wrap="square" rtlCol="0">
            <a:spAutoFit/>
          </a:bodyPr>
          <a:lstStyle/>
          <a:p>
            <a:r>
              <a:rPr lang="en-US" sz="2000" i="1"/>
              <a:t>c) Bóng đèn sợi đốt</a:t>
            </a:r>
          </a:p>
        </p:txBody>
      </p:sp>
      <p:sp>
        <p:nvSpPr>
          <p:cNvPr id="12" name="TextBox 11">
            <a:extLst>
              <a:ext uri="{FF2B5EF4-FFF2-40B4-BE49-F238E27FC236}">
                <a16:creationId xmlns:a16="http://schemas.microsoft.com/office/drawing/2014/main" id="{1286276E-4C32-7F6C-231D-EE88096B4F01}"/>
              </a:ext>
            </a:extLst>
          </p:cNvPr>
          <p:cNvSpPr txBox="1"/>
          <p:nvPr/>
        </p:nvSpPr>
        <p:spPr>
          <a:xfrm>
            <a:off x="9513870" y="5928190"/>
            <a:ext cx="2116476" cy="400110"/>
          </a:xfrm>
          <a:prstGeom prst="rect">
            <a:avLst/>
          </a:prstGeom>
          <a:noFill/>
        </p:spPr>
        <p:txBody>
          <a:bodyPr wrap="square" rtlCol="0">
            <a:spAutoFit/>
          </a:bodyPr>
          <a:lstStyle/>
          <a:p>
            <a:r>
              <a:rPr lang="en-US" sz="2000" i="1"/>
              <a:t>d) Bóng đèn LED</a:t>
            </a:r>
          </a:p>
        </p:txBody>
      </p:sp>
      <p:sp>
        <p:nvSpPr>
          <p:cNvPr id="13" name="TextBox 12">
            <a:extLst>
              <a:ext uri="{FF2B5EF4-FFF2-40B4-BE49-F238E27FC236}">
                <a16:creationId xmlns:a16="http://schemas.microsoft.com/office/drawing/2014/main" id="{A16853E5-CAC0-1347-BBB4-D93998632BFD}"/>
              </a:ext>
            </a:extLst>
          </p:cNvPr>
          <p:cNvSpPr txBox="1"/>
          <p:nvPr/>
        </p:nvSpPr>
        <p:spPr>
          <a:xfrm>
            <a:off x="7248616" y="6374722"/>
            <a:ext cx="4181582" cy="400110"/>
          </a:xfrm>
          <a:prstGeom prst="rect">
            <a:avLst/>
          </a:prstGeom>
          <a:noFill/>
        </p:spPr>
        <p:txBody>
          <a:bodyPr wrap="square" rtlCol="0">
            <a:spAutoFit/>
          </a:bodyPr>
          <a:lstStyle/>
          <a:p>
            <a:r>
              <a:rPr lang="en-US" sz="2000" b="1"/>
              <a:t>Hình 25.1 </a:t>
            </a:r>
            <a:r>
              <a:rPr lang="en-US" sz="2000" i="1"/>
              <a:t>Một số thiết bị dùng điện</a:t>
            </a:r>
          </a:p>
        </p:txBody>
      </p:sp>
    </p:spTree>
    <p:extLst>
      <p:ext uri="{BB962C8B-B14F-4D97-AF65-F5344CB8AC3E}">
        <p14:creationId xmlns:p14="http://schemas.microsoft.com/office/powerpoint/2010/main" val="1781390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49EB21F-9D16-EFDC-9B33-2FA3263DF59F}"/>
                  </a:ext>
                </a:extLst>
              </p:cNvPr>
              <p:cNvSpPr>
                <a:spLocks noGrp="1"/>
              </p:cNvSpPr>
              <p:nvPr>
                <p:ph idx="1"/>
              </p:nvPr>
            </p:nvSpPr>
            <p:spPr>
              <a:xfrm>
                <a:off x="838200" y="1137256"/>
                <a:ext cx="10515600" cy="4351338"/>
              </a:xfrm>
              <a:prstGeom prst="roundRect">
                <a:avLst/>
              </a:prstGeo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vi-VN"/>
                  <a:t>Công suất tiêu thụ năng lượng điện (gọi công suất) của một đoạn mạch là năng lượng mà mạch tiêu thụ trong một đơn vị thời gian.</a:t>
                </a:r>
              </a:p>
              <a:p>
                <a:pPr marL="0" indent="0" algn="ctr">
                  <a:buNone/>
                </a:pPr>
                <a:r>
                  <a:rPr lang="en-US" sz="3600" b="1">
                    <a:solidFill>
                      <a:srgbClr val="C00000"/>
                    </a:solidFill>
                    <a:sym typeface="Vni 11 Springtime2" panose="03000800000000020000" pitchFamily="66" charset="2"/>
                  </a:rPr>
                  <a:t></a:t>
                </a:r>
                <a14:m>
                  <m:oMath xmlns:m="http://schemas.openxmlformats.org/officeDocument/2006/math">
                    <m:r>
                      <a:rPr lang="en-US" sz="3600" b="1" i="0" smtClean="0">
                        <a:solidFill>
                          <a:srgbClr val="C00000"/>
                        </a:solidFill>
                        <a:latin typeface="Cambria Math" panose="02040503050406030204" pitchFamily="18" charset="0"/>
                      </a:rPr>
                      <m:t>  =</m:t>
                    </m:r>
                    <m:f>
                      <m:fPr>
                        <m:ctrlPr>
                          <a:rPr lang="en-US" sz="3600" b="1" i="1" smtClean="0">
                            <a:solidFill>
                              <a:srgbClr val="C00000"/>
                            </a:solidFill>
                            <a:latin typeface="Cambria Math" panose="02040503050406030204" pitchFamily="18" charset="0"/>
                          </a:rPr>
                        </m:ctrlPr>
                      </m:fPr>
                      <m:num>
                        <m:sSup>
                          <m:sSupPr>
                            <m:ctrlPr>
                              <a:rPr lang="en-US" sz="3600" b="1" i="1" smtClean="0">
                                <a:solidFill>
                                  <a:srgbClr val="C00000"/>
                                </a:solidFill>
                                <a:latin typeface="Cambria Math" panose="02040503050406030204" pitchFamily="18" charset="0"/>
                              </a:rPr>
                            </m:ctrlPr>
                          </m:sSupPr>
                          <m:e>
                            <m:r>
                              <a:rPr lang="en-US" sz="3600" b="1" i="0" smtClean="0">
                                <a:solidFill>
                                  <a:srgbClr val="C00000"/>
                                </a:solidFill>
                                <a:latin typeface="Cambria Math" panose="02040503050406030204" pitchFamily="18" charset="0"/>
                              </a:rPr>
                              <m:t>𝐔</m:t>
                            </m:r>
                          </m:e>
                          <m:sup>
                            <m:r>
                              <a:rPr lang="en-US" sz="3600" b="1" i="0" smtClean="0">
                                <a:solidFill>
                                  <a:srgbClr val="C00000"/>
                                </a:solidFill>
                                <a:latin typeface="Cambria Math" panose="02040503050406030204" pitchFamily="18" charset="0"/>
                              </a:rPr>
                              <m:t>𝟐</m:t>
                            </m:r>
                          </m:sup>
                        </m:sSup>
                      </m:num>
                      <m:den>
                        <m:r>
                          <a:rPr lang="en-US" sz="3600" b="1" i="0" smtClean="0">
                            <a:solidFill>
                              <a:srgbClr val="C00000"/>
                            </a:solidFill>
                            <a:latin typeface="Cambria Math" panose="02040503050406030204" pitchFamily="18" charset="0"/>
                          </a:rPr>
                          <m:t>𝐑</m:t>
                        </m:r>
                      </m:den>
                    </m:f>
                  </m:oMath>
                </a14:m>
                <a:endParaRPr lang="en-US" sz="3600" b="1">
                  <a:solidFill>
                    <a:srgbClr val="C00000"/>
                  </a:solidFill>
                </a:endParaRPr>
              </a:p>
              <a:p>
                <a:pPr marL="0" indent="0">
                  <a:buNone/>
                </a:pPr>
                <a:r>
                  <a:rPr lang="en-US"/>
                  <a:t>Trong đó:</a:t>
                </a:r>
                <a:r>
                  <a:rPr lang="vi-VN"/>
                  <a:t>   </a:t>
                </a:r>
              </a:p>
              <a:p>
                <a:pPr lvl="3"/>
                <a:r>
                  <a:rPr lang="vi-VN" sz="2400">
                    <a:sym typeface="Vni 12 Alex" panose="03000800000000020000" pitchFamily="66" charset="2"/>
                  </a:rPr>
                  <a:t></a:t>
                </a:r>
                <a:r>
                  <a:rPr lang="en-US" sz="2400">
                    <a:sym typeface="Vni 12 Alex" panose="03000800000000020000" pitchFamily="66" charset="2"/>
                  </a:rPr>
                  <a:t>  </a:t>
                </a:r>
                <a:r>
                  <a:rPr lang="vi-VN" sz="2400"/>
                  <a:t>: Công suất (W).</a:t>
                </a:r>
              </a:p>
              <a:p>
                <a:pPr lvl="3"/>
                <a:r>
                  <a:rPr lang="vi-VN" sz="2400"/>
                  <a:t>U: Hiệu điện thế (V).</a:t>
                </a:r>
              </a:p>
              <a:p>
                <a:pPr lvl="3"/>
                <a:r>
                  <a:rPr lang="vi-VN" sz="2400"/>
                  <a:t>R: Điện trở (</a:t>
                </a:r>
                <a:r>
                  <a:rPr lang="vi-VN" sz="2400">
                    <a:sym typeface="Symbol" panose="05050102010706020507" pitchFamily="18" charset="2"/>
                  </a:rPr>
                  <a:t></a:t>
                </a:r>
                <a:r>
                  <a:rPr lang="vi-VN" sz="2400"/>
                  <a:t>).</a:t>
                </a:r>
              </a:p>
              <a:p>
                <a:pPr lvl="3"/>
                <a:r>
                  <a:rPr lang="vi-VN" sz="2400"/>
                  <a:t>I: Cường độ dòng điện (A).</a:t>
                </a:r>
              </a:p>
              <a:p>
                <a:endParaRPr lang="en-US"/>
              </a:p>
            </p:txBody>
          </p:sp>
        </mc:Choice>
        <mc:Fallback xmlns="">
          <p:sp>
            <p:nvSpPr>
              <p:cNvPr id="3" name="Content Placeholder 2">
                <a:extLst>
                  <a:ext uri="{FF2B5EF4-FFF2-40B4-BE49-F238E27FC236}">
                    <a16:creationId xmlns:a16="http://schemas.microsoft.com/office/drawing/2014/main" id="{649EB21F-9D16-EFDC-9B33-2FA3263DF59F}"/>
                  </a:ext>
                </a:extLst>
              </p:cNvPr>
              <p:cNvSpPr>
                <a:spLocks noGrp="1" noRot="1" noChangeAspect="1" noMove="1" noResize="1" noEditPoints="1" noAdjustHandles="1" noChangeArrowheads="1" noChangeShapeType="1" noTextEdit="1"/>
              </p:cNvSpPr>
              <p:nvPr>
                <p:ph idx="1"/>
              </p:nvPr>
            </p:nvSpPr>
            <p:spPr>
              <a:xfrm>
                <a:off x="838200" y="1137256"/>
                <a:ext cx="10515600" cy="4351338"/>
              </a:xfrm>
              <a:prstGeom prst="roundRect">
                <a:avLst/>
              </a:prstGeom>
              <a:blipFill>
                <a:blip r:embed="rId2"/>
                <a:stretch>
                  <a:fillRect/>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8A24DE25-A18D-93B1-304C-BF0BA56656D5}"/>
              </a:ext>
            </a:extLst>
          </p:cNvPr>
          <p:cNvSpPr txBox="1">
            <a:spLocks/>
          </p:cNvSpPr>
          <p:nvPr/>
        </p:nvSpPr>
        <p:spPr>
          <a:xfrm>
            <a:off x="838200" y="365126"/>
            <a:ext cx="10515600" cy="5903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a:solidFill>
                  <a:schemeClr val="accent1">
                    <a:lumMod val="75000"/>
                  </a:schemeClr>
                </a:solidFill>
              </a:rPr>
              <a:t>II. Công suất điện. </a:t>
            </a:r>
            <a:endParaRPr lang="en-US" b="1">
              <a:solidFill>
                <a:schemeClr val="accent1">
                  <a:lumMod val="75000"/>
                </a:schemeClr>
              </a:solidFill>
            </a:endParaRPr>
          </a:p>
        </p:txBody>
      </p:sp>
    </p:spTree>
    <p:extLst>
      <p:ext uri="{BB962C8B-B14F-4D97-AF65-F5344CB8AC3E}">
        <p14:creationId xmlns:p14="http://schemas.microsoft.com/office/powerpoint/2010/main" val="4205539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5E3218-803A-A86F-F2D7-F214D722031A}"/>
              </a:ext>
            </a:extLst>
          </p:cNvPr>
          <p:cNvSpPr>
            <a:spLocks noGrp="1"/>
          </p:cNvSpPr>
          <p:nvPr>
            <p:ph idx="1"/>
          </p:nvPr>
        </p:nvSpPr>
        <p:spPr>
          <a:xfrm>
            <a:off x="329817" y="1253331"/>
            <a:ext cx="4407707" cy="4351338"/>
          </a:xfrm>
          <a:prstGeom prst="roundRect">
            <a:avLst/>
          </a:prstGeom>
        </p:spPr>
        <p:style>
          <a:lnRef idx="2">
            <a:schemeClr val="accent1"/>
          </a:lnRef>
          <a:fillRef idx="1">
            <a:schemeClr val="lt1"/>
          </a:fillRef>
          <a:effectRef idx="0">
            <a:schemeClr val="accent1"/>
          </a:effectRef>
          <a:fontRef idx="minor">
            <a:schemeClr val="dk1"/>
          </a:fontRef>
        </p:style>
        <p:txBody>
          <a:bodyPr/>
          <a:lstStyle/>
          <a:p>
            <a:pPr marL="0" indent="0" algn="just">
              <a:buNone/>
            </a:pPr>
            <a:r>
              <a:rPr lang="en-US" i="1"/>
              <a:t>Thiết bị đo năng lượng điện tiêu thụ là công tơ điện. Đơn vị của chỉ số trên công tơ là kW.h. Trong đời sống, người ta thường gọi 1 kW.h là 1 số điện.</a:t>
            </a:r>
          </a:p>
          <a:p>
            <a:pPr marL="0" indent="0" algn="just">
              <a:buNone/>
            </a:pPr>
            <a:r>
              <a:rPr lang="en-US"/>
              <a:t>Hãy chứng minh rằng</a:t>
            </a:r>
          </a:p>
          <a:p>
            <a:pPr marL="0" indent="0" algn="just">
              <a:buNone/>
            </a:pPr>
            <a:r>
              <a:rPr lang="en-US"/>
              <a:t>1 kW.h = 3,6.10</a:t>
            </a:r>
            <a:r>
              <a:rPr lang="en-US" baseline="30000"/>
              <a:t>3</a:t>
            </a:r>
            <a:r>
              <a:rPr lang="en-US"/>
              <a:t> kJ?</a:t>
            </a:r>
          </a:p>
        </p:txBody>
      </p:sp>
      <p:pic>
        <p:nvPicPr>
          <p:cNvPr id="4" name="Picture 3">
            <a:extLst>
              <a:ext uri="{FF2B5EF4-FFF2-40B4-BE49-F238E27FC236}">
                <a16:creationId xmlns:a16="http://schemas.microsoft.com/office/drawing/2014/main" id="{1754DA37-366D-5944-944A-F964F3FAB617}"/>
              </a:ext>
            </a:extLst>
          </p:cNvPr>
          <p:cNvPicPr>
            <a:picLocks noChangeAspect="1"/>
          </p:cNvPicPr>
          <p:nvPr/>
        </p:nvPicPr>
        <p:blipFill>
          <a:blip r:embed="rId2"/>
          <a:stretch>
            <a:fillRect/>
          </a:stretch>
        </p:blipFill>
        <p:spPr>
          <a:xfrm>
            <a:off x="5245906" y="1505650"/>
            <a:ext cx="3310694" cy="4026908"/>
          </a:xfrm>
          <a:prstGeom prst="rect">
            <a:avLst/>
          </a:prstGeom>
        </p:spPr>
      </p:pic>
      <p:pic>
        <p:nvPicPr>
          <p:cNvPr id="5" name="Picture 4">
            <a:extLst>
              <a:ext uri="{FF2B5EF4-FFF2-40B4-BE49-F238E27FC236}">
                <a16:creationId xmlns:a16="http://schemas.microsoft.com/office/drawing/2014/main" id="{2AA7DF60-6788-0E91-67B4-4849B25F7AE1}"/>
              </a:ext>
            </a:extLst>
          </p:cNvPr>
          <p:cNvPicPr>
            <a:picLocks noChangeAspect="1"/>
          </p:cNvPicPr>
          <p:nvPr/>
        </p:nvPicPr>
        <p:blipFill>
          <a:blip r:embed="rId3"/>
          <a:stretch>
            <a:fillRect/>
          </a:stretch>
        </p:blipFill>
        <p:spPr>
          <a:xfrm>
            <a:off x="219852" y="1031572"/>
            <a:ext cx="566977" cy="591363"/>
          </a:xfrm>
          <a:prstGeom prst="rect">
            <a:avLst/>
          </a:prstGeom>
        </p:spPr>
      </p:pic>
      <p:pic>
        <p:nvPicPr>
          <p:cNvPr id="6" name="Picture 5">
            <a:extLst>
              <a:ext uri="{FF2B5EF4-FFF2-40B4-BE49-F238E27FC236}">
                <a16:creationId xmlns:a16="http://schemas.microsoft.com/office/drawing/2014/main" id="{EA08E313-85A4-6B8C-E860-6FF63082EC95}"/>
              </a:ext>
            </a:extLst>
          </p:cNvPr>
          <p:cNvPicPr>
            <a:picLocks noChangeAspect="1"/>
          </p:cNvPicPr>
          <p:nvPr/>
        </p:nvPicPr>
        <p:blipFill>
          <a:blip r:embed="rId4"/>
          <a:stretch>
            <a:fillRect/>
          </a:stretch>
        </p:blipFill>
        <p:spPr>
          <a:xfrm>
            <a:off x="8838950" y="1448861"/>
            <a:ext cx="3529082" cy="4140485"/>
          </a:xfrm>
          <a:prstGeom prst="rect">
            <a:avLst/>
          </a:prstGeom>
        </p:spPr>
      </p:pic>
      <p:sp>
        <p:nvSpPr>
          <p:cNvPr id="7" name="Title 1">
            <a:extLst>
              <a:ext uri="{FF2B5EF4-FFF2-40B4-BE49-F238E27FC236}">
                <a16:creationId xmlns:a16="http://schemas.microsoft.com/office/drawing/2014/main" id="{57078DB9-517A-9450-BA14-2D1C986F3570}"/>
              </a:ext>
            </a:extLst>
          </p:cNvPr>
          <p:cNvSpPr txBox="1">
            <a:spLocks/>
          </p:cNvSpPr>
          <p:nvPr/>
        </p:nvSpPr>
        <p:spPr>
          <a:xfrm>
            <a:off x="838200" y="365126"/>
            <a:ext cx="10515600" cy="5903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a:solidFill>
                  <a:schemeClr val="accent1">
                    <a:lumMod val="75000"/>
                  </a:schemeClr>
                </a:solidFill>
              </a:rPr>
              <a:t>II. Công suất điện. </a:t>
            </a:r>
            <a:endParaRPr lang="en-US" b="1">
              <a:solidFill>
                <a:schemeClr val="accent1">
                  <a:lumMod val="75000"/>
                </a:schemeClr>
              </a:solidFill>
            </a:endParaRPr>
          </a:p>
        </p:txBody>
      </p:sp>
    </p:spTree>
    <p:extLst>
      <p:ext uri="{BB962C8B-B14F-4D97-AF65-F5344CB8AC3E}">
        <p14:creationId xmlns:p14="http://schemas.microsoft.com/office/powerpoint/2010/main" val="2114345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D0DC42-1FA3-8537-9EB5-DB4CF2E0D594}"/>
              </a:ext>
            </a:extLst>
          </p:cNvPr>
          <p:cNvSpPr>
            <a:spLocks noGrp="1"/>
          </p:cNvSpPr>
          <p:nvPr>
            <p:ph idx="1"/>
          </p:nvPr>
        </p:nvSpPr>
        <p:spPr>
          <a:xfrm>
            <a:off x="531059" y="653397"/>
            <a:ext cx="10954363" cy="2279761"/>
          </a:xfrm>
          <a:prstGeom prst="roundRect">
            <a:avLst/>
          </a:prstGeom>
        </p:spPr>
        <p:style>
          <a:lnRef idx="2">
            <a:schemeClr val="accent1"/>
          </a:lnRef>
          <a:fillRef idx="1">
            <a:schemeClr val="lt1"/>
          </a:fillRef>
          <a:effectRef idx="0">
            <a:schemeClr val="accent1"/>
          </a:effectRef>
          <a:fontRef idx="minor">
            <a:schemeClr val="dk1"/>
          </a:fontRef>
        </p:style>
        <p:txBody>
          <a:bodyPr>
            <a:noAutofit/>
          </a:bodyPr>
          <a:lstStyle/>
          <a:p>
            <a:pPr marL="0" indent="0">
              <a:buNone/>
            </a:pPr>
            <a:endParaRPr lang="en-US"/>
          </a:p>
          <a:p>
            <a:pPr marL="0" indent="0">
              <a:buNone/>
            </a:pPr>
            <a:r>
              <a:rPr lang="en-US"/>
              <a:t>Nếu trên dụng cụ hoặc thiết bị dùng điện ghi 220 V – 100 W, thì phải hiểu chỉ khi nào dụng cụ hoặc thiết bị được dùng ở đúng hiệu điện thế U=220 V (</a:t>
            </a:r>
            <a:r>
              <a:rPr lang="en-US" i="1"/>
              <a:t>bằng với hiệu điện thế định mức</a:t>
            </a:r>
            <a:r>
              <a:rPr lang="en-US"/>
              <a:t>) thì công suất điện của nó mới bằng 100 W. Công suất này được gọi là công suất định mức.</a:t>
            </a:r>
          </a:p>
        </p:txBody>
      </p:sp>
      <p:sp>
        <p:nvSpPr>
          <p:cNvPr id="4" name="Title 1">
            <a:extLst>
              <a:ext uri="{FF2B5EF4-FFF2-40B4-BE49-F238E27FC236}">
                <a16:creationId xmlns:a16="http://schemas.microsoft.com/office/drawing/2014/main" id="{AB69B9CE-BF28-356D-A77B-45F35DDBCDDE}"/>
              </a:ext>
            </a:extLst>
          </p:cNvPr>
          <p:cNvSpPr txBox="1">
            <a:spLocks/>
          </p:cNvSpPr>
          <p:nvPr/>
        </p:nvSpPr>
        <p:spPr>
          <a:xfrm>
            <a:off x="792622" y="86338"/>
            <a:ext cx="10515600" cy="5903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a:solidFill>
                  <a:schemeClr val="accent1">
                    <a:lumMod val="75000"/>
                  </a:schemeClr>
                </a:solidFill>
              </a:rPr>
              <a:t>II. Công suất điện. </a:t>
            </a:r>
            <a:endParaRPr lang="en-US" b="1">
              <a:solidFill>
                <a:schemeClr val="accent1">
                  <a:lumMod val="75000"/>
                </a:schemeClr>
              </a:solidFill>
            </a:endParaRPr>
          </a:p>
        </p:txBody>
      </p:sp>
      <p:grpSp>
        <p:nvGrpSpPr>
          <p:cNvPr id="5" name="Group 4">
            <a:extLst>
              <a:ext uri="{FF2B5EF4-FFF2-40B4-BE49-F238E27FC236}">
                <a16:creationId xmlns:a16="http://schemas.microsoft.com/office/drawing/2014/main" id="{E84151CB-2023-940C-CCEA-F14CD8315317}"/>
              </a:ext>
            </a:extLst>
          </p:cNvPr>
          <p:cNvGrpSpPr/>
          <p:nvPr/>
        </p:nvGrpSpPr>
        <p:grpSpPr>
          <a:xfrm>
            <a:off x="488878" y="581719"/>
            <a:ext cx="4483813" cy="1421009"/>
            <a:chOff x="0" y="0"/>
            <a:chExt cx="1800000" cy="503555"/>
          </a:xfrm>
        </p:grpSpPr>
        <p:grpSp>
          <p:nvGrpSpPr>
            <p:cNvPr id="6" name="Group 5">
              <a:extLst>
                <a:ext uri="{FF2B5EF4-FFF2-40B4-BE49-F238E27FC236}">
                  <a16:creationId xmlns:a16="http://schemas.microsoft.com/office/drawing/2014/main" id="{B31157E1-90AF-3923-520C-36555E9F48C4}"/>
                </a:ext>
              </a:extLst>
            </p:cNvPr>
            <p:cNvGrpSpPr/>
            <p:nvPr/>
          </p:nvGrpSpPr>
          <p:grpSpPr>
            <a:xfrm>
              <a:off x="33867" y="25400"/>
              <a:ext cx="1134533" cy="220134"/>
              <a:chOff x="0" y="0"/>
              <a:chExt cx="2073910" cy="448310"/>
            </a:xfrm>
          </p:grpSpPr>
          <p:sp>
            <p:nvSpPr>
              <p:cNvPr id="8" name="Freeform 115">
                <a:extLst>
                  <a:ext uri="{FF2B5EF4-FFF2-40B4-BE49-F238E27FC236}">
                    <a16:creationId xmlns:a16="http://schemas.microsoft.com/office/drawing/2014/main" id="{1144BA34-967A-DAD8-CB4D-017FD3196C0E}"/>
                  </a:ext>
                </a:extLst>
              </p:cNvPr>
              <p:cNvSpPr/>
              <p:nvPr/>
            </p:nvSpPr>
            <p:spPr>
              <a:xfrm>
                <a:off x="203200" y="0"/>
                <a:ext cx="1870710" cy="448310"/>
              </a:xfrm>
              <a:custGeom>
                <a:avLst/>
                <a:gdLst>
                  <a:gd name="connsiteX0" fmla="*/ 0 w 1871133"/>
                  <a:gd name="connsiteY0" fmla="*/ 448733 h 448733"/>
                  <a:gd name="connsiteX1" fmla="*/ 0 w 1871133"/>
                  <a:gd name="connsiteY1" fmla="*/ 67733 h 448733"/>
                  <a:gd name="connsiteX2" fmla="*/ 67733 w 1871133"/>
                  <a:gd name="connsiteY2" fmla="*/ 0 h 448733"/>
                  <a:gd name="connsiteX3" fmla="*/ 1862667 w 1871133"/>
                  <a:gd name="connsiteY3" fmla="*/ 8466 h 448733"/>
                  <a:gd name="connsiteX4" fmla="*/ 1871133 w 1871133"/>
                  <a:gd name="connsiteY4" fmla="*/ 177800 h 448733"/>
                  <a:gd name="connsiteX5" fmla="*/ 1803400 w 1871133"/>
                  <a:gd name="connsiteY5" fmla="*/ 287866 h 448733"/>
                  <a:gd name="connsiteX6" fmla="*/ 1701800 w 1871133"/>
                  <a:gd name="connsiteY6" fmla="*/ 372533 h 448733"/>
                  <a:gd name="connsiteX7" fmla="*/ 1566333 w 1871133"/>
                  <a:gd name="connsiteY7" fmla="*/ 440266 h 448733"/>
                  <a:gd name="connsiteX8" fmla="*/ 0 w 1871133"/>
                  <a:gd name="connsiteY8" fmla="*/ 448733 h 4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33" h="448733">
                    <a:moveTo>
                      <a:pt x="0" y="448733"/>
                    </a:moveTo>
                    <a:lnTo>
                      <a:pt x="0" y="67733"/>
                    </a:lnTo>
                    <a:lnTo>
                      <a:pt x="67733" y="0"/>
                    </a:lnTo>
                    <a:lnTo>
                      <a:pt x="1862667" y="8466"/>
                    </a:lnTo>
                    <a:lnTo>
                      <a:pt x="1871133" y="177800"/>
                    </a:lnTo>
                    <a:lnTo>
                      <a:pt x="1803400" y="287866"/>
                    </a:lnTo>
                    <a:lnTo>
                      <a:pt x="1701800" y="372533"/>
                    </a:lnTo>
                    <a:lnTo>
                      <a:pt x="1566333" y="440266"/>
                    </a:lnTo>
                    <a:lnTo>
                      <a:pt x="0" y="448733"/>
                    </a:lnTo>
                    <a:close/>
                  </a:path>
                </a:pathLst>
              </a:custGeom>
              <a:solidFill>
                <a:schemeClr val="accent6"/>
              </a:solidFill>
              <a:ln>
                <a:noFill/>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Freeform 104">
                <a:extLst>
                  <a:ext uri="{FF2B5EF4-FFF2-40B4-BE49-F238E27FC236}">
                    <a16:creationId xmlns:a16="http://schemas.microsoft.com/office/drawing/2014/main" id="{A7A4B757-5D50-B8F8-6252-512C771C5DC4}"/>
                  </a:ext>
                </a:extLst>
              </p:cNvPr>
              <p:cNvSpPr/>
              <p:nvPr/>
            </p:nvSpPr>
            <p:spPr>
              <a:xfrm>
                <a:off x="0" y="0"/>
                <a:ext cx="1870710" cy="448310"/>
              </a:xfrm>
              <a:custGeom>
                <a:avLst/>
                <a:gdLst>
                  <a:gd name="connsiteX0" fmla="*/ 0 w 1871133"/>
                  <a:gd name="connsiteY0" fmla="*/ 448733 h 448733"/>
                  <a:gd name="connsiteX1" fmla="*/ 0 w 1871133"/>
                  <a:gd name="connsiteY1" fmla="*/ 67733 h 448733"/>
                  <a:gd name="connsiteX2" fmla="*/ 67733 w 1871133"/>
                  <a:gd name="connsiteY2" fmla="*/ 0 h 448733"/>
                  <a:gd name="connsiteX3" fmla="*/ 1862667 w 1871133"/>
                  <a:gd name="connsiteY3" fmla="*/ 8466 h 448733"/>
                  <a:gd name="connsiteX4" fmla="*/ 1871133 w 1871133"/>
                  <a:gd name="connsiteY4" fmla="*/ 177800 h 448733"/>
                  <a:gd name="connsiteX5" fmla="*/ 1803400 w 1871133"/>
                  <a:gd name="connsiteY5" fmla="*/ 287866 h 448733"/>
                  <a:gd name="connsiteX6" fmla="*/ 1701800 w 1871133"/>
                  <a:gd name="connsiteY6" fmla="*/ 372533 h 448733"/>
                  <a:gd name="connsiteX7" fmla="*/ 1566333 w 1871133"/>
                  <a:gd name="connsiteY7" fmla="*/ 440266 h 448733"/>
                  <a:gd name="connsiteX8" fmla="*/ 0 w 1871133"/>
                  <a:gd name="connsiteY8" fmla="*/ 448733 h 44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133" h="448733">
                    <a:moveTo>
                      <a:pt x="0" y="448733"/>
                    </a:moveTo>
                    <a:lnTo>
                      <a:pt x="0" y="67733"/>
                    </a:lnTo>
                    <a:lnTo>
                      <a:pt x="67733" y="0"/>
                    </a:lnTo>
                    <a:lnTo>
                      <a:pt x="1862667" y="8466"/>
                    </a:lnTo>
                    <a:lnTo>
                      <a:pt x="1871133" y="177800"/>
                    </a:lnTo>
                    <a:lnTo>
                      <a:pt x="1803400" y="287866"/>
                    </a:lnTo>
                    <a:lnTo>
                      <a:pt x="1701800" y="372533"/>
                    </a:lnTo>
                    <a:lnTo>
                      <a:pt x="1566333" y="440266"/>
                    </a:lnTo>
                    <a:lnTo>
                      <a:pt x="0" y="448733"/>
                    </a:lnTo>
                    <a:close/>
                  </a:path>
                </a:pathLst>
              </a:custGeom>
              <a:solidFill>
                <a:srgbClr val="FF0000"/>
              </a:solidFill>
              <a:ln>
                <a:noFill/>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b="1">
                    <a:solidFill>
                      <a:srgbClr val="FFFFFF"/>
                    </a:solidFill>
                    <a:effectLst/>
                    <a:latin typeface="Times New Roman" panose="02020603050405020304" pitchFamily="18" charset="0"/>
                    <a:ea typeface="Times New Roman" panose="02020603050405020304" pitchFamily="18" charset="0"/>
                  </a:rPr>
                  <a:t>EM CÓ BIẾT?</a:t>
                </a:r>
                <a:endParaRPr lang="en-US" sz="2400">
                  <a:solidFill>
                    <a:srgbClr val="003300"/>
                  </a:solidFill>
                  <a:effectLst/>
                  <a:latin typeface="Times New Roman" panose="02020603050405020304" pitchFamily="18" charset="0"/>
                  <a:ea typeface="Times New Roman" panose="02020603050405020304" pitchFamily="18" charset="0"/>
                </a:endParaRPr>
              </a:p>
            </p:txBody>
          </p:sp>
        </p:grpSp>
        <p:sp>
          <p:nvSpPr>
            <p:cNvPr id="7" name="Rounded Rectangle 117">
              <a:extLst>
                <a:ext uri="{FF2B5EF4-FFF2-40B4-BE49-F238E27FC236}">
                  <a16:creationId xmlns:a16="http://schemas.microsoft.com/office/drawing/2014/main" id="{50005968-4016-FA5F-1A59-4D4504A7B2F5}"/>
                </a:ext>
              </a:extLst>
            </p:cNvPr>
            <p:cNvSpPr/>
            <p:nvPr/>
          </p:nvSpPr>
          <p:spPr>
            <a:xfrm>
              <a:off x="0" y="0"/>
              <a:ext cx="1800000" cy="5035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3" name="Picture 12">
            <a:extLst>
              <a:ext uri="{FF2B5EF4-FFF2-40B4-BE49-F238E27FC236}">
                <a16:creationId xmlns:a16="http://schemas.microsoft.com/office/drawing/2014/main" id="{ADDCCC41-4BAB-DD91-D66F-AF35475C4AF6}"/>
              </a:ext>
            </a:extLst>
          </p:cNvPr>
          <p:cNvPicPr>
            <a:picLocks noChangeAspect="1"/>
          </p:cNvPicPr>
          <p:nvPr/>
        </p:nvPicPr>
        <p:blipFill>
          <a:blip r:embed="rId2"/>
          <a:stretch>
            <a:fillRect/>
          </a:stretch>
        </p:blipFill>
        <p:spPr>
          <a:xfrm>
            <a:off x="488878" y="4953575"/>
            <a:ext cx="11104409" cy="1904425"/>
          </a:xfrm>
          <a:prstGeom prst="rect">
            <a:avLst/>
          </a:prstGeom>
        </p:spPr>
      </p:pic>
      <p:pic>
        <p:nvPicPr>
          <p:cNvPr id="23" name="Picture 22">
            <a:extLst>
              <a:ext uri="{FF2B5EF4-FFF2-40B4-BE49-F238E27FC236}">
                <a16:creationId xmlns:a16="http://schemas.microsoft.com/office/drawing/2014/main" id="{A273A089-03CE-B86F-324E-DCF535775449}"/>
              </a:ext>
            </a:extLst>
          </p:cNvPr>
          <p:cNvPicPr>
            <a:picLocks noChangeAspect="1"/>
          </p:cNvPicPr>
          <p:nvPr/>
        </p:nvPicPr>
        <p:blipFill>
          <a:blip r:embed="rId3"/>
          <a:stretch>
            <a:fillRect/>
          </a:stretch>
        </p:blipFill>
        <p:spPr>
          <a:xfrm>
            <a:off x="529111" y="3401000"/>
            <a:ext cx="11040376" cy="1552575"/>
          </a:xfrm>
          <a:prstGeom prst="rect">
            <a:avLst/>
          </a:prstGeom>
        </p:spPr>
      </p:pic>
      <p:pic>
        <p:nvPicPr>
          <p:cNvPr id="27" name="Picture 26">
            <a:extLst>
              <a:ext uri="{FF2B5EF4-FFF2-40B4-BE49-F238E27FC236}">
                <a16:creationId xmlns:a16="http://schemas.microsoft.com/office/drawing/2014/main" id="{6C80CA14-0418-0090-F765-7FB52D8DCE90}"/>
              </a:ext>
            </a:extLst>
          </p:cNvPr>
          <p:cNvPicPr>
            <a:picLocks noChangeAspect="1"/>
          </p:cNvPicPr>
          <p:nvPr/>
        </p:nvPicPr>
        <p:blipFill>
          <a:blip r:embed="rId4"/>
          <a:stretch>
            <a:fillRect/>
          </a:stretch>
        </p:blipFill>
        <p:spPr>
          <a:xfrm>
            <a:off x="488878" y="2948067"/>
            <a:ext cx="5763552" cy="480933"/>
          </a:xfrm>
          <a:prstGeom prst="rect">
            <a:avLst/>
          </a:prstGeom>
        </p:spPr>
      </p:pic>
    </p:spTree>
    <p:extLst>
      <p:ext uri="{BB962C8B-B14F-4D97-AF65-F5344CB8AC3E}">
        <p14:creationId xmlns:p14="http://schemas.microsoft.com/office/powerpoint/2010/main" val="423467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86199B-BC8D-38BF-3170-2CCBBA2521F5}"/>
              </a:ext>
            </a:extLst>
          </p:cNvPr>
          <p:cNvSpPr>
            <a:spLocks noGrp="1"/>
          </p:cNvSpPr>
          <p:nvPr>
            <p:ph idx="1"/>
          </p:nvPr>
        </p:nvSpPr>
        <p:spPr>
          <a:xfrm>
            <a:off x="655689" y="51309"/>
            <a:ext cx="11010624" cy="1643527"/>
          </a:xfrm>
          <a:prstGeom prst="roundRect">
            <a:avLst/>
          </a:prstGeo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sz="3000" b="1"/>
              <a:t>1. </a:t>
            </a:r>
            <a:r>
              <a:rPr lang="en-US" sz="3000"/>
              <a:t>Trên hóa đơn GTGT ở đầu bài học, tiền điện được tính lũy tiến (càng dung điện nhiều thì giá của 1 kW.h càng tăng). Theo em, cách tính này nhằm những mục đích gì, tại sao?</a:t>
            </a:r>
          </a:p>
          <a:p>
            <a:pPr marL="0" indent="0">
              <a:buNone/>
            </a:pPr>
            <a:endParaRPr lang="en-US"/>
          </a:p>
        </p:txBody>
      </p:sp>
      <p:grpSp>
        <p:nvGrpSpPr>
          <p:cNvPr id="4" name="Group 3">
            <a:extLst>
              <a:ext uri="{FF2B5EF4-FFF2-40B4-BE49-F238E27FC236}">
                <a16:creationId xmlns:a16="http://schemas.microsoft.com/office/drawing/2014/main" id="{2A50077F-6B9C-CE14-BE93-5ABA25DF9A41}"/>
              </a:ext>
            </a:extLst>
          </p:cNvPr>
          <p:cNvGrpSpPr/>
          <p:nvPr/>
        </p:nvGrpSpPr>
        <p:grpSpPr>
          <a:xfrm>
            <a:off x="0" y="51633"/>
            <a:ext cx="4265911" cy="1258808"/>
            <a:chOff x="0" y="-29930"/>
            <a:chExt cx="1800569" cy="528177"/>
          </a:xfrm>
        </p:grpSpPr>
        <p:sp>
          <p:nvSpPr>
            <p:cNvPr id="5" name="Rounded Rectangle 38">
              <a:extLst>
                <a:ext uri="{FF2B5EF4-FFF2-40B4-BE49-F238E27FC236}">
                  <a16:creationId xmlns:a16="http://schemas.microsoft.com/office/drawing/2014/main" id="{1B0D5D1E-2926-06C9-ED86-C5726AD823AF}"/>
                </a:ext>
              </a:extLst>
            </p:cNvPr>
            <p:cNvSpPr/>
            <p:nvPr/>
          </p:nvSpPr>
          <p:spPr>
            <a:xfrm>
              <a:off x="0" y="-6220"/>
              <a:ext cx="1800569" cy="504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2E7D51C3-5C96-DDBB-929A-16D0207B42B2}"/>
                </a:ext>
              </a:extLst>
            </p:cNvPr>
            <p:cNvGrpSpPr/>
            <p:nvPr/>
          </p:nvGrpSpPr>
          <p:grpSpPr>
            <a:xfrm>
              <a:off x="6221" y="-29930"/>
              <a:ext cx="251999" cy="281930"/>
              <a:chOff x="-1" y="-128273"/>
              <a:chExt cx="1080001" cy="1208273"/>
            </a:xfrm>
          </p:grpSpPr>
          <p:sp>
            <p:nvSpPr>
              <p:cNvPr id="7" name="Oval 6">
                <a:extLst>
                  <a:ext uri="{FF2B5EF4-FFF2-40B4-BE49-F238E27FC236}">
                    <a16:creationId xmlns:a16="http://schemas.microsoft.com/office/drawing/2014/main" id="{D8351886-A171-7948-5BD8-2380118456D1}"/>
                  </a:ext>
                </a:extLst>
              </p:cNvPr>
              <p:cNvSpPr/>
              <p:nvPr/>
            </p:nvSpPr>
            <p:spPr>
              <a:xfrm>
                <a:off x="-1" y="-1"/>
                <a:ext cx="1080001" cy="1080001"/>
              </a:xfrm>
              <a:prstGeom prst="ellipse">
                <a:avLst/>
              </a:prstGeom>
              <a:solidFill>
                <a:schemeClr val="accent2">
                  <a:lumMod val="90000"/>
                </a:schemeClr>
              </a:solidFill>
              <a:ln>
                <a:solidFill>
                  <a:schemeClr val="bg1"/>
                </a:solid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rgbClr val="003300"/>
                    </a:solidFill>
                    <a:effectLst/>
                    <a:latin typeface="Times New Roman" panose="02020603050405020304" pitchFamily="18" charset="0"/>
                    <a:ea typeface="Times New Roman" panose="02020603050405020304" pitchFamily="18" charset="0"/>
                  </a:rPr>
                  <a:t> </a:t>
                </a:r>
              </a:p>
            </p:txBody>
          </p:sp>
          <p:pic>
            <p:nvPicPr>
              <p:cNvPr id="8" name="Picture 7">
                <a:extLst>
                  <a:ext uri="{FF2B5EF4-FFF2-40B4-BE49-F238E27FC236}">
                    <a16:creationId xmlns:a16="http://schemas.microsoft.com/office/drawing/2014/main" id="{0D9364E4-0B7D-D8FC-157E-B8A8C42866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2774" y="-128273"/>
                <a:ext cx="988059" cy="988060"/>
              </a:xfrm>
              <a:prstGeom prst="rect">
                <a:avLst/>
              </a:prstGeom>
              <a:noFill/>
              <a:ln>
                <a:noFill/>
              </a:ln>
            </p:spPr>
          </p:pic>
        </p:grpSp>
      </p:grpSp>
      <p:sp>
        <p:nvSpPr>
          <p:cNvPr id="17" name="TextBox 16">
            <a:extLst>
              <a:ext uri="{FF2B5EF4-FFF2-40B4-BE49-F238E27FC236}">
                <a16:creationId xmlns:a16="http://schemas.microsoft.com/office/drawing/2014/main" id="{8D4CD4E7-1D1F-E54D-253A-0B55F8684EA9}"/>
              </a:ext>
            </a:extLst>
          </p:cNvPr>
          <p:cNvSpPr txBox="1"/>
          <p:nvPr/>
        </p:nvSpPr>
        <p:spPr>
          <a:xfrm>
            <a:off x="655689" y="2095529"/>
            <a:ext cx="10940769" cy="1815882"/>
          </a:xfrm>
          <a:prstGeom prst="rect">
            <a:avLst/>
          </a:prstGeom>
          <a:noFill/>
        </p:spPr>
        <p:txBody>
          <a:bodyPr wrap="square" rtlCol="0">
            <a:spAutoFit/>
          </a:bodyPr>
          <a:lstStyle/>
          <a:p>
            <a:r>
              <a:rPr lang="en-US" sz="2800"/>
              <a:t>Hướng dẫn giải:</a:t>
            </a:r>
          </a:p>
          <a:p>
            <a:r>
              <a:rPr lang="en-US" sz="2800"/>
              <a:t>Cách tính lũy tiến này chỉ áp dụng cho giá bán lẻ điện sinh hoạt.</a:t>
            </a:r>
          </a:p>
          <a:p>
            <a:r>
              <a:rPr lang="en-US" sz="2800"/>
              <a:t>Mục đích để cá nhân hoặc đơn vị sử dụng điện cần tiết kiệm điện năng.</a:t>
            </a:r>
          </a:p>
          <a:p>
            <a:pPr marL="342900" indent="-342900">
              <a:buAutoNum type="arabicPeriod"/>
            </a:pPr>
            <a:endParaRPr lang="en-US" sz="2800"/>
          </a:p>
        </p:txBody>
      </p:sp>
    </p:spTree>
    <p:extLst>
      <p:ext uri="{BB962C8B-B14F-4D97-AF65-F5344CB8AC3E}">
        <p14:creationId xmlns:p14="http://schemas.microsoft.com/office/powerpoint/2010/main" val="18702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50077F-6B9C-CE14-BE93-5ABA25DF9A41}"/>
              </a:ext>
            </a:extLst>
          </p:cNvPr>
          <p:cNvGrpSpPr/>
          <p:nvPr/>
        </p:nvGrpSpPr>
        <p:grpSpPr>
          <a:xfrm>
            <a:off x="0" y="51633"/>
            <a:ext cx="4265911" cy="1258808"/>
            <a:chOff x="0" y="-29930"/>
            <a:chExt cx="1800569" cy="528177"/>
          </a:xfrm>
        </p:grpSpPr>
        <p:sp>
          <p:nvSpPr>
            <p:cNvPr id="5" name="Rounded Rectangle 38">
              <a:extLst>
                <a:ext uri="{FF2B5EF4-FFF2-40B4-BE49-F238E27FC236}">
                  <a16:creationId xmlns:a16="http://schemas.microsoft.com/office/drawing/2014/main" id="{1B0D5D1E-2926-06C9-ED86-C5726AD823AF}"/>
                </a:ext>
              </a:extLst>
            </p:cNvPr>
            <p:cNvSpPr/>
            <p:nvPr/>
          </p:nvSpPr>
          <p:spPr>
            <a:xfrm>
              <a:off x="0" y="-6220"/>
              <a:ext cx="1800569" cy="504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2E7D51C3-5C96-DDBB-929A-16D0207B42B2}"/>
                </a:ext>
              </a:extLst>
            </p:cNvPr>
            <p:cNvGrpSpPr/>
            <p:nvPr/>
          </p:nvGrpSpPr>
          <p:grpSpPr>
            <a:xfrm>
              <a:off x="6221" y="-29930"/>
              <a:ext cx="251999" cy="281930"/>
              <a:chOff x="-1" y="-128273"/>
              <a:chExt cx="1080001" cy="1208273"/>
            </a:xfrm>
          </p:grpSpPr>
          <p:sp>
            <p:nvSpPr>
              <p:cNvPr id="7" name="Oval 6">
                <a:extLst>
                  <a:ext uri="{FF2B5EF4-FFF2-40B4-BE49-F238E27FC236}">
                    <a16:creationId xmlns:a16="http://schemas.microsoft.com/office/drawing/2014/main" id="{D8351886-A171-7948-5BD8-2380118456D1}"/>
                  </a:ext>
                </a:extLst>
              </p:cNvPr>
              <p:cNvSpPr/>
              <p:nvPr/>
            </p:nvSpPr>
            <p:spPr>
              <a:xfrm>
                <a:off x="-1" y="-1"/>
                <a:ext cx="1080001" cy="1080001"/>
              </a:xfrm>
              <a:prstGeom prst="ellipse">
                <a:avLst/>
              </a:prstGeom>
              <a:solidFill>
                <a:schemeClr val="accent2">
                  <a:lumMod val="90000"/>
                </a:schemeClr>
              </a:solidFill>
              <a:ln>
                <a:solidFill>
                  <a:schemeClr val="bg1"/>
                </a:solid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rgbClr val="003300"/>
                    </a:solidFill>
                    <a:effectLst/>
                    <a:latin typeface="Times New Roman" panose="02020603050405020304" pitchFamily="18" charset="0"/>
                    <a:ea typeface="Times New Roman" panose="02020603050405020304" pitchFamily="18" charset="0"/>
                  </a:rPr>
                  <a:t> </a:t>
                </a:r>
              </a:p>
            </p:txBody>
          </p:sp>
          <p:pic>
            <p:nvPicPr>
              <p:cNvPr id="8" name="Picture 7">
                <a:extLst>
                  <a:ext uri="{FF2B5EF4-FFF2-40B4-BE49-F238E27FC236}">
                    <a16:creationId xmlns:a16="http://schemas.microsoft.com/office/drawing/2014/main" id="{0D9364E4-0B7D-D8FC-157E-B8A8C42866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2774" y="-128273"/>
                <a:ext cx="988059" cy="988060"/>
              </a:xfrm>
              <a:prstGeom prst="rect">
                <a:avLst/>
              </a:prstGeom>
              <a:noFill/>
              <a:ln>
                <a:noFill/>
              </a:ln>
            </p:spPr>
          </p:pic>
        </p:grpSp>
      </p:grpSp>
      <p:sp>
        <p:nvSpPr>
          <p:cNvPr id="12" name="TextBox 11">
            <a:extLst>
              <a:ext uri="{FF2B5EF4-FFF2-40B4-BE49-F238E27FC236}">
                <a16:creationId xmlns:a16="http://schemas.microsoft.com/office/drawing/2014/main" id="{9F1B52E8-1163-DACA-C42A-6C10F137AB47}"/>
              </a:ext>
            </a:extLst>
          </p:cNvPr>
          <p:cNvSpPr txBox="1"/>
          <p:nvPr/>
        </p:nvSpPr>
        <p:spPr>
          <a:xfrm>
            <a:off x="634037" y="138863"/>
            <a:ext cx="11491182" cy="6803914"/>
          </a:xfrm>
          <a:prstGeom prst="rect">
            <a:avLst/>
          </a:prstGeom>
          <a:noFill/>
        </p:spPr>
        <p:txBody>
          <a:bodyPr wrap="square">
            <a:spAutoFit/>
          </a:bodyPr>
          <a:lstStyle/>
          <a:p>
            <a:pPr marR="0" lvl="0" algn="just" defTabSz="914400" rtl="0" eaLnBrk="1" fontAlgn="auto" latinLnBrk="0" hangingPunct="1">
              <a:lnSpc>
                <a:spcPct val="90000"/>
              </a:lnSpc>
              <a:spcBef>
                <a:spcPts val="1000"/>
              </a:spcBef>
              <a:spcAft>
                <a:spcPts val="0"/>
              </a:spcAft>
              <a:buClrTx/>
              <a:buSzTx/>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Cho các thông tin về bóng đèn LED và bóng đèn sợi đốt có cùng độ sáng như </a:t>
            </a:r>
            <a:r>
              <a:rPr lang="en-US" sz="2800">
                <a:solidFill>
                  <a:prstClr val="black"/>
                </a:solidFill>
                <a:latin typeface="Calibri" panose="020F0502020204030204"/>
              </a:rPr>
              <a:t>hình sau:</a:t>
            </a: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endParaRPr lang="en-US" sz="2800">
              <a:solidFill>
                <a:prstClr val="black"/>
              </a:solidFill>
              <a:latin typeface="Calibri" panose="020F0502020204030204"/>
            </a:endParaRPr>
          </a:p>
          <a:p>
            <a:pPr marR="0" lvl="0" algn="just"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Gi</a:t>
            </a:r>
            <a:r>
              <a:rPr lang="en-US" sz="2800">
                <a:solidFill>
                  <a:prstClr val="black"/>
                </a:solidFill>
                <a:latin typeface="Calibri" panose="020F0502020204030204"/>
              </a:rPr>
              <a:t>ả sử mỗi bóng đèn dùng 5h/ngày, hãy tính tiền điện phải trả cho từng bóng đèn mỗi tháng và trong 30 000 h, từ đó lập luận để so sánh về hiệu quả kinh tế khi sử dụng hai loại bóng đèn trên?</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Table 8">
            <a:extLst>
              <a:ext uri="{FF2B5EF4-FFF2-40B4-BE49-F238E27FC236}">
                <a16:creationId xmlns:a16="http://schemas.microsoft.com/office/drawing/2014/main" id="{C1A47EE0-0670-5BB3-D57D-58B32F6A1698}"/>
              </a:ext>
            </a:extLst>
          </p:cNvPr>
          <p:cNvGraphicFramePr>
            <a:graphicFrameLocks noGrp="1"/>
          </p:cNvGraphicFramePr>
          <p:nvPr>
            <p:extLst>
              <p:ext uri="{D42A27DB-BD31-4B8C-83A1-F6EECF244321}">
                <p14:modId xmlns:p14="http://schemas.microsoft.com/office/powerpoint/2010/main" val="2780406828"/>
              </p:ext>
            </p:extLst>
          </p:nvPr>
        </p:nvGraphicFramePr>
        <p:xfrm>
          <a:off x="128374" y="963392"/>
          <a:ext cx="11940283" cy="4670857"/>
        </p:xfrm>
        <a:graphic>
          <a:graphicData uri="http://schemas.openxmlformats.org/drawingml/2006/table">
            <a:tbl>
              <a:tblPr firstRow="1" bandRow="1">
                <a:tableStyleId>{5C22544A-7EE6-4342-B048-85BDC9FD1C3A}</a:tableStyleId>
              </a:tblPr>
              <a:tblGrid>
                <a:gridCol w="2300278">
                  <a:extLst>
                    <a:ext uri="{9D8B030D-6E8A-4147-A177-3AD203B41FA5}">
                      <a16:colId xmlns:a16="http://schemas.microsoft.com/office/drawing/2014/main" val="122912463"/>
                    </a:ext>
                  </a:extLst>
                </a:gridCol>
                <a:gridCol w="4660517">
                  <a:extLst>
                    <a:ext uri="{9D8B030D-6E8A-4147-A177-3AD203B41FA5}">
                      <a16:colId xmlns:a16="http://schemas.microsoft.com/office/drawing/2014/main" val="1289790885"/>
                    </a:ext>
                  </a:extLst>
                </a:gridCol>
                <a:gridCol w="4979488">
                  <a:extLst>
                    <a:ext uri="{9D8B030D-6E8A-4147-A177-3AD203B41FA5}">
                      <a16:colId xmlns:a16="http://schemas.microsoft.com/office/drawing/2014/main" val="4194066977"/>
                    </a:ext>
                  </a:extLst>
                </a:gridCol>
              </a:tblGrid>
              <a:tr h="3177093">
                <a:tc>
                  <a:txBody>
                    <a:bodyPr/>
                    <a:lstStyle/>
                    <a:p>
                      <a:r>
                        <a:rPr lang="en-US" sz="2000" b="0">
                          <a:solidFill>
                            <a:schemeClr val="tx1"/>
                          </a:solidFill>
                          <a:latin typeface="+mn-lt"/>
                        </a:rPr>
                        <a:t>Giản đồ phân phối năng lượng</a:t>
                      </a:r>
                    </a:p>
                  </a:txBody>
                  <a:tcPr>
                    <a:solidFill>
                      <a:srgbClr val="E6CBC4"/>
                    </a:solidFill>
                  </a:tcPr>
                </a:tc>
                <a:tc>
                  <a:txBody>
                    <a:bodyPr/>
                    <a:lstStyle/>
                    <a:p>
                      <a:r>
                        <a:rPr lang="en-US" sz="2400" b="0">
                          <a:solidFill>
                            <a:schemeClr val="tx1"/>
                          </a:solidFill>
                          <a:latin typeface="+mn-lt"/>
                        </a:rPr>
                        <a:t>Đèn</a:t>
                      </a:r>
                    </a:p>
                    <a:p>
                      <a:r>
                        <a:rPr lang="en-US" sz="2400" b="0">
                          <a:solidFill>
                            <a:schemeClr val="tx1"/>
                          </a:solidFill>
                          <a:latin typeface="+mn-lt"/>
                        </a:rPr>
                        <a:t>sợi </a:t>
                      </a:r>
                    </a:p>
                    <a:p>
                      <a:r>
                        <a:rPr lang="en-US" sz="2400" b="0">
                          <a:solidFill>
                            <a:schemeClr val="tx1"/>
                          </a:solidFill>
                          <a:latin typeface="+mn-lt"/>
                        </a:rPr>
                        <a:t>đốt</a:t>
                      </a:r>
                    </a:p>
                  </a:txBody>
                  <a:tcPr>
                    <a:solidFill>
                      <a:srgbClr val="E6CBC4"/>
                    </a:solidFill>
                  </a:tcPr>
                </a:tc>
                <a:tc>
                  <a:txBody>
                    <a:bodyPr/>
                    <a:lstStyle/>
                    <a:p>
                      <a:r>
                        <a:rPr lang="en-US" sz="2400" b="0">
                          <a:solidFill>
                            <a:schemeClr val="tx1"/>
                          </a:solidFill>
                          <a:latin typeface="+mn-lt"/>
                        </a:rPr>
                        <a:t>Đèn</a:t>
                      </a:r>
                    </a:p>
                    <a:p>
                      <a:r>
                        <a:rPr lang="en-US" sz="2400" b="0">
                          <a:solidFill>
                            <a:schemeClr val="tx1"/>
                          </a:solidFill>
                          <a:latin typeface="+mn-lt"/>
                        </a:rPr>
                        <a:t>LED</a:t>
                      </a:r>
                    </a:p>
                    <a:p>
                      <a:endParaRPr lang="en-US" sz="2400" b="0">
                        <a:solidFill>
                          <a:schemeClr val="tx1"/>
                        </a:solidFill>
                        <a:latin typeface="+mn-lt"/>
                      </a:endParaRPr>
                    </a:p>
                  </a:txBody>
                  <a:tcPr>
                    <a:solidFill>
                      <a:srgbClr val="E6CBC4"/>
                    </a:solidFill>
                  </a:tcPr>
                </a:tc>
                <a:extLst>
                  <a:ext uri="{0D108BD9-81ED-4DB2-BD59-A6C34878D82A}">
                    <a16:rowId xmlns:a16="http://schemas.microsoft.com/office/drawing/2014/main" val="1270183883"/>
                  </a:ext>
                </a:extLst>
              </a:tr>
              <a:tr h="502309">
                <a:tc>
                  <a:txBody>
                    <a:bodyPr/>
                    <a:lstStyle/>
                    <a:p>
                      <a:r>
                        <a:rPr lang="en-US" sz="2000" b="0">
                          <a:solidFill>
                            <a:schemeClr val="tx1"/>
                          </a:solidFill>
                          <a:latin typeface="+mn-lt"/>
                        </a:rPr>
                        <a:t>Thời gian hoạt động</a:t>
                      </a:r>
                    </a:p>
                  </a:txBody>
                  <a:tcPr>
                    <a:solidFill>
                      <a:srgbClr val="E6CBC4"/>
                    </a:solidFill>
                  </a:tcPr>
                </a:tc>
                <a:tc>
                  <a:txBody>
                    <a:bodyPr/>
                    <a:lstStyle/>
                    <a:p>
                      <a:r>
                        <a:rPr lang="en-US" sz="2400">
                          <a:latin typeface="+mn-lt"/>
                        </a:rPr>
                        <a:t>1000 h</a:t>
                      </a:r>
                    </a:p>
                  </a:txBody>
                  <a:tcPr>
                    <a:solidFill>
                      <a:srgbClr val="E6CBC4"/>
                    </a:solidFill>
                  </a:tcPr>
                </a:tc>
                <a:tc>
                  <a:txBody>
                    <a:bodyPr/>
                    <a:lstStyle/>
                    <a:p>
                      <a:r>
                        <a:rPr lang="en-US" sz="2400">
                          <a:latin typeface="+mn-lt"/>
                        </a:rPr>
                        <a:t>30 000 h</a:t>
                      </a:r>
                    </a:p>
                  </a:txBody>
                  <a:tcPr>
                    <a:solidFill>
                      <a:srgbClr val="E6CBC4"/>
                    </a:solidFill>
                  </a:tcPr>
                </a:tc>
                <a:extLst>
                  <a:ext uri="{0D108BD9-81ED-4DB2-BD59-A6C34878D82A}">
                    <a16:rowId xmlns:a16="http://schemas.microsoft.com/office/drawing/2014/main" val="552697559"/>
                  </a:ext>
                </a:extLst>
              </a:tr>
              <a:tr h="410966">
                <a:tc>
                  <a:txBody>
                    <a:bodyPr/>
                    <a:lstStyle/>
                    <a:p>
                      <a:r>
                        <a:rPr lang="en-US" sz="2000" b="0">
                          <a:solidFill>
                            <a:schemeClr val="tx1"/>
                          </a:solidFill>
                          <a:latin typeface="+mn-lt"/>
                        </a:rPr>
                        <a:t>Giá tiền/bóng</a:t>
                      </a:r>
                    </a:p>
                  </a:txBody>
                  <a:tcPr>
                    <a:solidFill>
                      <a:srgbClr val="E6CBC4"/>
                    </a:solidFill>
                  </a:tcPr>
                </a:tc>
                <a:tc>
                  <a:txBody>
                    <a:bodyPr/>
                    <a:lstStyle/>
                    <a:p>
                      <a:r>
                        <a:rPr lang="en-US" sz="2400">
                          <a:latin typeface="+mn-lt"/>
                        </a:rPr>
                        <a:t>8 000 đồng</a:t>
                      </a:r>
                    </a:p>
                  </a:txBody>
                  <a:tcPr>
                    <a:solidFill>
                      <a:srgbClr val="E6CBC4"/>
                    </a:solidFill>
                  </a:tcPr>
                </a:tc>
                <a:tc>
                  <a:txBody>
                    <a:bodyPr/>
                    <a:lstStyle/>
                    <a:p>
                      <a:r>
                        <a:rPr lang="en-US" sz="2400">
                          <a:latin typeface="+mn-lt"/>
                        </a:rPr>
                        <a:t>48 000 đồng</a:t>
                      </a:r>
                    </a:p>
                  </a:txBody>
                  <a:tcPr>
                    <a:solidFill>
                      <a:srgbClr val="E6CBC4"/>
                    </a:solidFill>
                  </a:tcPr>
                </a:tc>
                <a:extLst>
                  <a:ext uri="{0D108BD9-81ED-4DB2-BD59-A6C34878D82A}">
                    <a16:rowId xmlns:a16="http://schemas.microsoft.com/office/drawing/2014/main" val="3389186646"/>
                  </a:ext>
                </a:extLst>
              </a:tr>
              <a:tr h="534255">
                <a:tc>
                  <a:txBody>
                    <a:bodyPr/>
                    <a:lstStyle/>
                    <a:p>
                      <a:r>
                        <a:rPr lang="en-US" sz="2000" b="0">
                          <a:solidFill>
                            <a:schemeClr val="tx1"/>
                          </a:solidFill>
                          <a:latin typeface="+mn-lt"/>
                        </a:rPr>
                        <a:t>Giá tiền điện</a:t>
                      </a:r>
                    </a:p>
                  </a:txBody>
                  <a:tcPr>
                    <a:solidFill>
                      <a:srgbClr val="E6CBC4"/>
                    </a:solidFill>
                  </a:tcPr>
                </a:tc>
                <a:tc gridSpan="2">
                  <a:txBody>
                    <a:bodyPr/>
                    <a:lstStyle/>
                    <a:p>
                      <a:pPr algn="ctr"/>
                      <a:r>
                        <a:rPr lang="en-US" sz="2400" b="0">
                          <a:solidFill>
                            <a:schemeClr val="tx1"/>
                          </a:solidFill>
                          <a:latin typeface="+mn-lt"/>
                        </a:rPr>
                        <a:t>2 000 đồng/kW.h</a:t>
                      </a:r>
                    </a:p>
                  </a:txBody>
                  <a:tcPr>
                    <a:solidFill>
                      <a:srgbClr val="E6CBC4"/>
                    </a:solidFill>
                  </a:tcPr>
                </a:tc>
                <a:tc hMerge="1">
                  <a:txBody>
                    <a:bodyPr/>
                    <a:lstStyle/>
                    <a:p>
                      <a:endParaRPr lang="en-US" sz="2400" b="0">
                        <a:solidFill>
                          <a:schemeClr val="tx1"/>
                        </a:solidFill>
                        <a:latin typeface="+mn-lt"/>
                      </a:endParaRPr>
                    </a:p>
                  </a:txBody>
                  <a:tcPr>
                    <a:solidFill>
                      <a:srgbClr val="D6AA9E"/>
                    </a:solidFill>
                  </a:tcPr>
                </a:tc>
                <a:extLst>
                  <a:ext uri="{0D108BD9-81ED-4DB2-BD59-A6C34878D82A}">
                    <a16:rowId xmlns:a16="http://schemas.microsoft.com/office/drawing/2014/main" val="4190835915"/>
                  </a:ext>
                </a:extLst>
              </a:tr>
            </a:tbl>
          </a:graphicData>
        </a:graphic>
      </p:graphicFrame>
      <p:pic>
        <p:nvPicPr>
          <p:cNvPr id="13" name="Picture 12">
            <a:extLst>
              <a:ext uri="{FF2B5EF4-FFF2-40B4-BE49-F238E27FC236}">
                <a16:creationId xmlns:a16="http://schemas.microsoft.com/office/drawing/2014/main" id="{B826F74B-15F4-9E9E-ADE2-757B3635CB6C}"/>
              </a:ext>
            </a:extLst>
          </p:cNvPr>
          <p:cNvPicPr>
            <a:picLocks noChangeAspect="1"/>
          </p:cNvPicPr>
          <p:nvPr/>
        </p:nvPicPr>
        <p:blipFill>
          <a:blip r:embed="rId3"/>
          <a:stretch>
            <a:fillRect/>
          </a:stretch>
        </p:blipFill>
        <p:spPr>
          <a:xfrm>
            <a:off x="3761951" y="1012801"/>
            <a:ext cx="3296001" cy="3074352"/>
          </a:xfrm>
          <a:prstGeom prst="rect">
            <a:avLst/>
          </a:prstGeom>
        </p:spPr>
      </p:pic>
      <p:pic>
        <p:nvPicPr>
          <p:cNvPr id="15" name="Picture 14">
            <a:extLst>
              <a:ext uri="{FF2B5EF4-FFF2-40B4-BE49-F238E27FC236}">
                <a16:creationId xmlns:a16="http://schemas.microsoft.com/office/drawing/2014/main" id="{77CF7E91-8541-BF97-08BE-C1EF09C24A49}"/>
              </a:ext>
            </a:extLst>
          </p:cNvPr>
          <p:cNvPicPr>
            <a:picLocks noChangeAspect="1"/>
          </p:cNvPicPr>
          <p:nvPr/>
        </p:nvPicPr>
        <p:blipFill>
          <a:blip r:embed="rId4"/>
          <a:stretch>
            <a:fillRect/>
          </a:stretch>
        </p:blipFill>
        <p:spPr>
          <a:xfrm>
            <a:off x="8770139" y="963392"/>
            <a:ext cx="3296002" cy="3173170"/>
          </a:xfrm>
          <a:prstGeom prst="rect">
            <a:avLst/>
          </a:prstGeom>
        </p:spPr>
      </p:pic>
      <p:pic>
        <p:nvPicPr>
          <p:cNvPr id="16" name="Picture 15">
            <a:extLst>
              <a:ext uri="{FF2B5EF4-FFF2-40B4-BE49-F238E27FC236}">
                <a16:creationId xmlns:a16="http://schemas.microsoft.com/office/drawing/2014/main" id="{43DD2AC4-312E-965D-80D4-C7438B0A0961}"/>
              </a:ext>
            </a:extLst>
          </p:cNvPr>
          <p:cNvPicPr>
            <a:picLocks noChangeAspect="1"/>
          </p:cNvPicPr>
          <p:nvPr/>
        </p:nvPicPr>
        <p:blipFill>
          <a:blip r:embed="rId5"/>
          <a:stretch>
            <a:fillRect/>
          </a:stretch>
        </p:blipFill>
        <p:spPr>
          <a:xfrm>
            <a:off x="2601008" y="2165692"/>
            <a:ext cx="1007739" cy="1676742"/>
          </a:xfrm>
          <a:prstGeom prst="rect">
            <a:avLst/>
          </a:prstGeom>
        </p:spPr>
      </p:pic>
      <p:pic>
        <p:nvPicPr>
          <p:cNvPr id="22" name="Picture 21">
            <a:extLst>
              <a:ext uri="{FF2B5EF4-FFF2-40B4-BE49-F238E27FC236}">
                <a16:creationId xmlns:a16="http://schemas.microsoft.com/office/drawing/2014/main" id="{8C9997E2-67CC-220B-009A-C7BDCB75D98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11" b="93111" l="10000" r="90000">
                        <a14:foregroundMark x1="30556" y1="21889" x2="34033" y2="16377"/>
                        <a14:foregroundMark x1="39285" y1="11272" x2="43726" y2="9267"/>
                        <a14:foregroundMark x1="37975" y1="11865" x2="38238" y2="11746"/>
                        <a14:foregroundMark x1="48830" y1="7768" x2="49685" y2="7718"/>
                        <a14:foregroundMark x1="42249" y1="87053" x2="45889" y2="91556"/>
                        <a14:foregroundMark x1="45889" y1="91556" x2="50889" y2="94111"/>
                        <a14:foregroundMark x1="50889" y1="94111" x2="56444" y2="93111"/>
                        <a14:foregroundMark x1="61625" y1="76829" x2="61778" y2="74111"/>
                        <a14:backgroundMark x1="40333" y1="73778" x2="41667" y2="87111"/>
                        <a14:backgroundMark x1="62556" y1="76889" x2="61778" y2="89000"/>
                        <a14:backgroundMark x1="61778" y1="89000" x2="57111" y2="93778"/>
                        <a14:backgroundMark x1="37111" y1="11444" x2="35111" y2="13222"/>
                        <a14:backgroundMark x1="38667" y1="10889" x2="38111" y2="11667"/>
                        <a14:backgroundMark x1="37778" y1="11667" x2="36556" y2="12444"/>
                        <a14:backgroundMark x1="35667" y1="13111" x2="33333" y2="15889"/>
                        <a14:backgroundMark x1="44556" y1="7778" x2="49444" y2="6667"/>
                        <a14:backgroundMark x1="61111" y1="8222" x2="49556" y2="6667"/>
                        <a14:backgroundMark x1="49556" y1="6667" x2="49000" y2="6778"/>
                      </a14:backgroundRemoval>
                    </a14:imgEffect>
                  </a14:imgLayer>
                </a14:imgProps>
              </a:ext>
              <a:ext uri="{28A0092B-C50C-407E-A947-70E740481C1C}">
                <a14:useLocalDpi xmlns:a14="http://schemas.microsoft.com/office/drawing/2010/main" val="0"/>
              </a:ext>
            </a:extLst>
          </a:blip>
          <a:stretch>
            <a:fillRect/>
          </a:stretch>
        </p:blipFill>
        <p:spPr>
          <a:xfrm>
            <a:off x="6853305" y="1943322"/>
            <a:ext cx="2121482" cy="2121482"/>
          </a:xfrm>
          <a:prstGeom prst="rect">
            <a:avLst/>
          </a:prstGeom>
        </p:spPr>
      </p:pic>
    </p:spTree>
    <p:extLst>
      <p:ext uri="{BB962C8B-B14F-4D97-AF65-F5344CB8AC3E}">
        <p14:creationId xmlns:p14="http://schemas.microsoft.com/office/powerpoint/2010/main" val="732888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1011</Words>
  <PresentationFormat>Widescreen</PresentationFormat>
  <Paragraphs>156</Paragraphs>
  <Slides>13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0" baseType="lpstr">
      <vt:lpstr>Arial</vt:lpstr>
      <vt:lpstr>Calibri</vt:lpstr>
      <vt:lpstr>Calibri Light</vt:lpstr>
      <vt:lpstr>Cambria Math</vt:lpstr>
      <vt:lpstr>Times New Roman</vt:lpstr>
      <vt:lpstr>Office Theme</vt:lpstr>
      <vt:lpstr>MathType 6.0 Equation</vt:lpstr>
      <vt:lpstr>PowerPoint Presentation</vt:lpstr>
      <vt:lpstr>Khởi động</vt:lpstr>
      <vt:lpstr>I. Năng lượng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2023-06-22T15:06:18Z</dcterms:created>
  <dcterms:modified xsi:type="dcterms:W3CDTF">2023-06-26T12:11:50Z</dcterms:modified>
</cp:coreProperties>
</file>