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p:notesSz cx="6858000" cy="9144000"/>
  <p:embeddedFontLst>
    <p:embeddedFont>
      <p:font typeface="Raleway ExtraBold"/>
      <p:bold r:id="rId25"/>
      <p:boldItalic r:id="rId26"/>
    </p:embeddedFont>
    <p:embeddedFont>
      <p:font typeface="Raleway Light"/>
      <p:regular r:id="rId27"/>
    </p:embeddedFont>
    <p:embeddedFont>
      <p:font typeface="Raleway"/>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6BA325F-75D6-4A1C-A97B-B1DB77A2C8A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 name="Shape 45"/>
        <p:cNvGrpSpPr/>
        <p:nvPr/>
      </p:nvGrpSpPr>
      <p:grpSpPr>
        <a:xfrm>
          <a:off x="0" y="0"/>
          <a:ext cx="0" cy="0"/>
          <a:chOff x="0" y="0"/>
          <a:chExt cx="0" cy="0"/>
        </a:xfrm>
      </p:grpSpPr>
      <p:sp>
        <p:nvSpPr>
          <p:cNvPr id="46" name="Google Shape;46;p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p1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p1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1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5" name="Shape 205"/>
        <p:cNvGrpSpPr/>
        <p:nvPr/>
      </p:nvGrpSpPr>
      <p:grpSpPr>
        <a:xfrm>
          <a:off x="0" y="0"/>
          <a:ext cx="0" cy="0"/>
          <a:chOff x="0" y="0"/>
          <a:chExt cx="0" cy="0"/>
        </a:xfrm>
      </p:grpSpPr>
      <p:sp>
        <p:nvSpPr>
          <p:cNvPr id="206" name="Google Shape;206;p1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p15: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9" name="Shape 229"/>
        <p:cNvGrpSpPr/>
        <p:nvPr/>
      </p:nvGrpSpPr>
      <p:grpSpPr>
        <a:xfrm>
          <a:off x="0" y="0"/>
          <a:ext cx="0" cy="0"/>
          <a:chOff x="0" y="0"/>
          <a:chExt cx="0" cy="0"/>
        </a:xfrm>
      </p:grpSpPr>
      <p:sp>
        <p:nvSpPr>
          <p:cNvPr id="230" name="Google Shape;230;p16: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 name="Shape 239"/>
        <p:cNvGrpSpPr/>
        <p:nvPr/>
      </p:nvGrpSpPr>
      <p:grpSpPr>
        <a:xfrm>
          <a:off x="0" y="0"/>
          <a:ext cx="0" cy="0"/>
          <a:chOff x="0" y="0"/>
          <a:chExt cx="0" cy="0"/>
        </a:xfrm>
      </p:grpSpPr>
      <p:sp>
        <p:nvSpPr>
          <p:cNvPr id="240" name="Google Shape;240;p1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2" name="Google Shape;252;p1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 name="Shape 55"/>
        <p:cNvGrpSpPr/>
        <p:nvPr/>
      </p:nvGrpSpPr>
      <p:grpSpPr>
        <a:xfrm>
          <a:off x="0" y="0"/>
          <a:ext cx="0" cy="0"/>
          <a:chOff x="0" y="0"/>
          <a:chExt cx="0" cy="0"/>
        </a:xfrm>
      </p:grpSpPr>
      <p:sp>
        <p:nvSpPr>
          <p:cNvPr id="56" name="Google Shape;56;p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 name="Shape 71"/>
        <p:cNvGrpSpPr/>
        <p:nvPr/>
      </p:nvGrpSpPr>
      <p:grpSpPr>
        <a:xfrm>
          <a:off x="0" y="0"/>
          <a:ext cx="0" cy="0"/>
          <a:chOff x="0" y="0"/>
          <a:chExt cx="0" cy="0"/>
        </a:xfrm>
      </p:grpSpPr>
      <p:sp>
        <p:nvSpPr>
          <p:cNvPr id="72" name="Google Shape;72;p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5: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6: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p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 name="Shape 137"/>
        <p:cNvGrpSpPr/>
        <p:nvPr/>
      </p:nvGrpSpPr>
      <p:grpSpPr>
        <a:xfrm>
          <a:off x="0" y="0"/>
          <a:ext cx="0" cy="0"/>
          <a:chOff x="0" y="0"/>
          <a:chExt cx="0" cy="0"/>
        </a:xfrm>
      </p:grpSpPr>
      <p:sp>
        <p:nvSpPr>
          <p:cNvPr id="138" name="Google Shape;138;p8: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Google Shape;149;p9: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 name="Google Shape;11;p2"/>
          <p:cNvSpPr txBox="1"/>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3"/>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
          <p:cNvSpPr txBox="1"/>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p:txBody>
      </p:sp>
      <p:sp>
        <p:nvSpPr>
          <p:cNvPr id="16" name="Google Shape;16;p3"/>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7" name="Shape 17"/>
        <p:cNvGrpSpPr/>
        <p:nvPr/>
      </p:nvGrpSpPr>
      <p:grpSpPr>
        <a:xfrm>
          <a:off x="0" y="0"/>
          <a:ext cx="0" cy="0"/>
          <a:chOff x="0" y="0"/>
          <a:chExt cx="0" cy="0"/>
        </a:xfrm>
      </p:grpSpPr>
      <p:sp>
        <p:nvSpPr>
          <p:cNvPr id="18" name="Google Shape;18;p4"/>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 name="Google Shape;19;p4"/>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0" name="Google Shape;20;p4"/>
          <p:cNvSpPr txBox="1"/>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p:txBody>
      </p:sp>
      <p:sp>
        <p:nvSpPr>
          <p:cNvPr id="21" name="Google Shape;21;p4"/>
          <p:cNvSpPr txBox="1"/>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p:txBody>
      </p:sp>
      <p:sp>
        <p:nvSpPr>
          <p:cNvPr id="22" name="Google Shape;22;p4"/>
          <p:cNvSpPr txBox="1"/>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p:txBody>
      </p:sp>
      <p:sp>
        <p:nvSpPr>
          <p:cNvPr id="23" name="Google Shape;23;p4"/>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24" name="Shape 24"/>
        <p:cNvGrpSpPr/>
        <p:nvPr/>
      </p:nvGrpSpPr>
      <p:grpSpPr>
        <a:xfrm>
          <a:off x="0" y="0"/>
          <a:ext cx="0" cy="0"/>
          <a:chOff x="0" y="0"/>
          <a:chExt cx="0" cy="0"/>
        </a:xfrm>
      </p:grpSpPr>
      <p:sp>
        <p:nvSpPr>
          <p:cNvPr id="25" name="Google Shape;25;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5"/>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7" name="Google Shape;27;p5"/>
          <p:cNvSpPr txBox="1"/>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p:txBody>
      </p:sp>
      <p:sp>
        <p:nvSpPr>
          <p:cNvPr id="28" name="Google Shape;28;p5"/>
          <p:cNvSpPr txBox="1"/>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p:txBody>
      </p:sp>
      <p:sp>
        <p:nvSpPr>
          <p:cNvPr id="29" name="Google Shape;29;p5"/>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30" name="Shape 30"/>
        <p:cNvGrpSpPr/>
        <p:nvPr/>
      </p:nvGrpSpPr>
      <p:grpSpPr>
        <a:xfrm>
          <a:off x="0" y="0"/>
          <a:ext cx="0" cy="0"/>
          <a:chOff x="0" y="0"/>
          <a:chExt cx="0" cy="0"/>
        </a:xfrm>
      </p:grpSpPr>
      <p:sp>
        <p:nvSpPr>
          <p:cNvPr id="31" name="Google Shape;31;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6"/>
          <p:cNvSpPr txBox="1"/>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3" name="Google Shape;33;p6"/>
          <p:cNvSpPr txBox="1"/>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34" name="Shape 34"/>
        <p:cNvGrpSpPr/>
        <p:nvPr/>
      </p:nvGrpSpPr>
      <p:grpSpPr>
        <a:xfrm>
          <a:off x="0" y="0"/>
          <a:ext cx="0" cy="0"/>
          <a:chOff x="0" y="0"/>
          <a:chExt cx="0" cy="0"/>
        </a:xfrm>
      </p:grpSpPr>
      <p:sp>
        <p:nvSpPr>
          <p:cNvPr id="35" name="Google Shape;35;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7"/>
          <p:cNvSpPr txBox="1"/>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 name="Google Shape;37;p7"/>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38" name="Shape 38"/>
        <p:cNvGrpSpPr/>
        <p:nvPr/>
      </p:nvGrpSpPr>
      <p:grpSpPr>
        <a:xfrm>
          <a:off x="0" y="0"/>
          <a:ext cx="0" cy="0"/>
          <a:chOff x="0" y="0"/>
          <a:chExt cx="0" cy="0"/>
        </a:xfrm>
      </p:grpSpPr>
      <p:sp>
        <p:nvSpPr>
          <p:cNvPr id="39" name="Google Shape;39;p8"/>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1" name="Shape 41"/>
        <p:cNvGrpSpPr/>
        <p:nvPr/>
      </p:nvGrpSpPr>
      <p:grpSpPr>
        <a:xfrm>
          <a:off x="0" y="0"/>
          <a:ext cx="0" cy="0"/>
          <a:chOff x="0" y="0"/>
          <a:chExt cx="0" cy="0"/>
        </a:xfrm>
      </p:grpSpPr>
      <p:sp>
        <p:nvSpPr>
          <p:cNvPr id="42" name="Google Shape;42;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9"/>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 name="Google Shape;44;p9"/>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p:txBody>
      </p:sp>
      <p:sp>
        <p:nvSpPr>
          <p:cNvPr id="7" name="Google Shape;7;p1"/>
          <p:cNvSpPr txBox="1"/>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9pPr>
          </a:lstStyle>
          <a:p/>
        </p:txBody>
      </p:sp>
      <p:sp>
        <p:nvSpPr>
          <p:cNvPr id="8" name="Google Shape;8;p1"/>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panose="020B0604020202020204"/>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xml"/><Relationship Id="rId5" Type="http://schemas.openxmlformats.org/officeDocument/2006/relationships/tags" Target="../tags/tag9.xml"/><Relationship Id="rId4" Type="http://schemas.openxmlformats.org/officeDocument/2006/relationships/image" Target="../media/image19.GIF"/><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xml"/><Relationship Id="rId5" Type="http://schemas.openxmlformats.org/officeDocument/2006/relationships/tags" Target="../tags/tag10.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1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ags" Target="../tags/tag12.xml"/><Relationship Id="rId2" Type="http://schemas.openxmlformats.org/officeDocument/2006/relationships/image" Target="../media/image28.jpeg"/><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3.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image" Target="../media/image35.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6.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tags" Target="../tags/tag8.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8" name="Shape 48"/>
        <p:cNvGrpSpPr/>
        <p:nvPr/>
      </p:nvGrpSpPr>
      <p:grpSpPr>
        <a:xfrm>
          <a:off x="0" y="0"/>
          <a:ext cx="0" cy="0"/>
          <a:chOff x="0" y="0"/>
          <a:chExt cx="0" cy="0"/>
        </a:xfrm>
      </p:grpSpPr>
      <p:sp>
        <p:nvSpPr>
          <p:cNvPr id="49" name="Google Shape;49;p10"/>
          <p:cNvSpPr txBox="1"/>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a:t>Bài 11- SÓNG ĐIỆN TỪ</a:t>
            </a:r>
            <a:endParaRPr lang="en-US"/>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 name="Google Shape;52;p1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1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 name="Google Shape;54;p1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advTm="2249">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19"/>
          <p:cNvSpPr txBox="1"/>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Là sóng điện từ không nhìn thấy có bước sóng nằm trong khoảng 10nm đến 400nm</a:t>
            </a:r>
            <a:endParaRPr sz="1600"/>
          </a:p>
          <a:p>
            <a:pPr marL="457200" lvl="0" indent="-342900" algn="l" rtl="0">
              <a:lnSpc>
                <a:spcPct val="100000"/>
              </a:lnSpc>
              <a:spcBef>
                <a:spcPts val="600"/>
              </a:spcBef>
              <a:spcAft>
                <a:spcPts val="0"/>
              </a:spcAft>
              <a:buSzPts val="1800"/>
              <a:buChar char="●"/>
            </a:pPr>
            <a:r>
              <a:rPr lang="en-US" sz="1600"/>
              <a:t>Nguồn phát tia tử ngoại: Vật có nhiệt độ trên 2000</a:t>
            </a:r>
            <a:r>
              <a:rPr lang="en-US" sz="1600" baseline="30000"/>
              <a:t>o</a:t>
            </a:r>
            <a:r>
              <a:rPr lang="en-US" sz="1600"/>
              <a:t>C thì phát ra tia tử ngoại, nhiệt độ của vật càng cao thì bước sóng tử ngoại càng nhỏ. VD: hồ quang điện, đèn hơi thủy ngân, mặt trời…</a:t>
            </a:r>
            <a:endParaRPr sz="1600"/>
          </a:p>
          <a:p>
            <a:pPr marL="114300" lvl="0" indent="0" algn="l" rtl="0">
              <a:lnSpc>
                <a:spcPct val="100000"/>
              </a:lnSpc>
              <a:spcBef>
                <a:spcPts val="600"/>
              </a:spcBef>
              <a:spcAft>
                <a:spcPts val="0"/>
              </a:spcAft>
              <a:buSzPts val="1800"/>
              <a:buNone/>
            </a:pPr>
            <a:endParaRPr sz="1600"/>
          </a:p>
        </p:txBody>
      </p:sp>
      <p:sp>
        <p:nvSpPr>
          <p:cNvPr id="165" name="Google Shape;165;p19"/>
          <p:cNvSpPr txBox="1"/>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lang="en-US"/>
          </a:p>
        </p:txBody>
      </p:sp>
      <p:sp>
        <p:nvSpPr>
          <p:cNvPr id="166" name="Google Shape;166;p19"/>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67" name="Google Shape;167;p19"/>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8" name="Google Shape;168;p19"/>
          <p:cNvPicPr preferRelativeResize="0"/>
          <p:nvPr/>
        </p:nvPicPr>
        <p:blipFill rotWithShape="1">
          <a:blip r:embed="rId1"/>
          <a:srcRect/>
          <a:stretch>
            <a:fillRect/>
          </a:stretch>
        </p:blipFill>
        <p:spPr>
          <a:xfrm>
            <a:off x="4343400" y="3090126"/>
            <a:ext cx="1676400" cy="1676400"/>
          </a:xfrm>
          <a:prstGeom prst="rect">
            <a:avLst/>
          </a:prstGeom>
          <a:noFill/>
          <a:ln>
            <a:noFill/>
          </a:ln>
        </p:spPr>
      </p:pic>
      <p:pic>
        <p:nvPicPr>
          <p:cNvPr id="169" name="Google Shape;169;p19"/>
          <p:cNvPicPr preferRelativeResize="0"/>
          <p:nvPr/>
        </p:nvPicPr>
        <p:blipFill rotWithShape="1">
          <a:blip r:embed="rId2"/>
          <a:srcRect/>
          <a:stretch>
            <a:fillRect/>
          </a:stretch>
        </p:blipFill>
        <p:spPr>
          <a:xfrm>
            <a:off x="4343400" y="1809750"/>
            <a:ext cx="1676400" cy="1223836"/>
          </a:xfrm>
          <a:prstGeom prst="rect">
            <a:avLst/>
          </a:prstGeom>
          <a:noFill/>
          <a:ln>
            <a:noFill/>
          </a:ln>
        </p:spPr>
      </p:pic>
      <p:pic>
        <p:nvPicPr>
          <p:cNvPr id="170" name="Google Shape;170;p19"/>
          <p:cNvPicPr preferRelativeResize="0"/>
          <p:nvPr/>
        </p:nvPicPr>
        <p:blipFill rotWithShape="1">
          <a:blip r:embed="rId3"/>
          <a:srcRect/>
          <a:stretch>
            <a:fillRect/>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4"/>
          <a:srcRect/>
          <a:stretch>
            <a:fillRect/>
          </a:stretch>
        </p:blipFill>
        <p:spPr>
          <a:xfrm>
            <a:off x="6493179" y="3059525"/>
            <a:ext cx="1494667" cy="1707001"/>
          </a:xfrm>
          <a:prstGeom prst="rect">
            <a:avLst/>
          </a:prstGeom>
          <a:noFill/>
          <a:ln>
            <a:noFill/>
          </a:ln>
        </p:spPr>
      </p:pic>
    </p:spTree>
    <p:custDataLst>
      <p:tags r:id="rId5"/>
    </p:custDataLst>
  </p:cSld>
  <p:clrMapOvr>
    <a:masterClrMapping/>
  </p:clrMapOvr>
  <p:transition advTm="42993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lang="en-US"/>
          </a:p>
        </p:txBody>
      </p:sp>
      <p:sp>
        <p:nvSpPr>
          <p:cNvPr id="177" name="Google Shape;177;p20"/>
          <p:cNvSpPr txBox="1"/>
          <p:nvPr>
            <p:ph type="body" idx="2"/>
          </p:nvPr>
        </p:nvSpPr>
        <p:spPr>
          <a:xfrm>
            <a:off x="381000" y="19621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tử ngoại có tính chất tác dụng lên phim ảnh, kích thích sự phát quang của nhiều chất, làm ion hóa không khí, có tác dụng sinh học…</a:t>
            </a:r>
            <a:endParaRPr sz="1600"/>
          </a:p>
          <a:p>
            <a:pPr marL="457200" lvl="0" indent="-342900" algn="l" rtl="0">
              <a:lnSpc>
                <a:spcPct val="100000"/>
              </a:lnSpc>
              <a:spcBef>
                <a:spcPts val="600"/>
              </a:spcBef>
              <a:spcAft>
                <a:spcPts val="0"/>
              </a:spcAft>
              <a:buSzPts val="1800"/>
              <a:buChar char="●"/>
            </a:pPr>
            <a:r>
              <a:rPr lang="en-US" sz="1600"/>
              <a:t>- Ứng dụng: công nghệ diệt khuẩn, tiệt trùng thực phẩm trước khi đóng gói, khử trùng dụng cụ y tế,…</a:t>
            </a:r>
            <a:endParaRPr sz="1600"/>
          </a:p>
        </p:txBody>
      </p:sp>
      <p:sp>
        <p:nvSpPr>
          <p:cNvPr id="178" name="Google Shape;178;p20"/>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79" name="Google Shape;179;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80" name="Google Shape;180;p20"/>
          <p:cNvPicPr preferRelativeResize="0"/>
          <p:nvPr/>
        </p:nvPicPr>
        <p:blipFill rotWithShape="1">
          <a:blip r:embed="rId1"/>
          <a:srcRect/>
          <a:stretch>
            <a:fillRect/>
          </a:stretch>
        </p:blipFill>
        <p:spPr>
          <a:xfrm>
            <a:off x="4196016" y="3449026"/>
            <a:ext cx="1371600" cy="1088571"/>
          </a:xfrm>
          <a:prstGeom prst="rect">
            <a:avLst/>
          </a:prstGeom>
          <a:noFill/>
          <a:ln>
            <a:noFill/>
          </a:ln>
        </p:spPr>
      </p:pic>
      <p:pic>
        <p:nvPicPr>
          <p:cNvPr id="181" name="Google Shape;181;p20"/>
          <p:cNvPicPr preferRelativeResize="0"/>
          <p:nvPr/>
        </p:nvPicPr>
        <p:blipFill rotWithShape="1">
          <a:blip r:embed="rId2"/>
          <a:srcRect/>
          <a:stretch>
            <a:fillRect/>
          </a:stretch>
        </p:blipFill>
        <p:spPr>
          <a:xfrm>
            <a:off x="6172200" y="3469844"/>
            <a:ext cx="1507671" cy="990600"/>
          </a:xfrm>
          <a:prstGeom prst="rect">
            <a:avLst/>
          </a:prstGeom>
          <a:noFill/>
          <a:ln>
            <a:noFill/>
          </a:ln>
        </p:spPr>
      </p:pic>
      <p:pic>
        <p:nvPicPr>
          <p:cNvPr id="182" name="Google Shape;182;p20"/>
          <p:cNvPicPr preferRelativeResize="0"/>
          <p:nvPr/>
        </p:nvPicPr>
        <p:blipFill rotWithShape="1">
          <a:blip r:embed="rId3"/>
          <a:srcRect/>
          <a:stretch>
            <a:fillRect/>
          </a:stretch>
        </p:blipFill>
        <p:spPr>
          <a:xfrm>
            <a:off x="6172200" y="1992086"/>
            <a:ext cx="1360714" cy="1094014"/>
          </a:xfrm>
          <a:prstGeom prst="rect">
            <a:avLst/>
          </a:prstGeom>
          <a:noFill/>
          <a:ln>
            <a:noFill/>
          </a:ln>
        </p:spPr>
      </p:pic>
      <p:pic>
        <p:nvPicPr>
          <p:cNvPr id="183" name="Google Shape;183;p20"/>
          <p:cNvPicPr preferRelativeResize="0"/>
          <p:nvPr/>
        </p:nvPicPr>
        <p:blipFill rotWithShape="1">
          <a:blip r:embed="rId4"/>
          <a:srcRect/>
          <a:stretch>
            <a:fillRect/>
          </a:stretch>
        </p:blipFill>
        <p:spPr>
          <a:xfrm>
            <a:off x="4157916" y="2038350"/>
            <a:ext cx="1409700" cy="1055914"/>
          </a:xfrm>
          <a:prstGeom prst="rect">
            <a:avLst/>
          </a:prstGeom>
          <a:noFill/>
          <a:ln>
            <a:noFill/>
          </a:ln>
        </p:spPr>
      </p:pic>
    </p:spTree>
    <p:custDataLst>
      <p:tags r:id="rId5"/>
    </p:custDataLst>
  </p:cSld>
  <p:clrMapOvr>
    <a:masterClrMapping/>
  </p:clrMapOvr>
  <p:transition advTm="40730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7" name="Shape 187"/>
        <p:cNvGrpSpPr/>
        <p:nvPr/>
      </p:nvGrpSpPr>
      <p:grpSpPr>
        <a:xfrm>
          <a:off x="0" y="0"/>
          <a:ext cx="0" cy="0"/>
          <a:chOff x="0" y="0"/>
          <a:chExt cx="0" cy="0"/>
        </a:xfrm>
      </p:grpSpPr>
      <p:sp>
        <p:nvSpPr>
          <p:cNvPr id="188" name="Google Shape;188;p21"/>
          <p:cNvSpPr txBox="1"/>
          <p:nvPr>
            <p:ph type="body" idx="1"/>
          </p:nvPr>
        </p:nvSpPr>
        <p:spPr>
          <a:xfrm>
            <a:off x="762000" y="1657350"/>
            <a:ext cx="38100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Sóng vô tuyến có bước sóng nằm trong khoảng từ 1mm đến 100km</a:t>
            </a:r>
            <a:endParaRPr sz="1600"/>
          </a:p>
          <a:p>
            <a:pPr marL="457200" lvl="0" indent="-342900" algn="l" rtl="0">
              <a:lnSpc>
                <a:spcPct val="100000"/>
              </a:lnSpc>
              <a:spcBef>
                <a:spcPts val="600"/>
              </a:spcBef>
              <a:spcAft>
                <a:spcPts val="0"/>
              </a:spcAft>
              <a:buSzPts val="1800"/>
              <a:buChar char="●"/>
            </a:pPr>
            <a:r>
              <a:rPr lang="en-US" sz="1600"/>
              <a:t>Sóng vô tuyến được phát ra từ anten và được sử dụng để “mang” các thông tin như âm thanh, hình ảnh đi rất xa.</a:t>
            </a:r>
            <a:endParaRPr sz="1600"/>
          </a:p>
          <a:p>
            <a:pPr marL="457200" lvl="0" indent="-342900" algn="l" rtl="0">
              <a:lnSpc>
                <a:spcPct val="100000"/>
              </a:lnSpc>
              <a:spcBef>
                <a:spcPts val="600"/>
              </a:spcBef>
              <a:spcAft>
                <a:spcPts val="0"/>
              </a:spcAft>
              <a:buSzPts val="1800"/>
              <a:buChar char="●"/>
            </a:pPr>
            <a:r>
              <a:rPr lang="en-US" sz="1600"/>
              <a:t>Sóng VHF (bước sóng rất ngắn) từ 1m đến 10m, sóng UHF (bước sóng cực ngắn) từ 10cm đến 1m có thể truyền thẳng đến máy thu, không bị phản xạ bởi tầng điện li.</a:t>
            </a:r>
            <a:endParaRPr sz="1600"/>
          </a:p>
          <a:p>
            <a:pPr marL="114300" lvl="0" indent="0" algn="l" rtl="0">
              <a:lnSpc>
                <a:spcPct val="100000"/>
              </a:lnSpc>
              <a:spcBef>
                <a:spcPts val="600"/>
              </a:spcBef>
              <a:spcAft>
                <a:spcPts val="0"/>
              </a:spcAft>
              <a:buSzPts val="1800"/>
              <a:buNone/>
            </a:pPr>
            <a:endParaRPr sz="1600"/>
          </a:p>
        </p:txBody>
      </p:sp>
      <p:sp>
        <p:nvSpPr>
          <p:cNvPr id="189" name="Google Shape;189;p21"/>
          <p:cNvSpPr txBox="1"/>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lang="en-US"/>
          </a:p>
        </p:txBody>
      </p:sp>
      <p:sp>
        <p:nvSpPr>
          <p:cNvPr id="190" name="Google Shape;190;p21"/>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91" name="Google Shape;191;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92" name="Google Shape;192;p21"/>
          <p:cNvPicPr preferRelativeResize="0"/>
          <p:nvPr/>
        </p:nvPicPr>
        <p:blipFill rotWithShape="1">
          <a:blip r:embed="rId1"/>
          <a:srcRect/>
          <a:stretch>
            <a:fillRect/>
          </a:stretch>
        </p:blipFill>
        <p:spPr>
          <a:xfrm>
            <a:off x="5257800" y="3639622"/>
            <a:ext cx="1409700" cy="1055914"/>
          </a:xfrm>
          <a:prstGeom prst="rect">
            <a:avLst/>
          </a:prstGeom>
          <a:noFill/>
          <a:ln>
            <a:noFill/>
          </a:ln>
        </p:spPr>
      </p:pic>
      <p:pic>
        <p:nvPicPr>
          <p:cNvPr id="193" name="Google Shape;193;p21"/>
          <p:cNvPicPr preferRelativeResize="0"/>
          <p:nvPr/>
        </p:nvPicPr>
        <p:blipFill rotWithShape="1">
          <a:blip r:embed="rId2"/>
          <a:srcRect/>
          <a:stretch>
            <a:fillRect/>
          </a:stretch>
        </p:blipFill>
        <p:spPr>
          <a:xfrm>
            <a:off x="6726196" y="3714750"/>
            <a:ext cx="2036804" cy="944336"/>
          </a:xfrm>
          <a:prstGeom prst="rect">
            <a:avLst/>
          </a:prstGeom>
          <a:noFill/>
          <a:ln>
            <a:noFill/>
          </a:ln>
        </p:spPr>
      </p:pic>
      <p:pic>
        <p:nvPicPr>
          <p:cNvPr id="194" name="Google Shape;194;p21"/>
          <p:cNvPicPr preferRelativeResize="0"/>
          <p:nvPr/>
        </p:nvPicPr>
        <p:blipFill rotWithShape="1">
          <a:blip r:embed="rId3"/>
          <a:srcRect/>
          <a:stretch>
            <a:fillRect/>
          </a:stretch>
        </p:blipFill>
        <p:spPr>
          <a:xfrm>
            <a:off x="5257800" y="1806061"/>
            <a:ext cx="3276600" cy="1737360"/>
          </a:xfrm>
          <a:prstGeom prst="rect">
            <a:avLst/>
          </a:prstGeom>
          <a:noFill/>
          <a:ln>
            <a:noFill/>
          </a:ln>
        </p:spPr>
      </p:pic>
    </p:spTree>
    <p:custDataLst>
      <p:tags r:id="rId4"/>
    </p:custDataLst>
  </p:cSld>
  <p:clrMapOvr>
    <a:masterClrMapping/>
  </p:clrMapOvr>
  <p:transition advTm="68007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lang="en-US"/>
          </a:p>
        </p:txBody>
      </p:sp>
      <p:sp>
        <p:nvSpPr>
          <p:cNvPr id="200" name="Google Shape;200;p22"/>
          <p:cNvSpPr txBox="1"/>
          <p:nvPr>
            <p:ph type="body" idx="2"/>
          </p:nvPr>
        </p:nvSpPr>
        <p:spPr>
          <a:xfrm>
            <a:off x="685800" y="15049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Sử dụng cho các đài phát thanh và truyền hình địa phương </a:t>
            </a:r>
            <a:endParaRPr sz="1600"/>
          </a:p>
          <a:p>
            <a:pPr marL="457200" lvl="0" indent="-342900" algn="l" rtl="0">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202" name="Google Shape;202;p2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03" name="Google Shape;203;p22"/>
          <p:cNvPicPr preferRelativeResize="0"/>
          <p:nvPr/>
        </p:nvPicPr>
        <p:blipFill rotWithShape="1">
          <a:blip r:embed="rId1"/>
          <a:srcRect/>
          <a:stretch>
            <a:fillRect/>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2"/>
          <a:srcRect/>
          <a:stretch>
            <a:fillRect/>
          </a:stretch>
        </p:blipFill>
        <p:spPr>
          <a:xfrm>
            <a:off x="4572000" y="3028949"/>
            <a:ext cx="2231497" cy="1673623"/>
          </a:xfrm>
          <a:prstGeom prst="rect">
            <a:avLst/>
          </a:prstGeom>
          <a:noFill/>
          <a:ln>
            <a:noFill/>
          </a:ln>
        </p:spPr>
      </p:pic>
    </p:spTree>
    <p:custDataLst>
      <p:tags r:id="rId3"/>
    </p:custDataLst>
  </p:cSld>
  <p:clrMapOvr>
    <a:masterClrMapping/>
  </p:clrMapOvr>
  <p:transition advTm="12391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08" name="Shape 208"/>
        <p:cNvGrpSpPr/>
        <p:nvPr/>
      </p:nvGrpSpPr>
      <p:grpSpPr>
        <a:xfrm>
          <a:off x="0" y="0"/>
          <a:ext cx="0" cy="0"/>
          <a:chOff x="0" y="0"/>
          <a:chExt cx="0" cy="0"/>
        </a:xfrm>
      </p:grpSpPr>
      <p:sp>
        <p:nvSpPr>
          <p:cNvPr id="209" name="Google Shape;209;p23"/>
          <p:cNvSpPr txBox="1"/>
          <p:nvPr>
            <p:ph type="body" idx="1"/>
          </p:nvPr>
        </p:nvSpPr>
        <p:spPr>
          <a:xfrm>
            <a:off x="457200" y="1504950"/>
            <a:ext cx="4038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 Tia X có bước sóng nhỏ hơn tia tử ngoại (khoảng từ 30pm đến 3nm)</a:t>
            </a:r>
            <a:endParaRPr lang="en-US" sz="1600"/>
          </a:p>
          <a:p>
            <a:pPr marL="457200" lvl="0" indent="-342900" algn="l" rtl="0">
              <a:lnSpc>
                <a:spcPct val="100000"/>
              </a:lnSpc>
              <a:spcBef>
                <a:spcPts val="600"/>
              </a:spcBef>
              <a:spcAft>
                <a:spcPts val="0"/>
              </a:spcAft>
              <a:buSzPts val="1800"/>
              <a:buChar char="●"/>
            </a:pPr>
            <a:r>
              <a:rPr lang="en-US" sz="1600"/>
              <a:t>- Nguồn phát tia X: Các electron chuyển động với tốc độ cao tới đập vào tấm kim loại có nguyên tử lượng lớn trong ống tia X.</a:t>
            </a:r>
            <a:endParaRPr lang="en-US" sz="1600"/>
          </a:p>
          <a:p>
            <a:pPr marL="114300" lvl="0" indent="0" algn="l" rtl="0">
              <a:lnSpc>
                <a:spcPct val="100000"/>
              </a:lnSpc>
              <a:spcBef>
                <a:spcPts val="600"/>
              </a:spcBef>
              <a:spcAft>
                <a:spcPts val="0"/>
              </a:spcAft>
              <a:buSzPts val="1800"/>
              <a:buNone/>
            </a:pPr>
            <a:endParaRPr sz="1600"/>
          </a:p>
        </p:txBody>
      </p:sp>
      <p:sp>
        <p:nvSpPr>
          <p:cNvPr id="210" name="Google Shape;210;p23"/>
          <p:cNvSpPr txBox="1"/>
          <p:nvPr>
            <p:ph type="title"/>
          </p:nvPr>
        </p:nvSpPr>
        <p:spPr>
          <a:xfrm>
            <a:off x="5334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5. Tia Rơn ghen (tia X)</a:t>
            </a:r>
            <a:endParaRPr lang="en-US"/>
          </a:p>
        </p:txBody>
      </p:sp>
      <p:sp>
        <p:nvSpPr>
          <p:cNvPr id="211" name="Google Shape;211;p23"/>
          <p:cNvSpPr txBox="1"/>
          <p:nvPr>
            <p:ph type="body" idx="2"/>
          </p:nvPr>
        </p:nvSpPr>
        <p:spPr>
          <a:xfrm>
            <a:off x="457200" y="3181350"/>
            <a:ext cx="42672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Chuẩn đoán và chữa trị một số bệnh trong y học, tìm khuyết tật trong các vật đúc bằng kim loại, kiểm tra hành lí hành khách.</a:t>
            </a:r>
            <a:endParaRPr lang="en-US" sz="1600"/>
          </a:p>
        </p:txBody>
      </p:sp>
      <p:sp>
        <p:nvSpPr>
          <p:cNvPr id="212" name="Google Shape;212;p23"/>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213" name="Google Shape;213;p23"/>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14" name="Google Shape;214;p23" descr="20902049_images1944378_tiaX_04.jpg"/>
          <p:cNvPicPr preferRelativeResize="0"/>
          <p:nvPr/>
        </p:nvPicPr>
        <p:blipFill rotWithShape="1">
          <a:blip r:embed="rId1"/>
          <a:srcRect/>
          <a:stretch>
            <a:fillRect/>
          </a:stretch>
        </p:blipFill>
        <p:spPr>
          <a:xfrm>
            <a:off x="5181601" y="3333750"/>
            <a:ext cx="1069848" cy="1371600"/>
          </a:xfrm>
          <a:prstGeom prst="rect">
            <a:avLst/>
          </a:prstGeom>
          <a:noFill/>
          <a:ln>
            <a:noFill/>
          </a:ln>
        </p:spPr>
      </p:pic>
      <p:pic>
        <p:nvPicPr>
          <p:cNvPr id="215" name="Google Shape;215;p23" descr="hop-qua.jpg"/>
          <p:cNvPicPr preferRelativeResize="0"/>
          <p:nvPr/>
        </p:nvPicPr>
        <p:blipFill rotWithShape="1">
          <a:blip r:embed="rId2"/>
          <a:srcRect/>
          <a:stretch>
            <a:fillRect/>
          </a:stretch>
        </p:blipFill>
        <p:spPr>
          <a:xfrm>
            <a:off x="6296388" y="3333750"/>
            <a:ext cx="1933212" cy="1365967"/>
          </a:xfrm>
          <a:prstGeom prst="rect">
            <a:avLst/>
          </a:prstGeom>
          <a:noFill/>
          <a:ln>
            <a:noFill/>
          </a:ln>
        </p:spPr>
      </p:pic>
      <p:pic>
        <p:nvPicPr>
          <p:cNvPr id="216" name="Google Shape;216;p23"/>
          <p:cNvPicPr preferRelativeResize="0"/>
          <p:nvPr/>
        </p:nvPicPr>
        <p:blipFill rotWithShape="1">
          <a:blip r:embed="rId3"/>
          <a:srcRect/>
          <a:stretch>
            <a:fillRect/>
          </a:stretch>
        </p:blipFill>
        <p:spPr>
          <a:xfrm>
            <a:off x="5181601" y="1652698"/>
            <a:ext cx="3047999" cy="1617044"/>
          </a:xfrm>
          <a:prstGeom prst="rect">
            <a:avLst/>
          </a:prstGeom>
          <a:noFill/>
          <a:ln>
            <a:noFill/>
          </a:ln>
        </p:spPr>
      </p:pic>
    </p:spTree>
    <p:custDataLst>
      <p:tags r:id="rId4"/>
    </p:custDataLst>
  </p:cSld>
  <p:clrMapOvr>
    <a:masterClrMapping/>
  </p:clrMapOvr>
  <p:transition advTm="19924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5"/>
                                        </p:tgtEl>
                                        <p:attrNameLst>
                                          <p:attrName>style.visibility</p:attrName>
                                        </p:attrNameLst>
                                      </p:cBhvr>
                                      <p:to>
                                        <p:strVal val="visible"/>
                                      </p:to>
                                    </p:set>
                                    <p:animEffect transition="in" filter="fade">
                                      <p:cBhvr>
                                        <p:cTn id="36"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220" name="Shape 220"/>
        <p:cNvGrpSpPr/>
        <p:nvPr/>
      </p:nvGrpSpPr>
      <p:grpSpPr>
        <a:xfrm>
          <a:off x="0" y="0"/>
          <a:ext cx="0" cy="0"/>
          <a:chOff x="0" y="0"/>
          <a:chExt cx="0" cy="0"/>
        </a:xfrm>
      </p:grpSpPr>
      <p:sp>
        <p:nvSpPr>
          <p:cNvPr id="221" name="Google Shape;221;p24"/>
          <p:cNvSpPr txBox="1"/>
          <p:nvPr>
            <p:ph type="body" idx="1"/>
          </p:nvPr>
        </p:nvSpPr>
        <p:spPr>
          <a:xfrm>
            <a:off x="381000" y="1504950"/>
            <a:ext cx="3276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Có bước sóng nhỏ nhất trong thang sóng điện từ, khoảng từ 10</a:t>
            </a:r>
            <a:r>
              <a:rPr lang="en-US" sz="1600" baseline="30000"/>
              <a:t>-5</a:t>
            </a:r>
            <a:r>
              <a:rPr lang="en-US" sz="1600"/>
              <a:t>nm đến 0,1nm</a:t>
            </a:r>
            <a:endParaRPr lang="en-US" sz="1600"/>
          </a:p>
          <a:p>
            <a:pPr marL="457200" lvl="0" indent="-342900" algn="l" rtl="0">
              <a:lnSpc>
                <a:spcPct val="100000"/>
              </a:lnSpc>
              <a:spcBef>
                <a:spcPts val="600"/>
              </a:spcBef>
              <a:spcAft>
                <a:spcPts val="0"/>
              </a:spcAft>
              <a:buSzPts val="1800"/>
              <a:buChar char="●"/>
            </a:pPr>
            <a:r>
              <a:rPr lang="en-US" sz="1600"/>
              <a:t>Ứng dụng: dùng trong phẫu thuật, điều trị các căn bệnh liên quan đến khối u, dị dạng mạch máu; ứng dụng trong lĩnh vực công nghiệp, phát hiện các khuyết tật bằng hình ảnh rõ rang với độ chính xác cao.</a:t>
            </a:r>
            <a:endParaRPr lang="en-US" sz="1600"/>
          </a:p>
        </p:txBody>
      </p:sp>
      <p:sp>
        <p:nvSpPr>
          <p:cNvPr id="222" name="Google Shape;222;p24"/>
          <p:cNvSpPr txBox="1"/>
          <p:nvPr>
            <p:ph type="title"/>
          </p:nvPr>
        </p:nvSpPr>
        <p:spPr>
          <a:xfrm>
            <a:off x="4572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6. Tia Gamma (γ)</a:t>
            </a:r>
            <a:endParaRPr lang="en-US"/>
          </a:p>
        </p:txBody>
      </p:sp>
      <p:sp>
        <p:nvSpPr>
          <p:cNvPr id="223" name="Google Shape;223;p24"/>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224" name="Google Shape;224;p24"/>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25" name="Google Shape;225;p24"/>
          <p:cNvPicPr preferRelativeResize="0"/>
          <p:nvPr/>
        </p:nvPicPr>
        <p:blipFill rotWithShape="1">
          <a:blip r:embed="rId1"/>
          <a:srcRect/>
          <a:stretch>
            <a:fillRect/>
          </a:stretch>
        </p:blipFill>
        <p:spPr>
          <a:xfrm>
            <a:off x="3962400" y="2952750"/>
            <a:ext cx="2819400" cy="1578864"/>
          </a:xfrm>
          <a:prstGeom prst="rect">
            <a:avLst/>
          </a:prstGeom>
          <a:noFill/>
          <a:ln>
            <a:noFill/>
          </a:ln>
        </p:spPr>
      </p:pic>
      <p:pic>
        <p:nvPicPr>
          <p:cNvPr id="226" name="Google Shape;226;p24"/>
          <p:cNvPicPr preferRelativeResize="0"/>
          <p:nvPr/>
        </p:nvPicPr>
        <p:blipFill rotWithShape="1">
          <a:blip r:embed="rId2"/>
          <a:srcRect/>
          <a:stretch>
            <a:fillRect/>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3"/>
          <a:srcRect/>
          <a:stretch>
            <a:fillRect/>
          </a:stretch>
        </p:blipFill>
        <p:spPr>
          <a:xfrm>
            <a:off x="3962400" y="1684077"/>
            <a:ext cx="1752600" cy="1251857"/>
          </a:xfrm>
          <a:prstGeom prst="rect">
            <a:avLst/>
          </a:prstGeom>
          <a:noFill/>
          <a:ln>
            <a:noFill/>
          </a:ln>
        </p:spPr>
      </p:pic>
      <p:sp>
        <p:nvSpPr>
          <p:cNvPr id="228" name="Google Shape;228;p24"/>
          <p:cNvSpPr txBox="1"/>
          <p:nvPr/>
        </p:nvSpPr>
        <p:spPr>
          <a:xfrm>
            <a:off x="6858000" y="3409950"/>
            <a:ext cx="177165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aleway"/>
                <a:ea typeface="Raleway"/>
                <a:cs typeface="Raleway"/>
                <a:sym typeface="Raleway"/>
              </a:rPr>
              <a:t>Sử dụng phương pháp chiếu xạ nâng cao chất lượng thực phẩm</a:t>
            </a:r>
            <a:endParaRPr sz="1400" b="0" i="0" u="none" strike="noStrike" cap="none">
              <a:solidFill>
                <a:srgbClr val="000000"/>
              </a:solidFill>
              <a:latin typeface="Raleway"/>
              <a:ea typeface="Raleway"/>
              <a:cs typeface="Raleway"/>
              <a:sym typeface="Raleway"/>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32" name="Shape 232"/>
        <p:cNvGrpSpPr/>
        <p:nvPr/>
      </p:nvGrpSpPr>
      <p:grpSpPr>
        <a:xfrm>
          <a:off x="0" y="0"/>
          <a:ext cx="0" cy="0"/>
          <a:chOff x="0" y="0"/>
          <a:chExt cx="0" cy="0"/>
        </a:xfrm>
      </p:grpSpPr>
      <p:sp>
        <p:nvSpPr>
          <p:cNvPr id="233" name="Google Shape;233;p25"/>
          <p:cNvSpPr txBox="1"/>
          <p:nvPr>
            <p:ph type="ctrTitle" idx="4294967295"/>
          </p:nvPr>
        </p:nvSpPr>
        <p:spPr>
          <a:xfrm>
            <a:off x="972175" y="648000"/>
            <a:ext cx="7199700" cy="8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800"/>
              <a:buFont typeface="Raleway ExtraBold"/>
              <a:buNone/>
            </a:pPr>
            <a:r>
              <a:rPr lang="en-US" sz="4800" b="0" i="0" u="none" strike="noStrike" cap="none">
                <a:solidFill>
                  <a:srgbClr val="FFFFFF"/>
                </a:solidFill>
                <a:latin typeface="Raleway ExtraBold"/>
                <a:ea typeface="Raleway ExtraBold"/>
                <a:cs typeface="Raleway ExtraBold"/>
                <a:sym typeface="Raleway ExtraBold"/>
              </a:rPr>
              <a:t>Củng cố kiến thức</a:t>
            </a:r>
            <a:endParaRPr sz="4800" b="0" i="0" u="none" strike="noStrike" cap="none">
              <a:solidFill>
                <a:srgbClr val="FFFFFF"/>
              </a:solidFill>
              <a:latin typeface="Raleway ExtraBold"/>
              <a:ea typeface="Raleway ExtraBold"/>
              <a:cs typeface="Raleway ExtraBold"/>
              <a:sym typeface="Raleway ExtraBold"/>
            </a:endParaRPr>
          </a:p>
        </p:txBody>
      </p:sp>
      <p:sp>
        <p:nvSpPr>
          <p:cNvPr id="234" name="Google Shape;234;p25"/>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7" name="Google Shape;237;p25"/>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8" name="Google Shape;238;p25"/>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advTm="1344">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922000" y="514350"/>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7504550" cy="3000000"/>
        </p:xfrm>
        <a:graphic>
          <a:graphicData uri="http://schemas.openxmlformats.org/drawingml/2006/table">
            <a:tbl>
              <a:tblPr>
                <a:noFill/>
                <a:tableStyleId>{A6BA325F-75D6-4A1C-A97B-B1DB77A2C8AF}</a:tableStyleId>
              </a:tblPr>
              <a:tblGrid>
                <a:gridCol w="2018150"/>
                <a:gridCol w="2743200"/>
                <a:gridCol w="2743200"/>
              </a:tblGrid>
              <a:tr h="32585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Loại bức xạ</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Phạm vi bước sóng</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Phạm vi tần số (Hz)</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r>
              <a:tr h="335300">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Sóng vô tuyến</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1mm đến 100km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r>
              <a:tr h="381025">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Sóng vi ba</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1mm đến 1m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r h="274350">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Tia hồng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0,76µm đến 1mm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r h="325775">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Ánh sáng nhìn thấy</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0,38µm đến 0,76µm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r h="219100">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Tia tử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10nm đến 400nm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r h="219100">
                <a:tc>
                  <a:txBody>
                    <a:bodyPr/>
                    <a:lstStyle/>
                    <a:p>
                      <a:pPr marL="0" marR="0" lvl="0" indent="0" algn="r" rtl="0">
                        <a:lnSpc>
                          <a:spcPct val="100000"/>
                        </a:lnSpc>
                        <a:spcBef>
                          <a:spcPts val="0"/>
                        </a:spcBef>
                        <a:spcAft>
                          <a:spcPts val="0"/>
                        </a:spcAft>
                        <a:buClr>
                          <a:srgbClr val="000000"/>
                        </a:buClr>
                        <a:buSzPts val="1400"/>
                        <a:buFont typeface="Arial" panose="020B0604020202020204"/>
                        <a:buNone/>
                      </a:pPr>
                      <a:r>
                        <a:rPr lang="en-US" sz="1400" u="none" strike="noStrike" cap="none">
                          <a:solidFill>
                            <a:schemeClr val="dk1"/>
                          </a:solidFill>
                          <a:latin typeface="Raleway Light"/>
                          <a:ea typeface="Raleway Light"/>
                          <a:cs typeface="Raleway Light"/>
                          <a:sym typeface="Raleway Light"/>
                        </a:rPr>
                        <a:t>Tia X</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en-US" sz="1800" u="none" strike="noStrike" cap="none">
                          <a:solidFill>
                            <a:schemeClr val="dk1"/>
                          </a:solidFill>
                          <a:latin typeface="Raleway ExtraBold"/>
                          <a:ea typeface="Raleway ExtraBold"/>
                          <a:cs typeface="Raleway ExtraBold"/>
                          <a:sym typeface="Raleway ExtraBold"/>
                        </a:rPr>
                        <a:t>Từ 30pm đến 3nm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r>
            </a:tbl>
          </a:graphicData>
        </a:graphic>
      </p:graphicFrame>
      <p:sp>
        <p:nvSpPr>
          <p:cNvPr id="245" name="Google Shape;245;p26"/>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advTm="47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53" name="Shape 253"/>
        <p:cNvGrpSpPr/>
        <p:nvPr/>
      </p:nvGrpSpPr>
      <p:grpSpPr>
        <a:xfrm>
          <a:off x="0" y="0"/>
          <a:ext cx="0" cy="0"/>
          <a:chOff x="0" y="0"/>
          <a:chExt cx="0" cy="0"/>
        </a:xfrm>
      </p:grpSpPr>
      <p:sp>
        <p:nvSpPr>
          <p:cNvPr id="254" name="Google Shape;254;p27"/>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255" name="Google Shape;255;p27"/>
          <p:cNvSpPr txBox="1"/>
          <p:nvPr/>
        </p:nvSpPr>
        <p:spPr>
          <a:xfrm>
            <a:off x="685800" y="1352550"/>
            <a:ext cx="4114800" cy="7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1: </a:t>
            </a:r>
            <a:r>
              <a:rPr lang="en-US" sz="1400" b="1" i="0" u="none" strike="noStrike" cap="none">
                <a:solidFill>
                  <a:schemeClr val="dk1"/>
                </a:solidFill>
                <a:latin typeface="Raleway Light"/>
                <a:ea typeface="Raleway Light"/>
                <a:cs typeface="Raleway Light"/>
                <a:sym typeface="Raleway Light"/>
              </a:rPr>
              <a:t>Giải thích tại sao mỗi khi cho phóng hồ quang người thợ hàn cần mặt nạ che mặt?</a:t>
            </a:r>
            <a:endParaRPr lang="en-US"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1"/>
          <a:srcRect/>
          <a:stretch>
            <a:fillRect/>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0" name="Google Shape;260;p2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5" name="Google Shape;265;p2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66" name="Google Shape;266;p27"/>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27"/>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8" name="Google Shape;268;p27"/>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9" name="Google Shape;269;p27"/>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0" name="Google Shape;270;p27"/>
          <p:cNvSpPr txBox="1"/>
          <p:nvPr/>
        </p:nvSpPr>
        <p:spPr>
          <a:xfrm>
            <a:off x="762000" y="3638550"/>
            <a:ext cx="74669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2: </a:t>
            </a:r>
            <a:r>
              <a:rPr lang="en-US" sz="1400" b="1" i="0" u="none" strike="noStrike" cap="non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ustDataLst>
      <p:tags r:id="rId2"/>
    </p:custDataLst>
  </p:cSld>
  <p:clrMapOvr>
    <a:masterClrMapping/>
  </p:clrMapOvr>
  <p:transition advTm="5313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8" name="Shape 58"/>
        <p:cNvGrpSpPr/>
        <p:nvPr/>
      </p:nvGrpSpPr>
      <p:grpSpPr>
        <a:xfrm>
          <a:off x="0" y="0"/>
          <a:ext cx="0" cy="0"/>
          <a:chOff x="0" y="0"/>
          <a:chExt cx="0" cy="0"/>
        </a:xfrm>
      </p:grpSpPr>
      <p:sp>
        <p:nvSpPr>
          <p:cNvPr id="59" name="Google Shape;59;p11"/>
          <p:cNvSpPr txBox="1"/>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a:t>Chỉ với một chiếc điện thoại thông minh hay chiếc máy tính được kết nối internet, ta có thể trao đổi thông tin với nhau trên khắp toàn cầu. Vậy tại sao thông tin lại có thể lan truyền được trong không gian?</a:t>
            </a:r>
            <a:endParaRPr lang="en-US"/>
          </a:p>
          <a:p>
            <a:pPr marL="114300" lvl="0" indent="0" algn="l" rtl="0">
              <a:lnSpc>
                <a:spcPct val="100000"/>
              </a:lnSpc>
              <a:spcBef>
                <a:spcPts val="600"/>
              </a:spcBef>
              <a:spcAft>
                <a:spcPts val="0"/>
              </a:spcAft>
              <a:buSzPts val="1800"/>
              <a:buNone/>
            </a:pPr>
          </a:p>
        </p:txBody>
      </p:sp>
      <p:sp>
        <p:nvSpPr>
          <p:cNvPr id="60" name="Google Shape;60;p11"/>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 name="Google Shape;63;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 name="Google Shape;64;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 name="Google Shape;65;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 name="Google Shape;66;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7" name="Google Shape;67;p11"/>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a:t>Câu hỏi thảo luận</a:t>
            </a:r>
            <a:endParaRPr sz="4800">
              <a:solidFill>
                <a:schemeClr val="accent1"/>
              </a:solidFill>
            </a:endParaRPr>
          </a:p>
        </p:txBody>
      </p:sp>
      <p:pic>
        <p:nvPicPr>
          <p:cNvPr id="68" name="Google Shape;68;p11"/>
          <p:cNvPicPr preferRelativeResize="0"/>
          <p:nvPr/>
        </p:nvPicPr>
        <p:blipFill rotWithShape="1">
          <a:blip r:embed="rId1"/>
          <a:srcRect/>
          <a:stretch>
            <a:fillRect/>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2"/>
          <a:srcRect/>
          <a:stretch>
            <a:fillRect/>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3"/>
          <a:srcRect/>
          <a:stretch>
            <a:fillRect/>
          </a:stretch>
        </p:blipFill>
        <p:spPr>
          <a:xfrm>
            <a:off x="6019800" y="2977099"/>
            <a:ext cx="2469376" cy="1788491"/>
          </a:xfrm>
          <a:prstGeom prst="rect">
            <a:avLst/>
          </a:prstGeom>
          <a:noFill/>
          <a:ln>
            <a:noFill/>
          </a:ln>
        </p:spPr>
      </p:pic>
    </p:spTree>
    <p:custDataLst>
      <p:tags r:id="rId4"/>
    </p:custDataLst>
  </p:cSld>
  <p:clrMapOvr>
    <a:masterClrMapping/>
  </p:clrMapOvr>
  <p:transition advTm="415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fmla="">
                                          <p:val>
                                            <p:strVal val="#ppt_y+1"/>
                                          </p:val>
                                        </p:tav>
                                        <p:tav tm="100000" fmla="">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p:tgtEl>
                                          <p:spTgt spid="70"/>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4" name="Shape 74"/>
        <p:cNvGrpSpPr/>
        <p:nvPr/>
      </p:nvGrpSpPr>
      <p:grpSpPr>
        <a:xfrm>
          <a:off x="0" y="0"/>
          <a:ext cx="0" cy="0"/>
          <a:chOff x="0" y="0"/>
          <a:chExt cx="0" cy="0"/>
        </a:xfrm>
      </p:grpSpPr>
      <p:sp>
        <p:nvSpPr>
          <p:cNvPr id="75" name="Google Shape;75;p12"/>
          <p:cNvSpPr txBox="1"/>
          <p:nvPr>
            <p:ph type="title"/>
          </p:nvPr>
        </p:nvSpPr>
        <p:spPr>
          <a:xfrm>
            <a:off x="914400" y="566408"/>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1800"/>
              <a:t>Các thiết bị như tivi, điện thoại di động, lò vi sóng đều sử dụng sóng điện từ. Vậy ai nghiên cứu, xây dựng lí thuyết điện từ? Và sóng điện từ là gì?</a:t>
            </a:r>
            <a:endParaRPr sz="1800"/>
          </a:p>
        </p:txBody>
      </p:sp>
      <p:sp>
        <p:nvSpPr>
          <p:cNvPr id="76" name="Google Shape;76;p12"/>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77" name="Google Shape;77;p12"/>
          <p:cNvSpPr txBox="1"/>
          <p:nvPr>
            <p:ph type="body" idx="1"/>
          </p:nvPr>
        </p:nvSpPr>
        <p:spPr>
          <a:xfrm>
            <a:off x="1143000" y="4144864"/>
            <a:ext cx="1676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Michael Faraday</a:t>
            </a:r>
            <a:endParaRPr lang="en-US" b="1"/>
          </a:p>
          <a:p>
            <a:pPr marL="0" lvl="0" indent="0" algn="ctr" rtl="0">
              <a:lnSpc>
                <a:spcPct val="100000"/>
              </a:lnSpc>
              <a:spcBef>
                <a:spcPts val="600"/>
              </a:spcBef>
              <a:spcAft>
                <a:spcPts val="0"/>
              </a:spcAft>
              <a:buSzPts val="1400"/>
              <a:buNone/>
            </a:pPr>
            <a:r>
              <a:rPr lang="en-US" sz="1200" b="1"/>
              <a:t>(1791- 1867)</a:t>
            </a:r>
            <a:endParaRPr sz="1200" b="1"/>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 name="Google Shape;80;p1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1" name="Google Shape;81;p1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1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1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1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85" name="Google Shape;85;p12"/>
          <p:cNvPicPr preferRelativeResize="0"/>
          <p:nvPr/>
        </p:nvPicPr>
        <p:blipFill rotWithShape="1">
          <a:blip r:embed="rId1"/>
          <a:srcRect/>
          <a:stretch>
            <a:fillRect/>
          </a:stretch>
        </p:blipFill>
        <p:spPr>
          <a:xfrm>
            <a:off x="990600" y="1570034"/>
            <a:ext cx="2006194" cy="2585301"/>
          </a:xfrm>
          <a:prstGeom prst="rect">
            <a:avLst/>
          </a:prstGeom>
          <a:noFill/>
          <a:ln>
            <a:noFill/>
          </a:ln>
        </p:spPr>
      </p:pic>
      <p:pic>
        <p:nvPicPr>
          <p:cNvPr id="86" name="Google Shape;86;p12"/>
          <p:cNvPicPr preferRelativeResize="0"/>
          <p:nvPr/>
        </p:nvPicPr>
        <p:blipFill rotWithShape="1">
          <a:blip r:embed="rId2"/>
          <a:srcRect/>
          <a:stretch>
            <a:fillRect/>
          </a:stretch>
        </p:blipFill>
        <p:spPr>
          <a:xfrm>
            <a:off x="4800600" y="1504950"/>
            <a:ext cx="2797629" cy="2650385"/>
          </a:xfrm>
          <a:prstGeom prst="rect">
            <a:avLst/>
          </a:prstGeom>
          <a:noFill/>
          <a:ln>
            <a:noFill/>
          </a:ln>
        </p:spPr>
      </p:pic>
      <p:sp>
        <p:nvSpPr>
          <p:cNvPr id="87" name="Google Shape;87;p12"/>
          <p:cNvSpPr txBox="1"/>
          <p:nvPr>
            <p:ph type="body" idx="1"/>
          </p:nvPr>
        </p:nvSpPr>
        <p:spPr>
          <a:xfrm>
            <a:off x="5181600" y="4155335"/>
            <a:ext cx="2057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James Clerk Maxwell (1831-1879)</a:t>
            </a:r>
            <a:endParaRPr sz="1200" b="1"/>
          </a:p>
        </p:txBody>
      </p:sp>
    </p:spTree>
    <p:custDataLst>
      <p:tags r:id="rId3"/>
    </p:custDataLst>
  </p:cSld>
  <p:clrMapOvr>
    <a:masterClrMapping/>
  </p:clrMapOvr>
  <p:transition advTm="83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fmla="">
                                          <p:val>
                                            <p:strVal val="#ppt_y+1"/>
                                          </p:val>
                                        </p:tav>
                                        <p:tav tm="100000" fmla="">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7">
                                            <p:txEl>
                                              <p:pRg st="0" end="0"/>
                                            </p:txEl>
                                          </p:spTgt>
                                        </p:tgtEl>
                                        <p:attrNameLst>
                                          <p:attrName>style.visibility</p:attrName>
                                        </p:attrNameLst>
                                      </p:cBhvr>
                                      <p:to>
                                        <p:strVal val="visible"/>
                                      </p:to>
                                    </p:set>
                                    <p:anim calcmode="lin" valueType="num">
                                      <p:cBhvr additive="base">
                                        <p:cTn id="14" dur="500"/>
                                        <p:tgtEl>
                                          <p:spTgt spid="77">
                                            <p:txEl>
                                              <p:pRg st="0" end="0"/>
                                            </p:txEl>
                                          </p:spTgt>
                                        </p:tgtEl>
                                        <p:attrNameLst>
                                          <p:attrName>ppt_y</p:attrName>
                                        </p:attrNameLst>
                                      </p:cBhvr>
                                      <p:tavLst>
                                        <p:tav tm="0" fmla="">
                                          <p:val>
                                            <p:strVal val="#ppt_y+1"/>
                                          </p:val>
                                        </p:tav>
                                        <p:tav tm="100000" fmla="">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p:tgtEl>
                                          <p:spTgt spid="77">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fmla="">
                                          <p:val>
                                            <p:strVal val="#ppt_y+1"/>
                                          </p:val>
                                        </p:tav>
                                        <p:tav tm="100000" fmla="">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p:tgtEl>
                                          <p:spTgt spid="87">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3"/>
          <p:cNvSpPr txBox="1"/>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b="1"/>
              <a:t>I. Sóng điện từ</a:t>
            </a:r>
            <a:endParaRPr sz="4800"/>
          </a:p>
        </p:txBody>
      </p:sp>
      <p:sp>
        <p:nvSpPr>
          <p:cNvPr id="93" name="Google Shape;93;p13"/>
          <p:cNvSpPr txBox="1"/>
          <p:nvPr>
            <p:ph type="body" idx="1"/>
          </p:nvPr>
        </p:nvSpPr>
        <p:spPr>
          <a:xfrm>
            <a:off x="922000" y="1734976"/>
            <a:ext cx="6621800" cy="2153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Sóng điện từ là điện từ trường lan truyền trong không gian.</a:t>
            </a:r>
            <a:endParaRPr lang="en-US"/>
          </a:p>
          <a:p>
            <a:pPr marL="457200" lvl="0" indent="-342900" algn="l" rtl="0">
              <a:lnSpc>
                <a:spcPct val="100000"/>
              </a:lnSpc>
              <a:spcBef>
                <a:spcPts val="600"/>
              </a:spcBef>
              <a:spcAft>
                <a:spcPts val="0"/>
              </a:spcAft>
              <a:buSzPts val="1800"/>
              <a:buChar char="●"/>
            </a:pPr>
            <a:r>
              <a:rPr lang="en-US"/>
              <a:t>Sóng điện từ là sóng ngang, khi truyền trong chân không sóng điện từ có tốc độ 3.10</a:t>
            </a:r>
            <a:r>
              <a:rPr lang="en-US" baseline="30000"/>
              <a:t>8</a:t>
            </a:r>
            <a:r>
              <a:rPr lang="en-US"/>
              <a:t>m/s</a:t>
            </a:r>
            <a:endParaRPr lang="en-US"/>
          </a:p>
          <a:p>
            <a:pPr marL="457200" lvl="0" indent="-342900" algn="l" rtl="0">
              <a:lnSpc>
                <a:spcPct val="100000"/>
              </a:lnSpc>
              <a:spcBef>
                <a:spcPts val="600"/>
              </a:spcBef>
              <a:spcAft>
                <a:spcPts val="0"/>
              </a:spcAft>
              <a:buSzPts val="1800"/>
              <a:buChar char="●"/>
            </a:pPr>
            <a:r>
              <a:rPr lang="en-US"/>
              <a:t>Ánh sáng là sóng điện từ.</a:t>
            </a:r>
            <a:endParaRPr lang="en-US"/>
          </a:p>
          <a:p>
            <a:pPr marL="457200" lvl="0" indent="-342900" algn="l" rtl="0">
              <a:lnSpc>
                <a:spcPct val="100000"/>
              </a:lnSpc>
              <a:spcBef>
                <a:spcPts val="600"/>
              </a:spcBef>
              <a:spcAft>
                <a:spcPts val="0"/>
              </a:spcAft>
              <a:buSzPts val="1800"/>
              <a:buChar char="●"/>
            </a:pPr>
            <a:r>
              <a:rPr lang="en-US"/>
              <a:t>Sóng điện từ bao gồm một dải rộng tần số (hoặc bước sóng) gọi là thang sóng điện từ.</a:t>
            </a:r>
            <a:endParaRPr lang="en-US"/>
          </a:p>
          <a:p>
            <a:pPr marL="0" lvl="0" indent="0" algn="l" rtl="0">
              <a:lnSpc>
                <a:spcPct val="100000"/>
              </a:lnSpc>
              <a:spcBef>
                <a:spcPts val="600"/>
              </a:spcBef>
              <a:spcAft>
                <a:spcPts val="0"/>
              </a:spcAft>
              <a:buClr>
                <a:schemeClr val="dk1"/>
              </a:buClr>
              <a:buSzPts val="1100"/>
              <a:buFont typeface="Arial" panose="020B0604020202020204"/>
              <a:buNone/>
            </a:pPr>
          </a:p>
        </p:txBody>
      </p:sp>
      <p:sp>
        <p:nvSpPr>
          <p:cNvPr id="94" name="Google Shape;94;p13"/>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ustDataLst>
      <p:tags r:id="rId1"/>
    </p:custDataLst>
  </p:cSld>
  <p:clrMapOvr>
    <a:masterClrMapping/>
  </p:clrMapOvr>
  <p:transition advTm="6458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2" name="Shape 102"/>
        <p:cNvGrpSpPr/>
        <p:nvPr/>
      </p:nvGrpSpPr>
      <p:grpSpPr>
        <a:xfrm>
          <a:off x="0" y="0"/>
          <a:ext cx="0" cy="0"/>
          <a:chOff x="0" y="0"/>
          <a:chExt cx="0" cy="0"/>
        </a:xfrm>
      </p:grpSpPr>
      <p:sp>
        <p:nvSpPr>
          <p:cNvPr id="103" name="Google Shape;103;p14"/>
          <p:cNvSpPr txBox="1"/>
          <p:nvPr/>
        </p:nvSpPr>
        <p:spPr>
          <a:xfrm>
            <a:off x="685800" y="185976"/>
            <a:ext cx="675216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0" b="0" i="0" u="none" strike="noStrike" cap="none">
                <a:solidFill>
                  <a:schemeClr val="dk1"/>
                </a:solidFill>
                <a:latin typeface="Raleway ExtraBold"/>
                <a:ea typeface="Raleway ExtraBold"/>
                <a:cs typeface="Raleway ExtraBold"/>
                <a:sym typeface="Raleway ExtraBold"/>
              </a:rPr>
              <a:t>II. Thang sóng điện từ</a:t>
            </a:r>
            <a:endParaRPr sz="5000" b="0" i="0" u="none" strike="noStrike" cap="none">
              <a:solidFill>
                <a:schemeClr val="dk1"/>
              </a:solidFill>
              <a:latin typeface="Raleway ExtraBold"/>
              <a:ea typeface="Raleway ExtraBold"/>
              <a:cs typeface="Raleway ExtraBold"/>
              <a:sym typeface="Raleway ExtraBold"/>
            </a:endParaRPr>
          </a:p>
        </p:txBody>
      </p:sp>
      <p:sp>
        <p:nvSpPr>
          <p:cNvPr id="104" name="Google Shape;104;p14"/>
          <p:cNvSpPr txBox="1"/>
          <p:nvPr>
            <p:ph type="subTitle" idx="1"/>
          </p:nvPr>
        </p:nvSpPr>
        <p:spPr>
          <a:xfrm>
            <a:off x="609600" y="1024950"/>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None/>
            </a:pPr>
            <a:r>
              <a:rPr lang="en-US"/>
              <a:t>Sự khác nhau về bước sóng (hay tần số) của các loại sóng điện từ đã dẫn đến sự khác nhau về tính chất và công dụng của chúng.</a:t>
            </a:r>
            <a:endParaRPr lang="en-US"/>
          </a:p>
        </p:txBody>
      </p:sp>
      <p:pic>
        <p:nvPicPr>
          <p:cNvPr id="105" name="Google Shape;105;p14"/>
          <p:cNvPicPr preferRelativeResize="0"/>
          <p:nvPr/>
        </p:nvPicPr>
        <p:blipFill rotWithShape="1">
          <a:blip r:embed="rId1"/>
          <a:srcRect/>
          <a:stretch>
            <a:fillRect/>
          </a:stretch>
        </p:blipFill>
        <p:spPr>
          <a:xfrm>
            <a:off x="533400" y="2038350"/>
            <a:ext cx="8265506" cy="2579594"/>
          </a:xfrm>
          <a:prstGeom prst="rect">
            <a:avLst/>
          </a:prstGeom>
          <a:noFill/>
          <a:ln>
            <a:noFill/>
          </a:ln>
        </p:spPr>
      </p:pic>
    </p:spTree>
    <p:custDataLst>
      <p:tags r:id="rId2"/>
    </p:custDataLst>
  </p:cSld>
  <p:clrMapOvr>
    <a:masterClrMapping/>
  </p:clrMapOvr>
  <p:transition advTm="159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a:t>Nhiệm vụ</a:t>
            </a:r>
            <a:endParaRPr lang="en-US"/>
          </a:p>
        </p:txBody>
      </p:sp>
      <p:sp>
        <p:nvSpPr>
          <p:cNvPr id="111" name="Google Shape;111;p15"/>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12" name="Google Shape;112;p15"/>
          <p:cNvSpPr/>
          <p:nvPr/>
        </p:nvSpPr>
        <p:spPr>
          <a:xfrm>
            <a:off x="991950" y="1637950"/>
            <a:ext cx="3515400" cy="13245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1" i="0" u="none" strike="noStrike" cap="none">
                <a:solidFill>
                  <a:schemeClr val="dk1"/>
                </a:solidFill>
                <a:latin typeface="Raleway"/>
                <a:ea typeface="Raleway"/>
                <a:cs typeface="Raleway"/>
                <a:sym typeface="Raleway"/>
              </a:rPr>
              <a:t>NHÓM 1</a:t>
            </a: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rgbClr val="000000"/>
              </a:buClr>
              <a:buSzPts val="1400"/>
              <a:buFont typeface="Arial" panose="020B0604020202020204"/>
              <a:buNone/>
            </a:pPr>
            <a:r>
              <a:rPr lang="en-US" sz="1400" b="0" i="0" u="none" strike="noStrike" cap="none">
                <a:solidFill>
                  <a:schemeClr val="dk1"/>
                </a:solidFill>
                <a:latin typeface="Raleway"/>
                <a:ea typeface="Raleway"/>
                <a:cs typeface="Raleway"/>
                <a:sym typeface="Raleway"/>
              </a:rPr>
              <a:t>Tìm hiểu về ánh sáng nhìn thấy</a:t>
            </a:r>
            <a:endParaRPr sz="1400" b="0" i="0" u="none" strike="noStrike" cap="none">
              <a:solidFill>
                <a:schemeClr val="dk1"/>
              </a:solidFill>
              <a:latin typeface="Raleway"/>
              <a:ea typeface="Raleway"/>
              <a:cs typeface="Raleway"/>
              <a:sym typeface="Raleway"/>
            </a:endParaRPr>
          </a:p>
        </p:txBody>
      </p:sp>
      <p:sp>
        <p:nvSpPr>
          <p:cNvPr id="113" name="Google Shape;113;p15"/>
          <p:cNvSpPr/>
          <p:nvPr/>
        </p:nvSpPr>
        <p:spPr>
          <a:xfrm>
            <a:off x="4652791" y="1637950"/>
            <a:ext cx="3515400" cy="13245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panose="020B0604020202020204"/>
              <a:buNone/>
            </a:pPr>
            <a:r>
              <a:rPr lang="en-US" sz="1400" b="1" i="0" u="none" strike="noStrike" cap="none">
                <a:solidFill>
                  <a:schemeClr val="dk1"/>
                </a:solidFill>
                <a:latin typeface="Raleway"/>
                <a:ea typeface="Raleway"/>
                <a:cs typeface="Raleway"/>
                <a:sym typeface="Raleway"/>
              </a:rPr>
              <a:t>NHÓM 2</a:t>
            </a:r>
            <a:endParaRPr sz="1400" b="1"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panose="020B0604020202020204"/>
              <a:buNone/>
            </a:pPr>
            <a:r>
              <a:rPr lang="en-US" sz="1400" b="0" i="0" u="none" strike="noStrike" cap="none">
                <a:solidFill>
                  <a:schemeClr val="dk1"/>
                </a:solidFill>
                <a:latin typeface="Raleway"/>
                <a:ea typeface="Raleway"/>
                <a:cs typeface="Raleway"/>
                <a:sym typeface="Raleway"/>
              </a:rPr>
              <a:t>Tìm hiểu về tia hồng ngoại, tia tử ngoại.</a:t>
            </a:r>
            <a:endParaRPr sz="1400" b="0" i="0" u="none" strike="noStrike" cap="none">
              <a:solidFill>
                <a:schemeClr val="dk1"/>
              </a:solidFill>
              <a:latin typeface="Raleway"/>
              <a:ea typeface="Raleway"/>
              <a:cs typeface="Raleway"/>
              <a:sym typeface="Raleway"/>
            </a:endParaRPr>
          </a:p>
        </p:txBody>
      </p:sp>
      <p:sp>
        <p:nvSpPr>
          <p:cNvPr id="114" name="Google Shape;114;p15"/>
          <p:cNvSpPr/>
          <p:nvPr/>
        </p:nvSpPr>
        <p:spPr>
          <a:xfrm>
            <a:off x="991950" y="3107619"/>
            <a:ext cx="3515400" cy="13245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0"/>
              </a:spcAft>
              <a:buClr>
                <a:schemeClr val="dk1"/>
              </a:buClr>
              <a:buSzPts val="1100"/>
              <a:buFont typeface="Arial" panose="020B0604020202020204"/>
              <a:buNone/>
            </a:pPr>
            <a:r>
              <a:rPr lang="en-US" sz="1400" b="0" i="0" u="none" strike="noStrike" cap="none">
                <a:solidFill>
                  <a:schemeClr val="dk1"/>
                </a:solidFill>
                <a:latin typeface="Raleway"/>
                <a:ea typeface="Raleway"/>
                <a:cs typeface="Raleway"/>
                <a:sym typeface="Raleway"/>
              </a:rPr>
              <a:t>Tìm hiểu về sóng vô tuyến.</a:t>
            </a:r>
            <a:endParaRPr sz="1400" b="0"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chemeClr val="dk1"/>
              </a:buClr>
              <a:buSzPts val="1100"/>
              <a:buFont typeface="Arial" panose="020B0604020202020204"/>
              <a:buNone/>
            </a:pPr>
            <a:r>
              <a:rPr lang="en-US" sz="1400" b="1" i="0" u="none" strike="noStrike" cap="none">
                <a:solidFill>
                  <a:schemeClr val="dk1"/>
                </a:solidFill>
                <a:latin typeface="Raleway"/>
                <a:ea typeface="Raleway"/>
                <a:cs typeface="Raleway"/>
                <a:sym typeface="Raleway"/>
              </a:rPr>
              <a:t>NHÓM 3</a:t>
            </a:r>
            <a:endParaRPr sz="1400" b="0" i="0" u="none" strike="noStrike" cap="none">
              <a:solidFill>
                <a:schemeClr val="dk1"/>
              </a:solidFill>
              <a:latin typeface="Raleway"/>
              <a:ea typeface="Raleway"/>
              <a:cs typeface="Raleway"/>
              <a:sym typeface="Raleway"/>
            </a:endParaRPr>
          </a:p>
        </p:txBody>
      </p:sp>
      <p:sp>
        <p:nvSpPr>
          <p:cNvPr id="115" name="Google Shape;115;p15"/>
          <p:cNvSpPr/>
          <p:nvPr/>
        </p:nvSpPr>
        <p:spPr>
          <a:xfrm>
            <a:off x="4652791" y="3107619"/>
            <a:ext cx="3515400" cy="13245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panose="020B0604020202020204"/>
              <a:buNone/>
            </a:pPr>
            <a:r>
              <a:rPr lang="en-US" sz="1400" b="0" i="0" u="none" strike="noStrike" cap="none">
                <a:solidFill>
                  <a:schemeClr val="dk1"/>
                </a:solidFill>
                <a:latin typeface="Raleway"/>
                <a:ea typeface="Raleway"/>
                <a:cs typeface="Raleway"/>
                <a:sym typeface="Raleway"/>
              </a:rPr>
              <a:t>Tìm hiểu về  tia Ronghen-tia gamma.</a:t>
            </a:r>
            <a:endParaRPr sz="1400" b="0"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panose="020B0604020202020204"/>
              <a:buNone/>
            </a:pPr>
            <a:r>
              <a:rPr lang="en-US" sz="1400" b="1" i="0" u="none" strike="noStrike" cap="none">
                <a:solidFill>
                  <a:schemeClr val="dk1"/>
                </a:solidFill>
                <a:latin typeface="Raleway"/>
                <a:ea typeface="Raleway"/>
                <a:cs typeface="Raleway"/>
                <a:sym typeface="Raleway"/>
              </a:rPr>
              <a:t>NHÓM 4</a:t>
            </a:r>
            <a:endParaRPr sz="1400" b="0" i="0" u="none" strike="noStrike" cap="none">
              <a:solidFill>
                <a:schemeClr val="dk1"/>
              </a:solidFill>
              <a:latin typeface="Raleway"/>
              <a:ea typeface="Raleway"/>
              <a:cs typeface="Raleway"/>
              <a:sym typeface="Raleway"/>
            </a:endParaRPr>
          </a:p>
        </p:txBody>
      </p:sp>
      <p:sp>
        <p:nvSpPr>
          <p:cNvPr id="116" name="Google Shape;116;p15"/>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15"/>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15"/>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15"/>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15"/>
          <p:cNvSpPr/>
          <p:nvPr/>
        </p:nvSpPr>
        <p:spPr>
          <a:xfrm>
            <a:off x="3963317" y="2372724"/>
            <a:ext cx="289571" cy="373185"/>
          </a:xfrm>
          <a:prstGeom prst="rect">
            <a:avLst/>
          </a:prstGeom>
        </p:spPr>
        <p:txBody>
          <a:bodyPr>
            <a:prstTxWarp prst="textPlain">
              <a:avLst/>
            </a:prstTxWarp>
          </a:bodyPr>
          <a:lstStyle/>
          <a:p>
            <a:pPr lvl="0" algn="ctr"/>
            <a:r>
              <a:rPr b="1" i="0">
                <a:ln>
                  <a:noFill/>
                </a:ln>
                <a:solidFill>
                  <a:schemeClr val="lt1"/>
                </a:solidFill>
                <a:latin typeface="Raleway"/>
              </a:rPr>
              <a:t>1</a:t>
            </a:r>
            <a:endParaRPr b="1" i="0">
              <a:ln>
                <a:noFill/>
              </a:ln>
              <a:solidFill>
                <a:schemeClr val="lt1"/>
              </a:solidFill>
              <a:latin typeface="Raleway"/>
            </a:endParaRPr>
          </a:p>
        </p:txBody>
      </p:sp>
      <p:sp>
        <p:nvSpPr>
          <p:cNvPr id="121" name="Google Shape;121;p15"/>
          <p:cNvSpPr/>
          <p:nvPr/>
        </p:nvSpPr>
        <p:spPr>
          <a:xfrm>
            <a:off x="4812123" y="2379175"/>
            <a:ext cx="544043" cy="366475"/>
          </a:xfrm>
          <a:prstGeom prst="rect">
            <a:avLst/>
          </a:prstGeom>
        </p:spPr>
        <p:txBody>
          <a:bodyPr>
            <a:prstTxWarp prst="textPlain">
              <a:avLst/>
            </a:prstTxWarp>
          </a:bodyPr>
          <a:lstStyle/>
          <a:p>
            <a:pPr lvl="0" algn="ctr"/>
            <a:r>
              <a:rPr b="1" i="0">
                <a:ln>
                  <a:noFill/>
                </a:ln>
                <a:solidFill>
                  <a:schemeClr val="lt1"/>
                </a:solidFill>
                <a:latin typeface="Raleway"/>
              </a:rPr>
              <a:t>2</a:t>
            </a:r>
            <a:endParaRPr b="1" i="0">
              <a:ln>
                <a:noFill/>
              </a:ln>
              <a:solidFill>
                <a:schemeClr val="lt1"/>
              </a:solidFill>
              <a:latin typeface="Raleway"/>
            </a:endParaRPr>
          </a:p>
        </p:txBody>
      </p:sp>
      <p:sp>
        <p:nvSpPr>
          <p:cNvPr id="122" name="Google Shape;122;p15"/>
          <p:cNvSpPr/>
          <p:nvPr/>
        </p:nvSpPr>
        <p:spPr>
          <a:xfrm>
            <a:off x="3934411" y="3297379"/>
            <a:ext cx="357706" cy="371637"/>
          </a:xfrm>
          <a:prstGeom prst="rect">
            <a:avLst/>
          </a:prstGeom>
        </p:spPr>
        <p:txBody>
          <a:bodyPr>
            <a:prstTxWarp prst="textPlain">
              <a:avLst/>
            </a:prstTxWarp>
          </a:bodyPr>
          <a:lstStyle/>
          <a:p>
            <a:pPr lvl="0" algn="ctr"/>
            <a:r>
              <a:rPr b="1" i="0">
                <a:ln>
                  <a:noFill/>
                </a:ln>
                <a:solidFill>
                  <a:schemeClr val="lt1"/>
                </a:solidFill>
                <a:latin typeface="Raleway"/>
              </a:rPr>
              <a:t>3</a:t>
            </a:r>
            <a:endParaRPr b="1" i="0">
              <a:ln>
                <a:noFill/>
              </a:ln>
              <a:solidFill>
                <a:schemeClr val="lt1"/>
              </a:solidFill>
              <a:latin typeface="Raleway"/>
            </a:endParaRPr>
          </a:p>
        </p:txBody>
      </p:sp>
      <p:sp>
        <p:nvSpPr>
          <p:cNvPr id="123" name="Google Shape;123;p15"/>
          <p:cNvSpPr/>
          <p:nvPr/>
        </p:nvSpPr>
        <p:spPr>
          <a:xfrm>
            <a:off x="4907614" y="3303830"/>
            <a:ext cx="305056" cy="366475"/>
          </a:xfrm>
          <a:prstGeom prst="rect">
            <a:avLst/>
          </a:prstGeom>
        </p:spPr>
        <p:txBody>
          <a:bodyPr>
            <a:prstTxWarp prst="textPlain">
              <a:avLst/>
            </a:prstTxWarp>
          </a:bodyPr>
          <a:lstStyle/>
          <a:p>
            <a:pPr lvl="0" algn="ctr"/>
            <a:r>
              <a:rPr b="1" i="0">
                <a:ln>
                  <a:noFill/>
                </a:ln>
                <a:solidFill>
                  <a:schemeClr val="lt1"/>
                </a:solidFill>
                <a:latin typeface="Raleway"/>
              </a:rPr>
              <a:t>4</a:t>
            </a:r>
            <a:endParaRPr b="1" i="0">
              <a:ln>
                <a:noFill/>
              </a:ln>
              <a:solidFill>
                <a:schemeClr val="lt1"/>
              </a:solidFill>
              <a:latin typeface="Raleway"/>
            </a:endParaRPr>
          </a:p>
        </p:txBody>
      </p:sp>
      <p:sp>
        <p:nvSpPr>
          <p:cNvPr id="124" name="Google Shape;124;p15"/>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ustDataLst>
      <p:tags r:id="rId1"/>
    </p:custDataLst>
  </p:cSld>
  <p:clrMapOvr>
    <a:masterClrMapping/>
  </p:clrMapOvr>
  <p:transition advTm="5772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16"/>
          <p:cNvSpPr txBox="1"/>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Quang phổ của ánh sáng nhìn thấy là một dải màu liên tục từ tím đến đỏ.</a:t>
            </a: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342900" algn="l" rtl="0">
              <a:lnSpc>
                <a:spcPct val="100000"/>
              </a:lnSpc>
              <a:spcBef>
                <a:spcPts val="600"/>
              </a:spcBef>
              <a:spcAft>
                <a:spcPts val="0"/>
              </a:spcAft>
              <a:buSzPts val="1800"/>
              <a:buChar char="●"/>
            </a:pPr>
            <a:r>
              <a:rPr lang="en-US" sz="1600"/>
              <a:t>Bước sóng ánh sáng nhìn thấy nằm trong khoảng từ 0,38μm đến 0,76μm</a:t>
            </a:r>
            <a:endParaRPr sz="1600"/>
          </a:p>
        </p:txBody>
      </p:sp>
      <p:sp>
        <p:nvSpPr>
          <p:cNvPr id="130" name="Google Shape;130;p16"/>
          <p:cNvSpPr txBox="1"/>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1. Ánh sáng nhìn thấy</a:t>
            </a:r>
            <a:endParaRPr lang="en-US"/>
          </a:p>
        </p:txBody>
      </p:sp>
      <p:sp>
        <p:nvSpPr>
          <p:cNvPr id="131" name="Google Shape;131;p16"/>
          <p:cNvSpPr txBox="1"/>
          <p:nvPr>
            <p:ph type="body" idx="2"/>
          </p:nvPr>
        </p:nvSpPr>
        <p:spPr>
          <a:xfrm>
            <a:off x="457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Ánh sáng đỏ có bước sóng dài nhất 0,76μm, ánh sáng tím có bước sóng ngắn nhất 0,38μm.</a:t>
            </a:r>
            <a:endParaRPr sz="1600"/>
          </a:p>
          <a:p>
            <a:pPr marL="457200" lvl="0" indent="-342900" algn="l" rtl="0">
              <a:lnSpc>
                <a:spcPct val="100000"/>
              </a:lnSpc>
              <a:spcBef>
                <a:spcPts val="600"/>
              </a:spcBef>
              <a:spcAft>
                <a:spcPts val="0"/>
              </a:spcAft>
              <a:buSzPts val="1800"/>
              <a:buChar char="●"/>
            </a:pPr>
            <a:r>
              <a:rPr lang="en-US" sz="1600"/>
              <a:t>Nguồn phát ra ánh sáng nhìn thấy như: Mặt trời, tia chớp, ngọn lửa,…</a:t>
            </a:r>
            <a:endParaRPr sz="1600"/>
          </a:p>
          <a:p>
            <a:pPr marL="114300" lvl="0" indent="0" algn="l" rtl="0">
              <a:lnSpc>
                <a:spcPct val="100000"/>
              </a:lnSpc>
              <a:spcBef>
                <a:spcPts val="600"/>
              </a:spcBef>
              <a:spcAft>
                <a:spcPts val="0"/>
              </a:spcAft>
              <a:buSzPts val="1800"/>
              <a:buNone/>
            </a:pPr>
            <a:endParaRPr sz="1600"/>
          </a:p>
        </p:txBody>
      </p:sp>
      <p:sp>
        <p:nvSpPr>
          <p:cNvPr id="132" name="Google Shape;132;p16"/>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33" name="Google Shape;133;p16"/>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34" name="Google Shape;134;p16"/>
          <p:cNvPicPr preferRelativeResize="0"/>
          <p:nvPr/>
        </p:nvPicPr>
        <p:blipFill rotWithShape="1">
          <a:blip r:embed="rId1"/>
          <a:srcRect/>
          <a:stretch>
            <a:fillRect/>
          </a:stretch>
        </p:blipFill>
        <p:spPr>
          <a:xfrm>
            <a:off x="1158063" y="2972931"/>
            <a:ext cx="2895171" cy="970419"/>
          </a:xfrm>
          <a:prstGeom prst="rect">
            <a:avLst/>
          </a:prstGeom>
          <a:noFill/>
          <a:ln>
            <a:noFill/>
          </a:ln>
        </p:spPr>
      </p:pic>
      <p:pic>
        <p:nvPicPr>
          <p:cNvPr id="135" name="Google Shape;135;p16"/>
          <p:cNvPicPr preferRelativeResize="0"/>
          <p:nvPr/>
        </p:nvPicPr>
        <p:blipFill rotWithShape="1">
          <a:blip r:embed="rId2"/>
          <a:srcRect/>
          <a:stretch>
            <a:fillRect/>
          </a:stretch>
        </p:blipFill>
        <p:spPr>
          <a:xfrm>
            <a:off x="5105400" y="3790950"/>
            <a:ext cx="1627414" cy="914400"/>
          </a:xfrm>
          <a:prstGeom prst="rect">
            <a:avLst/>
          </a:prstGeom>
          <a:noFill/>
          <a:ln>
            <a:noFill/>
          </a:ln>
        </p:spPr>
      </p:pic>
      <p:pic>
        <p:nvPicPr>
          <p:cNvPr id="136" name="Google Shape;136;p16"/>
          <p:cNvPicPr preferRelativeResize="0"/>
          <p:nvPr/>
        </p:nvPicPr>
        <p:blipFill rotWithShape="1">
          <a:blip r:embed="rId3"/>
          <a:srcRect/>
          <a:stretch>
            <a:fillRect/>
          </a:stretch>
        </p:blipFill>
        <p:spPr>
          <a:xfrm>
            <a:off x="6885214" y="3760015"/>
            <a:ext cx="1420586" cy="945335"/>
          </a:xfrm>
          <a:prstGeom prst="rect">
            <a:avLst/>
          </a:prstGeom>
          <a:noFill/>
          <a:ln>
            <a:noFill/>
          </a:ln>
        </p:spPr>
      </p:pic>
    </p:spTree>
    <p:custDataLst>
      <p:tags r:id="rId4"/>
    </p:custDataLst>
  </p:cSld>
  <p:clrMapOvr>
    <a:masterClrMapping/>
  </p:clrMapOvr>
  <p:transition advTm="1058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0" name="Shape 140"/>
        <p:cNvGrpSpPr/>
        <p:nvPr/>
      </p:nvGrpSpPr>
      <p:grpSpPr>
        <a:xfrm>
          <a:off x="0" y="0"/>
          <a:ext cx="0" cy="0"/>
          <a:chOff x="0" y="0"/>
          <a:chExt cx="0" cy="0"/>
        </a:xfrm>
      </p:grpSpPr>
      <p:sp>
        <p:nvSpPr>
          <p:cNvPr id="141" name="Google Shape;141;p17"/>
          <p:cNvSpPr txBox="1"/>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là sóng điện từ không nhìn thấy có bước sóng nằm trong khoảng từ 0,76μm đến 1mm.</a:t>
            </a:r>
            <a:endParaRPr sz="1600"/>
          </a:p>
          <a:p>
            <a:pPr marL="457200" lvl="0" indent="-342900" algn="l" rtl="0">
              <a:lnSpc>
                <a:spcPct val="100000"/>
              </a:lnSpc>
              <a:spcBef>
                <a:spcPts val="600"/>
              </a:spcBef>
              <a:spcAft>
                <a:spcPts val="0"/>
              </a:spcAft>
              <a:buSzPts val="1800"/>
              <a:buChar char="●"/>
            </a:pPr>
            <a:r>
              <a:rPr lang="en-US" sz="1600"/>
              <a:t>Nguồn phát tia hồng ngoại: Vật có nhiệt độ cao hơn môi trường xung quanh thì phát được tia hồng ngoại. VD: bóng đèn dây tóc, bếp gas, bếp than,…</a:t>
            </a:r>
            <a:endParaRPr sz="1600"/>
          </a:p>
          <a:p>
            <a:pPr marL="114300" lvl="0" indent="0" algn="l" rtl="0">
              <a:lnSpc>
                <a:spcPct val="100000"/>
              </a:lnSpc>
              <a:spcBef>
                <a:spcPts val="600"/>
              </a:spcBef>
              <a:spcAft>
                <a:spcPts val="0"/>
              </a:spcAft>
              <a:buSzPts val="1800"/>
              <a:buNone/>
            </a:pPr>
            <a:endParaRPr sz="1600"/>
          </a:p>
        </p:txBody>
      </p:sp>
      <p:sp>
        <p:nvSpPr>
          <p:cNvPr id="142" name="Google Shape;142;p17"/>
          <p:cNvSpPr txBox="1"/>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lang="en-US"/>
          </a:p>
        </p:txBody>
      </p:sp>
      <p:sp>
        <p:nvSpPr>
          <p:cNvPr id="143" name="Google Shape;143;p17"/>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44" name="Google Shape;144;p17"/>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45" name="Google Shape;145;p17"/>
          <p:cNvPicPr preferRelativeResize="0"/>
          <p:nvPr/>
        </p:nvPicPr>
        <p:blipFill rotWithShape="1">
          <a:blip r:embed="rId1"/>
          <a:srcRect/>
          <a:stretch>
            <a:fillRect/>
          </a:stretch>
        </p:blipFill>
        <p:spPr>
          <a:xfrm>
            <a:off x="4495800" y="1504951"/>
            <a:ext cx="1630838" cy="1143000"/>
          </a:xfrm>
          <a:prstGeom prst="rect">
            <a:avLst/>
          </a:prstGeom>
          <a:noFill/>
          <a:ln>
            <a:noFill/>
          </a:ln>
        </p:spPr>
      </p:pic>
      <p:pic>
        <p:nvPicPr>
          <p:cNvPr id="146" name="Google Shape;146;p17"/>
          <p:cNvPicPr preferRelativeResize="0"/>
          <p:nvPr/>
        </p:nvPicPr>
        <p:blipFill rotWithShape="1">
          <a:blip r:embed="rId2"/>
          <a:srcRect/>
          <a:stretch>
            <a:fillRect/>
          </a:stretch>
        </p:blipFill>
        <p:spPr>
          <a:xfrm>
            <a:off x="4495800" y="3714750"/>
            <a:ext cx="1643743" cy="908957"/>
          </a:xfrm>
          <a:prstGeom prst="rect">
            <a:avLst/>
          </a:prstGeom>
          <a:noFill/>
          <a:ln>
            <a:noFill/>
          </a:ln>
        </p:spPr>
      </p:pic>
      <p:pic>
        <p:nvPicPr>
          <p:cNvPr id="147" name="Google Shape;147;p17"/>
          <p:cNvPicPr preferRelativeResize="0"/>
          <p:nvPr/>
        </p:nvPicPr>
        <p:blipFill rotWithShape="1">
          <a:blip r:embed="rId3"/>
          <a:srcRect/>
          <a:stretch>
            <a:fillRect/>
          </a:stretch>
        </p:blipFill>
        <p:spPr>
          <a:xfrm>
            <a:off x="4493781" y="2803393"/>
            <a:ext cx="1632857" cy="914400"/>
          </a:xfrm>
          <a:prstGeom prst="rect">
            <a:avLst/>
          </a:prstGeom>
          <a:noFill/>
          <a:ln>
            <a:noFill/>
          </a:ln>
        </p:spPr>
      </p:pic>
    </p:spTree>
    <p:custDataLst>
      <p:tags r:id="rId4"/>
    </p:custDataLst>
  </p:cSld>
  <p:clrMapOvr>
    <a:masterClrMapping/>
  </p:clrMapOvr>
  <p:transition advTm="19526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sp>
        <p:nvSpPr>
          <p:cNvPr id="152" name="Google Shape;152;p18"/>
          <p:cNvSpPr txBox="1"/>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có tính chất tuân theo định luật truyền thẳng, phản xạ, khúc xạ và gây được hiện tượng nhiễu xạ, giao thoa như ánh sáng thông thường.</a:t>
            </a:r>
            <a:endParaRPr sz="1600"/>
          </a:p>
          <a:p>
            <a:pPr marL="457200" lvl="0" indent="-342900" algn="l" rtl="0">
              <a:lnSpc>
                <a:spcPct val="100000"/>
              </a:lnSpc>
              <a:spcBef>
                <a:spcPts val="600"/>
              </a:spcBef>
              <a:spcAft>
                <a:spcPts val="0"/>
              </a:spcAft>
              <a:buSzPts val="1800"/>
              <a:buChar char="●"/>
            </a:pPr>
            <a:r>
              <a:rPr lang="en-US" sz="1600"/>
              <a:t>Đặc trưng nổi bật của tia hồng ngoại là tác dụng nhiệt.</a:t>
            </a:r>
            <a:endParaRPr sz="1600"/>
          </a:p>
          <a:p>
            <a:pPr marL="457200" lvl="0" indent="-342900" algn="l" rtl="0">
              <a:lnSpc>
                <a:spcPct val="100000"/>
              </a:lnSpc>
              <a:spcBef>
                <a:spcPts val="600"/>
              </a:spcBef>
              <a:spcAft>
                <a:spcPts val="0"/>
              </a:spcAft>
              <a:buSzPts val="1800"/>
              <a:buChar char="●"/>
            </a:pPr>
            <a:r>
              <a:rPr lang="en-US" sz="1600"/>
              <a:t>Ứng dụng: bếp điện, lò nướng, điều khiển từ xa,..</a:t>
            </a:r>
            <a:endParaRPr sz="1600"/>
          </a:p>
          <a:p>
            <a:pPr marL="114300" lvl="0" indent="0" algn="l" rtl="0">
              <a:lnSpc>
                <a:spcPct val="100000"/>
              </a:lnSpc>
              <a:spcBef>
                <a:spcPts val="600"/>
              </a:spcBef>
              <a:spcAft>
                <a:spcPts val="0"/>
              </a:spcAft>
              <a:buSzPts val="1800"/>
              <a:buNone/>
            </a:pPr>
            <a:endParaRPr sz="1600"/>
          </a:p>
        </p:txBody>
      </p:sp>
      <p:sp>
        <p:nvSpPr>
          <p:cNvPr id="153" name="Google Shape;153;p18"/>
          <p:cNvSpPr txBox="1"/>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lang="en-US"/>
          </a:p>
        </p:txBody>
      </p:sp>
      <p:sp>
        <p:nvSpPr>
          <p:cNvPr id="154" name="Google Shape;154;p18"/>
          <p:cNvSpPr txBox="1"/>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fld>
            <a:endParaRPr lang="en-US"/>
          </a:p>
        </p:txBody>
      </p:sp>
      <p:sp>
        <p:nvSpPr>
          <p:cNvPr id="155" name="Google Shape;155;p18"/>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56" name="Google Shape;156;p18"/>
          <p:cNvPicPr preferRelativeResize="0"/>
          <p:nvPr/>
        </p:nvPicPr>
        <p:blipFill rotWithShape="1">
          <a:blip r:embed="rId1"/>
          <a:srcRect/>
          <a:stretch>
            <a:fillRect/>
          </a:stretch>
        </p:blipFill>
        <p:spPr>
          <a:xfrm>
            <a:off x="6632422" y="1352551"/>
            <a:ext cx="1820838" cy="1600200"/>
          </a:xfrm>
          <a:prstGeom prst="rect">
            <a:avLst/>
          </a:prstGeom>
          <a:noFill/>
          <a:ln>
            <a:noFill/>
          </a:ln>
        </p:spPr>
      </p:pic>
      <p:pic>
        <p:nvPicPr>
          <p:cNvPr id="157" name="Google Shape;157;p18"/>
          <p:cNvPicPr preferRelativeResize="0"/>
          <p:nvPr/>
        </p:nvPicPr>
        <p:blipFill rotWithShape="1">
          <a:blip r:embed="rId2"/>
          <a:srcRect/>
          <a:stretch>
            <a:fillRect/>
          </a:stretch>
        </p:blipFill>
        <p:spPr>
          <a:xfrm>
            <a:off x="6570353" y="3297186"/>
            <a:ext cx="2051680" cy="1408164"/>
          </a:xfrm>
          <a:prstGeom prst="rect">
            <a:avLst/>
          </a:prstGeom>
          <a:noFill/>
          <a:ln>
            <a:noFill/>
          </a:ln>
        </p:spPr>
      </p:pic>
      <p:pic>
        <p:nvPicPr>
          <p:cNvPr id="158" name="Google Shape;158;p18"/>
          <p:cNvPicPr preferRelativeResize="0"/>
          <p:nvPr/>
        </p:nvPicPr>
        <p:blipFill rotWithShape="1">
          <a:blip r:embed="rId3"/>
          <a:srcRect/>
          <a:stretch>
            <a:fillRect/>
          </a:stretch>
        </p:blipFill>
        <p:spPr>
          <a:xfrm>
            <a:off x="4458788" y="1468211"/>
            <a:ext cx="1872887" cy="1560739"/>
          </a:xfrm>
          <a:prstGeom prst="rect">
            <a:avLst/>
          </a:prstGeom>
          <a:noFill/>
          <a:ln>
            <a:noFill/>
          </a:ln>
        </p:spPr>
      </p:pic>
      <p:pic>
        <p:nvPicPr>
          <p:cNvPr id="159" name="Google Shape;159;p18"/>
          <p:cNvPicPr preferRelativeResize="0"/>
          <p:nvPr/>
        </p:nvPicPr>
        <p:blipFill rotWithShape="1">
          <a:blip r:embed="rId4"/>
          <a:srcRect/>
          <a:stretch>
            <a:fillRect/>
          </a:stretch>
        </p:blipFill>
        <p:spPr>
          <a:xfrm>
            <a:off x="4683789" y="3181350"/>
            <a:ext cx="1524000" cy="1524000"/>
          </a:xfrm>
          <a:prstGeom prst="rect">
            <a:avLst/>
          </a:prstGeom>
          <a:noFill/>
          <a:ln>
            <a:noFill/>
          </a:ln>
        </p:spPr>
      </p:pic>
    </p:spTree>
    <p:custDataLst>
      <p:tags r:id="rId5"/>
    </p:custDataLst>
  </p:cSld>
  <p:clrMapOvr>
    <a:masterClrMapping/>
  </p:clrMapOvr>
  <p:transition advTm="23038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ags/tag1.xml><?xml version="1.0" encoding="utf-8"?>
<p:tagLst xmlns:p="http://schemas.openxmlformats.org/presentationml/2006/main">
  <p:tag name="TIMING" val="|1.025|0.538|0.59|0.747|0.515|0.282"/>
</p:tagLst>
</file>

<file path=ppt/tags/tag10.xml><?xml version="1.0" encoding="utf-8"?>
<p:tagLst xmlns:p="http://schemas.openxmlformats.org/presentationml/2006/main">
  <p:tag name="TIMING" val="|7.304|1.178|0.636|1.547|0.555|1.474|1.414"/>
</p:tagLst>
</file>

<file path=ppt/tags/tag11.xml><?xml version="1.0" encoding="utf-8"?>
<p:tagLst xmlns:p="http://schemas.openxmlformats.org/presentationml/2006/main">
  <p:tag name="TIMING" val="|0.632|27.653|194.479|182.911|47.512|2.795|22.628|77.588"/>
</p:tagLst>
</file>

<file path=ppt/tags/tag12.xml><?xml version="1.0" encoding="utf-8"?>
<p:tagLst xmlns:p="http://schemas.openxmlformats.org/presentationml/2006/main">
  <p:tag name="TIMING" val="|0.842|10.209|12.41|6.71"/>
</p:tagLst>
</file>

<file path=ppt/tags/tag13.xml><?xml version="1.0" encoding="utf-8"?>
<p:tagLst xmlns:p="http://schemas.openxmlformats.org/presentationml/2006/main">
  <p:tag name="TIMING" val="|0.782|55.094|0.632|30.191|2.595|58.532|1.066|0.831"/>
</p:tagLst>
</file>

<file path=ppt/tags/tag14.xml><?xml version="1.0" encoding="utf-8"?>
<p:tagLst xmlns:p="http://schemas.openxmlformats.org/presentationml/2006/main">
  <p:tag name="TIMING" val="|0.439|43.756"/>
</p:tagLst>
</file>

<file path=ppt/tags/tag2.xml><?xml version="1.0" encoding="utf-8"?>
<p:tagLst xmlns:p="http://schemas.openxmlformats.org/presentationml/2006/main">
  <p:tag name="TIMING" val="|0.161|0.165|0.162"/>
</p:tagLst>
</file>

<file path=ppt/tags/tag3.xml><?xml version="1.0" encoding="utf-8"?>
<p:tagLst xmlns:p="http://schemas.openxmlformats.org/presentationml/2006/main">
  <p:tag name="TIMING" val="|0.051|0.199|0.199|23.896|0.365|0.593"/>
</p:tagLst>
</file>

<file path=ppt/tags/tag4.xml><?xml version="1.0" encoding="utf-8"?>
<p:tagLst xmlns:p="http://schemas.openxmlformats.org/presentationml/2006/main">
  <p:tag name="TIMING" val="|0.254|0.597|0.422"/>
</p:tagLst>
</file>

<file path=ppt/tags/tag5.xml><?xml version="1.0" encoding="utf-8"?>
<p:tagLst xmlns:p="http://schemas.openxmlformats.org/presentationml/2006/main">
  <p:tag name="TIMING" val="|0.565|0.716|3.227|3.451|5.008"/>
</p:tagLst>
</file>

<file path=ppt/tags/tag6.xml><?xml version="1.0" encoding="utf-8"?>
<p:tagLst xmlns:p="http://schemas.openxmlformats.org/presentationml/2006/main">
  <p:tag name="TIMING" val="|0.753|0.857|0.553|0.635|0.807|1.268"/>
</p:tagLst>
</file>

<file path=ppt/tags/tag7.xml><?xml version="1.0" encoding="utf-8"?>
<p:tagLst xmlns:p="http://schemas.openxmlformats.org/presentationml/2006/main">
  <p:tag name="TIMING" val="|2.059|12.102|2.961|3.895|1.208|0.712|0.592"/>
</p:tagLst>
</file>

<file path=ppt/tags/tag8.xml><?xml version="1.0" encoding="utf-8"?>
<p:tagLst xmlns:p="http://schemas.openxmlformats.org/presentationml/2006/main">
  <p:tag name="TIMING" val="|0.192|1.372|138.044|31.134|22.295|0.448|0.408|1.167|3.876|3.4|5.975"/>
</p:tagLst>
</file>

<file path=ppt/tags/tag9.xml><?xml version="1.0" encoding="utf-8"?>
<p:tagLst xmlns:p="http://schemas.openxmlformats.org/presentationml/2006/main">
  <p:tag name="TIMING" val="|0.836|44.937|1.49|7.007|4.157|1.263|0.803|0.638"/>
</p:tagLst>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4273</Words>
  <Application>WPS Presentation</Application>
  <PresentationFormat/>
  <Paragraphs>191</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Arial</vt:lpstr>
      <vt:lpstr>Raleway ExtraBold</vt:lpstr>
      <vt:lpstr>Raleway Light</vt:lpstr>
      <vt:lpstr>Raleway</vt:lpstr>
      <vt:lpstr>Microsoft YaHei</vt:lpstr>
      <vt:lpstr>Arial Unicode MS</vt:lpstr>
      <vt:lpstr>Olivia template</vt:lpstr>
      <vt:lpstr>Bài 11- SÓNG ĐIỆN TỪ</vt:lpstr>
      <vt:lpstr>Câu hỏi thảo luận</vt:lpstr>
      <vt:lpstr>Các thiết bị như tivi, điện thoại di động, lò vi sóng đều sử dụng sóng điện từ. Vậy ai nghiên cứu, xây dựng lí thuyết điện từ? Và sóng điện từ là gì?</vt:lpstr>
      <vt:lpstr>I. Sóng điện từ</vt:lpstr>
      <vt:lpstr>PowerPoint 演示文稿</vt:lpstr>
      <vt:lpstr>Nhiệm vụ</vt:lpstr>
      <vt:lpstr>1. Ánh sáng nhìn thấy</vt:lpstr>
      <vt:lpstr>2. Tia hồng ngoại (IR)</vt:lpstr>
      <vt:lpstr>2. Tia hồng ngoại (IR)</vt:lpstr>
      <vt:lpstr>3. Tia tử ngoại (UV)</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SÓNG ĐIỆN TỪ</dc:title>
  <dc:creator/>
  <cp:lastModifiedBy>duong</cp:lastModifiedBy>
  <cp:revision>3</cp:revision>
  <dcterms:created xsi:type="dcterms:W3CDTF">2024-11-24T14:55:00Z</dcterms:created>
  <dcterms:modified xsi:type="dcterms:W3CDTF">2024-11-27T00:56:32Z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9E614A3E58DA4B548B871B0FF2CD0225_12</vt:lpwstr>
  </property>
  <property fmtid="{D5CDD505-2E9C-101B-9397-08002B2CF9AE}" pid="3" name="KSOProductBuildVer">
    <vt:lpwstr>1033-12.2.0.18911</vt:lpwstr>
  </property>
</Properties>
</file>