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Noto Sans Symbols" panose="020B0604020202020204" charset="0"/>
      <p:regular r:id="rId32"/>
      <p:bold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 name="Google Shape;25;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sp>
          <p:nvSpPr>
            <p:cNvPr id="30" name="Google Shape;30;p3"/>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31" name="Google Shape;31;p3"/>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2" name="Google Shape;32;p3"/>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3" name="Google Shape;33;p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4" name="Google Shape;34;p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5" name="Google Shape;35;p3"/>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7" name="Google Shape;37;p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8" name="Google Shape;38;p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9" name="Google Shape;39;p3"/>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3"/>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48" name="Google Shape;48;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4" name="Google Shape;54;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668" cy="3845718"/>
          </a:xfrm>
          <a:prstGeom prst="rect">
            <a:avLst/>
          </a:prstGeom>
          <a:noFill/>
          <a:ln>
            <a:noFill/>
          </a:ln>
        </p:spPr>
      </p:sp>
      <p:sp>
        <p:nvSpPr>
          <p:cNvPr id="86" name="Google Shape;86;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000"/>
              <a:buFont typeface="Times New Roman"/>
              <a:buNone/>
            </a:pPr>
            <a:r>
              <a:rPr lang="en-US" sz="2000">
                <a:latin typeface="Times New Roman"/>
                <a:ea typeface="Times New Roman"/>
                <a:cs typeface="Times New Roman"/>
                <a:sym typeface="Times New Roman"/>
              </a:rPr>
              <a:t>ĐẶT VẤN ĐỀ</a:t>
            </a:r>
            <a:endParaRPr sz="2000">
              <a:latin typeface="Times New Roman"/>
              <a:ea typeface="Times New Roman"/>
              <a:cs typeface="Times New Roman"/>
              <a:sym typeface="Times New Roman"/>
            </a:endParaRPr>
          </a:p>
        </p:txBody>
      </p:sp>
      <p:sp>
        <p:nvSpPr>
          <p:cNvPr id="144" name="Google Shape;144;p18"/>
          <p:cNvSpPr txBox="1">
            <a:spLocks noGrp="1"/>
          </p:cNvSpPr>
          <p:nvPr>
            <p:ph type="body" idx="1"/>
          </p:nvPr>
        </p:nvSpPr>
        <p:spPr>
          <a:xfrm>
            <a:off x="677334" y="2606904"/>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dirty="0"/>
          </a:p>
        </p:txBody>
      </p:sp>
      <p:sp>
        <p:nvSpPr>
          <p:cNvPr id="145" name="Google Shape;145;p18"/>
          <p:cNvSpPr/>
          <p:nvPr/>
        </p:nvSpPr>
        <p:spPr>
          <a:xfrm>
            <a:off x="903111" y="2644778"/>
            <a:ext cx="7868356" cy="1258421"/>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400" b="0" i="1" u="none" strike="noStrike" cap="none">
                <a:solidFill>
                  <a:srgbClr val="000000"/>
                </a:solidFill>
                <a:latin typeface="Times New Roman"/>
                <a:ea typeface="Times New Roman"/>
                <a:cs typeface="Times New Roman"/>
                <a:sym typeface="Times New Roman"/>
              </a:rPr>
              <a:t>“Ở lớp 10, khi học về chuyển động của vật, ta đã biết có sự chuyển hoá giữa động năng và thế năng của vật. Vậy trong dao động điều hoà có sự chuyển hoá tương tự không?”</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subTitle" idx="1"/>
          </p:nvPr>
        </p:nvSpPr>
        <p:spPr>
          <a:xfrm>
            <a:off x="1507067" y="1740471"/>
            <a:ext cx="1823156" cy="44957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220" name="Google Shape;220;p27"/>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221" name="Google Shape;221;p27"/>
          <p:cNvSpPr txBox="1"/>
          <p:nvPr/>
        </p:nvSpPr>
        <p:spPr>
          <a:xfrm>
            <a:off x="1507066" y="1332260"/>
            <a:ext cx="1992487" cy="408211"/>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222" name="Google Shape;222;p27"/>
          <p:cNvSpPr txBox="1"/>
          <p:nvPr/>
        </p:nvSpPr>
        <p:spPr>
          <a:xfrm>
            <a:off x="1213554" y="2103090"/>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sp>
        <p:nvSpPr>
          <p:cNvPr id="223" name="Google Shape;223;p27"/>
          <p:cNvSpPr/>
          <p:nvPr/>
        </p:nvSpPr>
        <p:spPr>
          <a:xfrm>
            <a:off x="1106311" y="2410023"/>
            <a:ext cx="7540272" cy="138499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Trong dao động điều hoà có sự chuyển hoá qua lại giữa động năng và thế năng của vật, còn cơ năng, tức tổng động năng và thế năng của vật thì được bảo toàn.</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pic>
        <p:nvPicPr>
          <p:cNvPr id="224" name="Google Shape;224;p27"/>
          <p:cNvPicPr preferRelativeResize="0"/>
          <p:nvPr/>
        </p:nvPicPr>
        <p:blipFill rotWithShape="1">
          <a:blip r:embed="rId3">
            <a:alphaModFix/>
          </a:blip>
          <a:srcRect/>
          <a:stretch/>
        </p:blipFill>
        <p:spPr>
          <a:xfrm>
            <a:off x="1592448" y="3384938"/>
            <a:ext cx="4333790" cy="683876"/>
          </a:xfrm>
          <a:prstGeom prst="rect">
            <a:avLst/>
          </a:prstGeom>
          <a:noFill/>
          <a:ln>
            <a:noFill/>
          </a:ln>
        </p:spPr>
      </p:pic>
      <p:pic>
        <p:nvPicPr>
          <p:cNvPr id="225" name="Google Shape;225;p27"/>
          <p:cNvPicPr preferRelativeResize="0"/>
          <p:nvPr/>
        </p:nvPicPr>
        <p:blipFill rotWithShape="1">
          <a:blip r:embed="rId4">
            <a:alphaModFix/>
          </a:blip>
          <a:srcRect/>
          <a:stretch/>
        </p:blipFill>
        <p:spPr>
          <a:xfrm>
            <a:off x="8854999" y="3020992"/>
            <a:ext cx="2997405" cy="2603306"/>
          </a:xfrm>
          <a:prstGeom prst="rect">
            <a:avLst/>
          </a:prstGeom>
          <a:noFill/>
          <a:ln>
            <a:noFill/>
          </a:ln>
        </p:spPr>
      </p:pic>
      <p:sp>
        <p:nvSpPr>
          <p:cNvPr id="226" name="Google Shape;226;p27"/>
          <p:cNvSpPr/>
          <p:nvPr/>
        </p:nvSpPr>
        <p:spPr>
          <a:xfrm>
            <a:off x="1106311" y="4027659"/>
            <a:ext cx="7887218"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-Khi vật di chuyển từ biên âm đến vị trí cân bằng thì thế năng giảm động năng tăng và ngược lại.</a:t>
            </a: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-Khi vật đi chuyển từ vị trí cân bằng đến biên dương thì thế năng tăng động năng giảm và ngược lại.</a:t>
            </a: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-Vật đạt động năng cực đại khi ở vị trí cân bằng và cực tiểu khi ở vị trí biên còn thế năng thì ngược lại.</a:t>
            </a:r>
            <a:endParaRPr sz="22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2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xEl>
                                              <p:pRg st="0" end="0"/>
                                            </p:txEl>
                                          </p:spTgt>
                                        </p:tgtEl>
                                        <p:attrNameLst>
                                          <p:attrName>style.visibility</p:attrName>
                                        </p:attrNameLst>
                                      </p:cBhvr>
                                      <p:to>
                                        <p:strVal val="visible"/>
                                      </p:to>
                                    </p:set>
                                    <p:animEffect transition="in" filter="fade">
                                      <p:cBhvr>
                                        <p:cTn id="17" dur="500"/>
                                        <p:tgtEl>
                                          <p:spTgt spid="2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xEl>
                                              <p:pRg st="1" end="1"/>
                                            </p:txEl>
                                          </p:spTgt>
                                        </p:tgtEl>
                                        <p:attrNameLst>
                                          <p:attrName>style.visibility</p:attrName>
                                        </p:attrNameLst>
                                      </p:cBhvr>
                                      <p:to>
                                        <p:strVal val="visible"/>
                                      </p:to>
                                    </p:set>
                                    <p:animEffect transition="in" filter="fade">
                                      <p:cBhvr>
                                        <p:cTn id="22" dur="500"/>
                                        <p:tgtEl>
                                          <p:spTgt spid="2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xEl>
                                              <p:pRg st="2" end="2"/>
                                            </p:txEl>
                                          </p:spTgt>
                                        </p:tgtEl>
                                        <p:attrNameLst>
                                          <p:attrName>style.visibility</p:attrName>
                                        </p:attrNameLst>
                                      </p:cBhvr>
                                      <p:to>
                                        <p:strVal val="visible"/>
                                      </p:to>
                                    </p:set>
                                    <p:animEffect transition="in" filter="fade">
                                      <p:cBhvr>
                                        <p:cTn id="27" dur="500"/>
                                        <p:tgtEl>
                                          <p:spTgt spid="2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subTitle" idx="1"/>
          </p:nvPr>
        </p:nvSpPr>
        <p:spPr>
          <a:xfrm>
            <a:off x="1507067" y="1740471"/>
            <a:ext cx="1823156" cy="44957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232" name="Google Shape;232;p28"/>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233" name="Google Shape;233;p28"/>
          <p:cNvSpPr txBox="1"/>
          <p:nvPr/>
        </p:nvSpPr>
        <p:spPr>
          <a:xfrm>
            <a:off x="1507066" y="1332260"/>
            <a:ext cx="1992487" cy="408211"/>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234" name="Google Shape;234;p28"/>
          <p:cNvSpPr txBox="1"/>
          <p:nvPr/>
        </p:nvSpPr>
        <p:spPr>
          <a:xfrm>
            <a:off x="1213554" y="2103090"/>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pic>
        <p:nvPicPr>
          <p:cNvPr id="235" name="Google Shape;235;p28"/>
          <p:cNvPicPr preferRelativeResize="0"/>
          <p:nvPr/>
        </p:nvPicPr>
        <p:blipFill rotWithShape="1">
          <a:blip r:embed="rId3">
            <a:alphaModFix/>
          </a:blip>
          <a:srcRect/>
          <a:stretch/>
        </p:blipFill>
        <p:spPr>
          <a:xfrm>
            <a:off x="7942971" y="5069710"/>
            <a:ext cx="4249029" cy="1788289"/>
          </a:xfrm>
          <a:prstGeom prst="rect">
            <a:avLst/>
          </a:prstGeom>
          <a:noFill/>
          <a:ln>
            <a:noFill/>
          </a:ln>
        </p:spPr>
      </p:pic>
      <p:sp>
        <p:nvSpPr>
          <p:cNvPr id="236" name="Google Shape;236;p28"/>
          <p:cNvSpPr/>
          <p:nvPr/>
        </p:nvSpPr>
        <p:spPr>
          <a:xfrm>
            <a:off x="1507066" y="2425339"/>
            <a:ext cx="8447162" cy="4493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a) -Từ 0 đến T/4: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đến giá trị lớn nhất tại T/4,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T/4</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-Từ T/4 đến T/2: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T/2,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T/2</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-Từ T/2 đến 3T/4: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tăng từ 0 đạt giá trị lớn nhất tại 3T/4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giảm từ giá trị lớn nhất về 0 tại 3T/4</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-Từ 3T/4 đến T: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giảm từ giá trị lớn nhất về 0 tại T,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tăng từ 0 đến giá trị lớn nhất tại T</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b) -Tại thời điểm t = 0: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0,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T/8: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T/4: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0</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-Tại thời điểm t = 3T/8: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W/2</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ở mỗi thời điểm trên ta đều có: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242" name="Google Shape;242;p29"/>
          <p:cNvSpPr/>
          <p:nvPr/>
        </p:nvSpPr>
        <p:spPr>
          <a:xfrm>
            <a:off x="1334069" y="1285078"/>
            <a:ext cx="9292281"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 Con lắc lò xo:</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43" name="Google Shape;243;p29"/>
          <p:cNvPicPr preferRelativeResize="0"/>
          <p:nvPr/>
        </p:nvPicPr>
        <p:blipFill rotWithShape="1">
          <a:blip r:embed="rId3">
            <a:alphaModFix/>
          </a:blip>
          <a:srcRect/>
          <a:stretch/>
        </p:blipFill>
        <p:spPr>
          <a:xfrm>
            <a:off x="1334069" y="2211858"/>
            <a:ext cx="8749045" cy="46461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pic>
        <p:nvPicPr>
          <p:cNvPr id="249" name="Google Shape;249;p30"/>
          <p:cNvPicPr preferRelativeResize="0"/>
          <p:nvPr/>
        </p:nvPicPr>
        <p:blipFill rotWithShape="1">
          <a:blip r:embed="rId3">
            <a:alphaModFix/>
          </a:blip>
          <a:srcRect/>
          <a:stretch/>
        </p:blipFill>
        <p:spPr>
          <a:xfrm>
            <a:off x="2011080" y="2817495"/>
            <a:ext cx="2641497" cy="690705"/>
          </a:xfrm>
          <a:prstGeom prst="rect">
            <a:avLst/>
          </a:prstGeom>
          <a:noFill/>
          <a:ln>
            <a:noFill/>
          </a:ln>
        </p:spPr>
      </p:pic>
      <p:pic>
        <p:nvPicPr>
          <p:cNvPr id="250" name="Google Shape;250;p30"/>
          <p:cNvPicPr preferRelativeResize="0"/>
          <p:nvPr/>
        </p:nvPicPr>
        <p:blipFill rotWithShape="1">
          <a:blip r:embed="rId4">
            <a:alphaModFix/>
          </a:blip>
          <a:srcRect/>
          <a:stretch/>
        </p:blipFill>
        <p:spPr>
          <a:xfrm>
            <a:off x="4463258" y="3448216"/>
            <a:ext cx="1654321" cy="772505"/>
          </a:xfrm>
          <a:prstGeom prst="rect">
            <a:avLst/>
          </a:prstGeom>
          <a:noFill/>
          <a:ln>
            <a:noFill/>
          </a:ln>
        </p:spPr>
      </p:pic>
      <p:pic>
        <p:nvPicPr>
          <p:cNvPr id="251" name="Google Shape;251;p30"/>
          <p:cNvPicPr preferRelativeResize="0"/>
          <p:nvPr/>
        </p:nvPicPr>
        <p:blipFill rotWithShape="1">
          <a:blip r:embed="rId5">
            <a:alphaModFix/>
          </a:blip>
          <a:srcRect/>
          <a:stretch/>
        </p:blipFill>
        <p:spPr>
          <a:xfrm>
            <a:off x="8885953" y="3448216"/>
            <a:ext cx="2179668" cy="793835"/>
          </a:xfrm>
          <a:prstGeom prst="rect">
            <a:avLst/>
          </a:prstGeom>
          <a:noFill/>
          <a:ln>
            <a:noFill/>
          </a:ln>
        </p:spPr>
      </p:pic>
      <p:pic>
        <p:nvPicPr>
          <p:cNvPr id="252" name="Google Shape;252;p30"/>
          <p:cNvPicPr preferRelativeResize="0"/>
          <p:nvPr/>
        </p:nvPicPr>
        <p:blipFill rotWithShape="1">
          <a:blip r:embed="rId6">
            <a:alphaModFix/>
          </a:blip>
          <a:srcRect/>
          <a:stretch/>
        </p:blipFill>
        <p:spPr>
          <a:xfrm>
            <a:off x="1334069" y="5501531"/>
            <a:ext cx="7217514" cy="652134"/>
          </a:xfrm>
          <a:prstGeom prst="rect">
            <a:avLst/>
          </a:prstGeom>
          <a:noFill/>
          <a:ln>
            <a:noFill/>
          </a:ln>
        </p:spPr>
      </p:pic>
      <p:sp>
        <p:nvSpPr>
          <p:cNvPr id="253" name="Google Shape;253;p30"/>
          <p:cNvSpPr/>
          <p:nvPr/>
        </p:nvSpPr>
        <p:spPr>
          <a:xfrm>
            <a:off x="1334069" y="1273410"/>
            <a:ext cx="9292281" cy="178510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 Con lắc lò xo:</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Nếu chọn mốc thế năng ở vị trí cân bằng, thì thế năng đàn hồi của con lắc lò xo ở li độ x là: </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sp>
        <p:nvSpPr>
          <p:cNvPr id="254" name="Google Shape;254;p30"/>
          <p:cNvSpPr/>
          <p:nvPr/>
        </p:nvSpPr>
        <p:spPr>
          <a:xfrm>
            <a:off x="3891158" y="2917728"/>
            <a:ext cx="3365459"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k: là độ cứng của lò xo)</a:t>
            </a:r>
            <a:endParaRPr sz="2200" b="0" i="0" u="none" strike="noStrike" cap="none">
              <a:solidFill>
                <a:schemeClr val="dk1"/>
              </a:solidFill>
              <a:latin typeface="Times New Roman"/>
              <a:ea typeface="Times New Roman"/>
              <a:cs typeface="Times New Roman"/>
              <a:sym typeface="Times New Roman"/>
            </a:endParaRPr>
          </a:p>
        </p:txBody>
      </p:sp>
      <p:sp>
        <p:nvSpPr>
          <p:cNvPr id="255" name="Google Shape;255;p30"/>
          <p:cNvSpPr/>
          <p:nvPr/>
        </p:nvSpPr>
        <p:spPr>
          <a:xfrm>
            <a:off x="6117579" y="3597557"/>
            <a:ext cx="276837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Chu kì con lắc lò xo: </a:t>
            </a:r>
            <a:endParaRPr sz="2200" b="0" i="0" u="none" strike="noStrike" cap="none">
              <a:solidFill>
                <a:schemeClr val="dk1"/>
              </a:solidFill>
              <a:latin typeface="Times New Roman"/>
              <a:ea typeface="Times New Roman"/>
              <a:cs typeface="Times New Roman"/>
              <a:sym typeface="Times New Roman"/>
            </a:endParaRPr>
          </a:p>
        </p:txBody>
      </p:sp>
      <p:sp>
        <p:nvSpPr>
          <p:cNvPr id="256" name="Google Shape;256;p30"/>
          <p:cNvSpPr/>
          <p:nvPr/>
        </p:nvSpPr>
        <p:spPr>
          <a:xfrm>
            <a:off x="1334071" y="4806420"/>
            <a:ext cx="929228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Cơ năng con lắc lò xo: </a:t>
            </a:r>
            <a:endParaRPr sz="2200" b="0" i="0" u="none" strike="noStrike" cap="none">
              <a:solidFill>
                <a:schemeClr val="dk1"/>
              </a:solidFill>
              <a:latin typeface="Times New Roman"/>
              <a:ea typeface="Times New Roman"/>
              <a:cs typeface="Times New Roman"/>
              <a:sym typeface="Times New Roman"/>
            </a:endParaRPr>
          </a:p>
        </p:txBody>
      </p:sp>
      <p:sp>
        <p:nvSpPr>
          <p:cNvPr id="257" name="Google Shape;257;p30"/>
          <p:cNvSpPr/>
          <p:nvPr/>
        </p:nvSpPr>
        <p:spPr>
          <a:xfrm>
            <a:off x="7751630" y="5616543"/>
            <a:ext cx="929228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hằng số</a:t>
            </a:r>
            <a:endParaRPr sz="2200" b="0" i="0" u="none" strike="noStrike" cap="none">
              <a:solidFill>
                <a:schemeClr val="dk1"/>
              </a:solidFill>
              <a:latin typeface="Times New Roman"/>
              <a:ea typeface="Times New Roman"/>
              <a:cs typeface="Times New Roman"/>
              <a:sym typeface="Times New Roman"/>
            </a:endParaRPr>
          </a:p>
        </p:txBody>
      </p:sp>
      <p:sp>
        <p:nvSpPr>
          <p:cNvPr id="258" name="Google Shape;258;p30"/>
          <p:cNvSpPr/>
          <p:nvPr/>
        </p:nvSpPr>
        <p:spPr>
          <a:xfrm>
            <a:off x="1320789" y="3654929"/>
            <a:ext cx="3185487"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lò xo: </a:t>
            </a:r>
            <a:endParaRPr sz="2200">
              <a:solidFill>
                <a:schemeClr val="dk1"/>
              </a:solidFill>
              <a:latin typeface="Trebuchet MS"/>
              <a:ea typeface="Trebuchet MS"/>
              <a:cs typeface="Trebuchet MS"/>
              <a:sym typeface="Trebuchet MS"/>
            </a:endParaRPr>
          </a:p>
        </p:txBody>
      </p:sp>
      <p:pic>
        <p:nvPicPr>
          <p:cNvPr id="259" name="Google Shape;259;p30"/>
          <p:cNvPicPr preferRelativeResize="0"/>
          <p:nvPr/>
        </p:nvPicPr>
        <p:blipFill rotWithShape="1">
          <a:blip r:embed="rId7">
            <a:alphaModFix/>
          </a:blip>
          <a:srcRect/>
          <a:stretch/>
        </p:blipFill>
        <p:spPr>
          <a:xfrm>
            <a:off x="10799348" y="1539276"/>
            <a:ext cx="1392652" cy="3038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5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500"/>
                                        <p:tgtEl>
                                          <p:spTgt spid="2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
                                        </p:tgtEl>
                                        <p:attrNameLst>
                                          <p:attrName>style.visibility</p:attrName>
                                        </p:attrNameLst>
                                      </p:cBhvr>
                                      <p:to>
                                        <p:strVal val="visible"/>
                                      </p:to>
                                    </p:set>
                                    <p:animEffect transition="in" filter="fade">
                                      <p:cBhvr>
                                        <p:cTn id="22" dur="500"/>
                                        <p:tgtEl>
                                          <p:spTgt spid="2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2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(3 TIẾT)</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265" name="Google Shape;265;p31"/>
          <p:cNvSpPr/>
          <p:nvPr/>
        </p:nvSpPr>
        <p:spPr>
          <a:xfrm>
            <a:off x="1334069" y="1611964"/>
            <a:ext cx="9292281"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 Con lắc lò xo:</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66" name="Google Shape;266;p31"/>
          <p:cNvPicPr preferRelativeResize="0"/>
          <p:nvPr/>
        </p:nvPicPr>
        <p:blipFill rotWithShape="1">
          <a:blip r:embed="rId3">
            <a:alphaModFix/>
          </a:blip>
          <a:srcRect/>
          <a:stretch/>
        </p:blipFill>
        <p:spPr>
          <a:xfrm>
            <a:off x="10693229" y="1811124"/>
            <a:ext cx="1392652" cy="3038475"/>
          </a:xfrm>
          <a:prstGeom prst="rect">
            <a:avLst/>
          </a:prstGeom>
          <a:noFill/>
          <a:ln>
            <a:noFill/>
          </a:ln>
        </p:spPr>
      </p:pic>
      <p:pic>
        <p:nvPicPr>
          <p:cNvPr id="267" name="Google Shape;267;p31"/>
          <p:cNvPicPr preferRelativeResize="0"/>
          <p:nvPr/>
        </p:nvPicPr>
        <p:blipFill rotWithShape="1">
          <a:blip r:embed="rId4">
            <a:alphaModFix/>
          </a:blip>
          <a:srcRect/>
          <a:stretch/>
        </p:blipFill>
        <p:spPr>
          <a:xfrm>
            <a:off x="1008159" y="2460463"/>
            <a:ext cx="9359160" cy="2028825"/>
          </a:xfrm>
          <a:prstGeom prst="rect">
            <a:avLst/>
          </a:prstGeom>
          <a:noFill/>
          <a:ln>
            <a:noFill/>
          </a:ln>
        </p:spPr>
      </p:pic>
      <p:grpSp>
        <p:nvGrpSpPr>
          <p:cNvPr id="268" name="Google Shape;268;p31"/>
          <p:cNvGrpSpPr/>
          <p:nvPr/>
        </p:nvGrpSpPr>
        <p:grpSpPr>
          <a:xfrm>
            <a:off x="1133533" y="4454303"/>
            <a:ext cx="4681969" cy="694800"/>
            <a:chOff x="1133533" y="4454303"/>
            <a:chExt cx="4681969" cy="694800"/>
          </a:xfrm>
        </p:grpSpPr>
        <p:sp>
          <p:nvSpPr>
            <p:cNvPr id="269" name="Google Shape;269;p31"/>
            <p:cNvSpPr/>
            <p:nvPr/>
          </p:nvSpPr>
          <p:spPr>
            <a:xfrm>
              <a:off x="1133533" y="4564907"/>
              <a:ext cx="299362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1. Chu kì con lắc lò xo: </a:t>
              </a:r>
              <a:endParaRPr sz="2200" b="0" i="0" u="none" strike="noStrike" cap="none">
                <a:solidFill>
                  <a:schemeClr val="dk1"/>
                </a:solidFill>
                <a:latin typeface="Arial"/>
                <a:ea typeface="Arial"/>
                <a:cs typeface="Arial"/>
                <a:sym typeface="Arial"/>
              </a:endParaRPr>
            </a:p>
          </p:txBody>
        </p:sp>
        <p:pic>
          <p:nvPicPr>
            <p:cNvPr id="270" name="Google Shape;270;p31"/>
            <p:cNvPicPr preferRelativeResize="0"/>
            <p:nvPr/>
          </p:nvPicPr>
          <p:blipFill rotWithShape="1">
            <a:blip r:embed="rId5">
              <a:alphaModFix/>
            </a:blip>
            <a:srcRect/>
            <a:stretch/>
          </p:blipFill>
          <p:spPr>
            <a:xfrm>
              <a:off x="4127157" y="4454303"/>
              <a:ext cx="1688345" cy="694800"/>
            </a:xfrm>
            <a:prstGeom prst="rect">
              <a:avLst/>
            </a:prstGeom>
            <a:noFill/>
            <a:ln>
              <a:noFill/>
            </a:ln>
          </p:spPr>
        </p:pic>
      </p:grpSp>
      <p:sp>
        <p:nvSpPr>
          <p:cNvPr id="271" name="Google Shape;271;p31"/>
          <p:cNvSpPr/>
          <p:nvPr/>
        </p:nvSpPr>
        <p:spPr>
          <a:xfrm>
            <a:off x="1133533" y="5065663"/>
            <a:ext cx="6465873" cy="7694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2. Thực hiện bằng đồng hồ bấm giờ thấy kết quả giống với công thức tính với sai số nhỏ hơn 0,01s</a:t>
            </a:r>
            <a:endParaRPr sz="2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500"/>
                                        <p:tgtEl>
                                          <p:spTgt spid="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animEffect transition="in" filter="fade">
                                      <p:cBhvr>
                                        <p:cTn id="1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277" name="Google Shape;277;p32"/>
          <p:cNvSpPr/>
          <p:nvPr/>
        </p:nvSpPr>
        <p:spPr>
          <a:xfrm>
            <a:off x="3225114" y="3247343"/>
            <a:ext cx="2743200" cy="3624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278" name="Google Shape;278;p32"/>
          <p:cNvSpPr/>
          <p:nvPr/>
        </p:nvSpPr>
        <p:spPr>
          <a:xfrm>
            <a:off x="1334069" y="1438966"/>
            <a:ext cx="9478093"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a:solidFill>
                  <a:schemeClr val="dk1"/>
                </a:solidFill>
                <a:latin typeface="Times New Roman"/>
                <a:ea typeface="Times New Roman"/>
                <a:cs typeface="Times New Roman"/>
                <a:sym typeface="Times New Roman"/>
              </a:rPr>
              <a:t>2</a:t>
            </a:r>
            <a:r>
              <a:rPr lang="en-US" sz="2200" b="1" i="0" u="none" strike="noStrike" cap="none">
                <a:solidFill>
                  <a:schemeClr val="dk1"/>
                </a:solidFill>
                <a:latin typeface="Times New Roman"/>
                <a:ea typeface="Times New Roman"/>
                <a:cs typeface="Times New Roman"/>
                <a:sym typeface="Times New Roman"/>
              </a:rPr>
              <a:t>. Con lắc </a:t>
            </a:r>
            <a:r>
              <a:rPr lang="en-US" sz="2200" b="1">
                <a:solidFill>
                  <a:schemeClr val="dk1"/>
                </a:solidFill>
                <a:latin typeface="Times New Roman"/>
                <a:ea typeface="Times New Roman"/>
                <a:cs typeface="Times New Roman"/>
                <a:sym typeface="Times New Roman"/>
              </a:rPr>
              <a:t>đơn</a:t>
            </a:r>
            <a:r>
              <a:rPr lang="en-US" sz="2200" b="1" i="0" u="none" strike="noStrike" cap="none">
                <a:solidFill>
                  <a:schemeClr val="dk1"/>
                </a:solidFill>
                <a:latin typeface="Times New Roman"/>
                <a:ea typeface="Times New Roman"/>
                <a:cs typeface="Times New Roman"/>
                <a:sym typeface="Times New Roman"/>
              </a:rPr>
              <a:t>:</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79" name="Google Shape;279;p32"/>
          <p:cNvPicPr preferRelativeResize="0"/>
          <p:nvPr/>
        </p:nvPicPr>
        <p:blipFill rotWithShape="1">
          <a:blip r:embed="rId3">
            <a:alphaModFix/>
          </a:blip>
          <a:srcRect/>
          <a:stretch/>
        </p:blipFill>
        <p:spPr>
          <a:xfrm>
            <a:off x="1037969" y="2333490"/>
            <a:ext cx="4633782" cy="3511255"/>
          </a:xfrm>
          <a:prstGeom prst="rect">
            <a:avLst/>
          </a:prstGeom>
          <a:noFill/>
          <a:ln>
            <a:noFill/>
          </a:ln>
        </p:spPr>
      </p:pic>
      <p:pic>
        <p:nvPicPr>
          <p:cNvPr id="280" name="Google Shape;280;p32"/>
          <p:cNvPicPr preferRelativeResize="0"/>
          <p:nvPr/>
        </p:nvPicPr>
        <p:blipFill rotWithShape="1">
          <a:blip r:embed="rId4">
            <a:alphaModFix/>
          </a:blip>
          <a:srcRect/>
          <a:stretch/>
        </p:blipFill>
        <p:spPr>
          <a:xfrm>
            <a:off x="6649798" y="2333490"/>
            <a:ext cx="2418196" cy="33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pic>
        <p:nvPicPr>
          <p:cNvPr id="286" name="Google Shape;286;p33"/>
          <p:cNvPicPr preferRelativeResize="0"/>
          <p:nvPr/>
        </p:nvPicPr>
        <p:blipFill rotWithShape="1">
          <a:blip r:embed="rId3">
            <a:alphaModFix/>
          </a:blip>
          <a:srcRect/>
          <a:stretch/>
        </p:blipFill>
        <p:spPr>
          <a:xfrm>
            <a:off x="8811811" y="2243569"/>
            <a:ext cx="258048" cy="267848"/>
          </a:xfrm>
          <a:prstGeom prst="rect">
            <a:avLst/>
          </a:prstGeom>
          <a:noFill/>
          <a:ln>
            <a:noFill/>
          </a:ln>
        </p:spPr>
      </p:pic>
      <p:pic>
        <p:nvPicPr>
          <p:cNvPr id="287" name="Google Shape;287;p33"/>
          <p:cNvPicPr preferRelativeResize="0"/>
          <p:nvPr/>
        </p:nvPicPr>
        <p:blipFill rotWithShape="1">
          <a:blip r:embed="rId4">
            <a:alphaModFix/>
          </a:blip>
          <a:srcRect/>
          <a:stretch/>
        </p:blipFill>
        <p:spPr>
          <a:xfrm>
            <a:off x="2766572" y="3020585"/>
            <a:ext cx="618554" cy="647816"/>
          </a:xfrm>
          <a:prstGeom prst="rect">
            <a:avLst/>
          </a:prstGeom>
          <a:noFill/>
          <a:ln>
            <a:noFill/>
          </a:ln>
        </p:spPr>
      </p:pic>
      <p:sp>
        <p:nvSpPr>
          <p:cNvPr id="288" name="Google Shape;288;p33"/>
          <p:cNvSpPr/>
          <p:nvPr/>
        </p:nvSpPr>
        <p:spPr>
          <a:xfrm>
            <a:off x="3225114" y="3247343"/>
            <a:ext cx="2743200" cy="3624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grpSp>
        <p:nvGrpSpPr>
          <p:cNvPr id="289" name="Google Shape;289;p33"/>
          <p:cNvGrpSpPr/>
          <p:nvPr/>
        </p:nvGrpSpPr>
        <p:grpSpPr>
          <a:xfrm>
            <a:off x="1334069" y="1438966"/>
            <a:ext cx="9478093" cy="2083851"/>
            <a:chOff x="1334069" y="1438966"/>
            <a:chExt cx="9478093" cy="2083851"/>
          </a:xfrm>
        </p:grpSpPr>
        <p:sp>
          <p:nvSpPr>
            <p:cNvPr id="290" name="Google Shape;290;p33"/>
            <p:cNvSpPr/>
            <p:nvPr/>
          </p:nvSpPr>
          <p:spPr>
            <a:xfrm>
              <a:off x="1334069" y="1438966"/>
              <a:ext cx="9478093"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a:solidFill>
                    <a:schemeClr val="dk1"/>
                  </a:solidFill>
                  <a:latin typeface="Times New Roman"/>
                  <a:ea typeface="Times New Roman"/>
                  <a:cs typeface="Times New Roman"/>
                  <a:sym typeface="Times New Roman"/>
                </a:rPr>
                <a:t>2</a:t>
              </a:r>
              <a:r>
                <a:rPr lang="en-US" sz="2200" b="1" i="0" u="none" strike="noStrike" cap="none">
                  <a:solidFill>
                    <a:schemeClr val="dk1"/>
                  </a:solidFill>
                  <a:latin typeface="Times New Roman"/>
                  <a:ea typeface="Times New Roman"/>
                  <a:cs typeface="Times New Roman"/>
                  <a:sym typeface="Times New Roman"/>
                </a:rPr>
                <a:t>. Con lắc </a:t>
              </a:r>
              <a:r>
                <a:rPr lang="en-US" sz="2200" b="1">
                  <a:solidFill>
                    <a:schemeClr val="dk1"/>
                  </a:solidFill>
                  <a:latin typeface="Times New Roman"/>
                  <a:ea typeface="Times New Roman"/>
                  <a:cs typeface="Times New Roman"/>
                  <a:sym typeface="Times New Roman"/>
                </a:rPr>
                <a:t>đơn</a:t>
              </a:r>
              <a:r>
                <a:rPr lang="en-US" sz="2200" b="1" i="0" u="none" strike="noStrike" cap="none">
                  <a:solidFill>
                    <a:schemeClr val="dk1"/>
                  </a:solidFill>
                  <a:latin typeface="Times New Roman"/>
                  <a:ea typeface="Times New Roman"/>
                  <a:cs typeface="Times New Roman"/>
                  <a:sym typeface="Times New Roman"/>
                </a:rPr>
                <a:t>:</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Nếu chọn mốc thế năng ở vị trí cân bằng, thì thế năng </a:t>
              </a:r>
              <a:r>
                <a:rPr lang="en-US" sz="2200">
                  <a:solidFill>
                    <a:schemeClr val="dk1"/>
                  </a:solidFill>
                  <a:latin typeface="Times New Roman"/>
                  <a:ea typeface="Times New Roman"/>
                  <a:cs typeface="Times New Roman"/>
                  <a:sym typeface="Times New Roman"/>
                </a:rPr>
                <a:t>ở li độ góc     là: </a:t>
              </a:r>
              <a:endParaRPr sz="2200" b="0" i="0" u="none" strike="noStrike" cap="none">
                <a:solidFill>
                  <a:schemeClr val="dk1"/>
                </a:solidFill>
                <a:latin typeface="Times New Roman"/>
                <a:ea typeface="Times New Roman"/>
                <a:cs typeface="Times New Roman"/>
                <a:sym typeface="Times New Roman"/>
              </a:endParaRPr>
            </a:p>
          </p:txBody>
        </p:sp>
        <p:pic>
          <p:nvPicPr>
            <p:cNvPr id="291" name="Google Shape;291;p33"/>
            <p:cNvPicPr preferRelativeResize="0"/>
            <p:nvPr/>
          </p:nvPicPr>
          <p:blipFill rotWithShape="1">
            <a:blip r:embed="rId5">
              <a:alphaModFix/>
            </a:blip>
            <a:srcRect/>
            <a:stretch/>
          </p:blipFill>
          <p:spPr>
            <a:xfrm>
              <a:off x="2079783" y="2618277"/>
              <a:ext cx="3751396" cy="374978"/>
            </a:xfrm>
            <a:prstGeom prst="rect">
              <a:avLst/>
            </a:prstGeom>
            <a:noFill/>
            <a:ln>
              <a:noFill/>
            </a:ln>
          </p:spPr>
        </p:pic>
        <p:sp>
          <p:nvSpPr>
            <p:cNvPr id="292" name="Google Shape;292;p33"/>
            <p:cNvSpPr/>
            <p:nvPr/>
          </p:nvSpPr>
          <p:spPr>
            <a:xfrm flipH="1">
              <a:off x="2021649" y="3122707"/>
              <a:ext cx="7619061" cy="4001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 ( Với              trong đó: s: li độ dài;  l: chiều dài con lắc đơn)</a:t>
              </a:r>
              <a:endParaRPr sz="2000" b="0" i="0" u="none" strike="noStrike" cap="none">
                <a:solidFill>
                  <a:schemeClr val="dk1"/>
                </a:solidFill>
                <a:latin typeface="Arial"/>
                <a:ea typeface="Arial"/>
                <a:cs typeface="Arial"/>
                <a:sym typeface="Arial"/>
              </a:endParaRPr>
            </a:p>
          </p:txBody>
        </p:sp>
      </p:grpSp>
      <p:grpSp>
        <p:nvGrpSpPr>
          <p:cNvPr id="293" name="Google Shape;293;p33"/>
          <p:cNvGrpSpPr/>
          <p:nvPr/>
        </p:nvGrpSpPr>
        <p:grpSpPr>
          <a:xfrm>
            <a:off x="1320789" y="3461033"/>
            <a:ext cx="4338606" cy="827221"/>
            <a:chOff x="1320789" y="3461033"/>
            <a:chExt cx="4338606" cy="827221"/>
          </a:xfrm>
        </p:grpSpPr>
        <p:sp>
          <p:nvSpPr>
            <p:cNvPr id="294" name="Google Shape;294;p33"/>
            <p:cNvSpPr/>
            <p:nvPr/>
          </p:nvSpPr>
          <p:spPr>
            <a:xfrm>
              <a:off x="1320789" y="3654929"/>
              <a:ext cx="304442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-Tần số góc con lắc đơn: </a:t>
              </a:r>
              <a:endParaRPr sz="2200">
                <a:solidFill>
                  <a:schemeClr val="dk1"/>
                </a:solidFill>
                <a:latin typeface="Trebuchet MS"/>
                <a:ea typeface="Trebuchet MS"/>
                <a:cs typeface="Trebuchet MS"/>
                <a:sym typeface="Trebuchet MS"/>
              </a:endParaRPr>
            </a:p>
          </p:txBody>
        </p:sp>
        <p:pic>
          <p:nvPicPr>
            <p:cNvPr id="295" name="Google Shape;295;p33"/>
            <p:cNvPicPr preferRelativeResize="0"/>
            <p:nvPr/>
          </p:nvPicPr>
          <p:blipFill rotWithShape="1">
            <a:blip r:embed="rId6">
              <a:alphaModFix/>
            </a:blip>
            <a:srcRect/>
            <a:stretch/>
          </p:blipFill>
          <p:spPr>
            <a:xfrm>
              <a:off x="4167119" y="3461033"/>
              <a:ext cx="1492276" cy="827221"/>
            </a:xfrm>
            <a:prstGeom prst="rect">
              <a:avLst/>
            </a:prstGeom>
            <a:noFill/>
            <a:ln>
              <a:noFill/>
            </a:ln>
          </p:spPr>
        </p:pic>
      </p:grpSp>
      <p:grpSp>
        <p:nvGrpSpPr>
          <p:cNvPr id="296" name="Google Shape;296;p33"/>
          <p:cNvGrpSpPr/>
          <p:nvPr/>
        </p:nvGrpSpPr>
        <p:grpSpPr>
          <a:xfrm>
            <a:off x="5783209" y="3461033"/>
            <a:ext cx="4040538" cy="809765"/>
            <a:chOff x="5783209" y="3461033"/>
            <a:chExt cx="4040538" cy="809765"/>
          </a:xfrm>
        </p:grpSpPr>
        <p:sp>
          <p:nvSpPr>
            <p:cNvPr id="297" name="Google Shape;297;p33"/>
            <p:cNvSpPr/>
            <p:nvPr/>
          </p:nvSpPr>
          <p:spPr>
            <a:xfrm>
              <a:off x="5783209" y="3609841"/>
              <a:ext cx="276837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Chu kì con lắc </a:t>
              </a:r>
              <a:r>
                <a:rPr lang="en-US" sz="2200">
                  <a:solidFill>
                    <a:schemeClr val="dk1"/>
                  </a:solidFill>
                  <a:latin typeface="Times New Roman"/>
                  <a:ea typeface="Times New Roman"/>
                  <a:cs typeface="Times New Roman"/>
                  <a:sym typeface="Times New Roman"/>
                </a:rPr>
                <a:t>đơn</a:t>
              </a: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298" name="Google Shape;298;p33"/>
            <p:cNvPicPr preferRelativeResize="0"/>
            <p:nvPr/>
          </p:nvPicPr>
          <p:blipFill rotWithShape="1">
            <a:blip r:embed="rId7">
              <a:alphaModFix/>
            </a:blip>
            <a:srcRect/>
            <a:stretch/>
          </p:blipFill>
          <p:spPr>
            <a:xfrm>
              <a:off x="8315971" y="3461033"/>
              <a:ext cx="1507776" cy="809765"/>
            </a:xfrm>
            <a:prstGeom prst="rect">
              <a:avLst/>
            </a:prstGeom>
            <a:noFill/>
            <a:ln>
              <a:noFill/>
            </a:ln>
          </p:spPr>
        </p:pic>
      </p:grpSp>
      <p:pic>
        <p:nvPicPr>
          <p:cNvPr id="299" name="Google Shape;299;p33"/>
          <p:cNvPicPr preferRelativeResize="0"/>
          <p:nvPr/>
        </p:nvPicPr>
        <p:blipFill rotWithShape="1">
          <a:blip r:embed="rId8">
            <a:alphaModFix/>
          </a:blip>
          <a:srcRect/>
          <a:stretch/>
        </p:blipFill>
        <p:spPr>
          <a:xfrm>
            <a:off x="9808251" y="1822836"/>
            <a:ext cx="2418196" cy="3390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305" name="Google Shape;305;p34"/>
          <p:cNvSpPr/>
          <p:nvPr/>
        </p:nvSpPr>
        <p:spPr>
          <a:xfrm>
            <a:off x="4313831" y="2919778"/>
            <a:ext cx="159303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hằng số</a:t>
            </a:r>
            <a:endParaRPr sz="2200" b="0" i="0" u="none" strike="noStrike" cap="none">
              <a:solidFill>
                <a:schemeClr val="dk1"/>
              </a:solidFill>
              <a:latin typeface="Times New Roman"/>
              <a:ea typeface="Times New Roman"/>
              <a:cs typeface="Times New Roman"/>
              <a:sym typeface="Times New Roman"/>
            </a:endParaRPr>
          </a:p>
        </p:txBody>
      </p:sp>
      <p:sp>
        <p:nvSpPr>
          <p:cNvPr id="306" name="Google Shape;306;p34"/>
          <p:cNvSpPr/>
          <p:nvPr/>
        </p:nvSpPr>
        <p:spPr>
          <a:xfrm>
            <a:off x="3225114" y="3247343"/>
            <a:ext cx="2743200" cy="36249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307" name="Google Shape;307;p34"/>
          <p:cNvSpPr/>
          <p:nvPr/>
        </p:nvSpPr>
        <p:spPr>
          <a:xfrm>
            <a:off x="1334069" y="1438966"/>
            <a:ext cx="9478093"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2200"/>
              <a:buFont typeface="Times New Roman"/>
              <a:buNone/>
            </a:pPr>
            <a:r>
              <a:rPr lang="en-US" sz="2200" b="1" i="0" u="none" strike="noStrike" cap="none">
                <a:solidFill>
                  <a:srgbClr val="FF0000"/>
                </a:solidFill>
                <a:latin typeface="Times New Roman"/>
                <a:ea typeface="Times New Roman"/>
                <a:cs typeface="Times New Roman"/>
                <a:sym typeface="Times New Roman"/>
              </a:rPr>
              <a:t>IV. CƠ NĂNG CON LẮC ĐƠN VÀ CON LẮC LÒ XO.</a:t>
            </a:r>
            <a:endParaRPr sz="2200" b="0"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1">
                <a:solidFill>
                  <a:schemeClr val="dk1"/>
                </a:solidFill>
                <a:latin typeface="Times New Roman"/>
                <a:ea typeface="Times New Roman"/>
                <a:cs typeface="Times New Roman"/>
                <a:sym typeface="Times New Roman"/>
              </a:rPr>
              <a:t>2</a:t>
            </a:r>
            <a:r>
              <a:rPr lang="en-US" sz="2200" b="1" i="0" u="none" strike="noStrike" cap="none">
                <a:solidFill>
                  <a:schemeClr val="dk1"/>
                </a:solidFill>
                <a:latin typeface="Times New Roman"/>
                <a:ea typeface="Times New Roman"/>
                <a:cs typeface="Times New Roman"/>
                <a:sym typeface="Times New Roman"/>
              </a:rPr>
              <a:t>. Con lắc </a:t>
            </a:r>
            <a:r>
              <a:rPr lang="en-US" sz="2200" b="1">
                <a:solidFill>
                  <a:schemeClr val="dk1"/>
                </a:solidFill>
                <a:latin typeface="Times New Roman"/>
                <a:ea typeface="Times New Roman"/>
                <a:cs typeface="Times New Roman"/>
                <a:sym typeface="Times New Roman"/>
              </a:rPr>
              <a:t>đơn</a:t>
            </a:r>
            <a:r>
              <a:rPr lang="en-US" sz="2200" b="1" i="0" u="none" strike="noStrike" cap="none">
                <a:solidFill>
                  <a:schemeClr val="dk1"/>
                </a:solidFill>
                <a:latin typeface="Times New Roman"/>
                <a:ea typeface="Times New Roman"/>
                <a:cs typeface="Times New Roman"/>
                <a:sym typeface="Times New Roman"/>
              </a:rPr>
              <a:t>:</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grpSp>
        <p:nvGrpSpPr>
          <p:cNvPr id="308" name="Google Shape;308;p34"/>
          <p:cNvGrpSpPr/>
          <p:nvPr/>
        </p:nvGrpSpPr>
        <p:grpSpPr>
          <a:xfrm>
            <a:off x="519106" y="2179372"/>
            <a:ext cx="9292281" cy="1300268"/>
            <a:chOff x="1334071" y="4806420"/>
            <a:chExt cx="9292281" cy="1300268"/>
          </a:xfrm>
        </p:grpSpPr>
        <p:sp>
          <p:nvSpPr>
            <p:cNvPr id="309" name="Google Shape;309;p34"/>
            <p:cNvSpPr/>
            <p:nvPr/>
          </p:nvSpPr>
          <p:spPr>
            <a:xfrm>
              <a:off x="1334071" y="4806420"/>
              <a:ext cx="929228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Cơ năng con lắc </a:t>
              </a:r>
              <a:r>
                <a:rPr lang="en-US" sz="2200">
                  <a:solidFill>
                    <a:schemeClr val="dk1"/>
                  </a:solidFill>
                  <a:latin typeface="Times New Roman"/>
                  <a:ea typeface="Times New Roman"/>
                  <a:cs typeface="Times New Roman"/>
                  <a:sym typeface="Times New Roman"/>
                </a:rPr>
                <a:t>đơn</a:t>
              </a: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p:txBody>
        </p:sp>
        <p:pic>
          <p:nvPicPr>
            <p:cNvPr id="310" name="Google Shape;310;p34"/>
            <p:cNvPicPr preferRelativeResize="0"/>
            <p:nvPr/>
          </p:nvPicPr>
          <p:blipFill rotWithShape="1">
            <a:blip r:embed="rId3">
              <a:alphaModFix/>
            </a:blip>
            <a:srcRect/>
            <a:stretch/>
          </p:blipFill>
          <p:spPr>
            <a:xfrm>
              <a:off x="1773206" y="5365726"/>
              <a:ext cx="4010003" cy="740962"/>
            </a:xfrm>
            <a:prstGeom prst="rect">
              <a:avLst/>
            </a:prstGeom>
            <a:noFill/>
            <a:ln>
              <a:noFill/>
            </a:ln>
          </p:spPr>
        </p:pic>
      </p:grpSp>
      <p:pic>
        <p:nvPicPr>
          <p:cNvPr id="311" name="Google Shape;311;p34"/>
          <p:cNvPicPr preferRelativeResize="0"/>
          <p:nvPr/>
        </p:nvPicPr>
        <p:blipFill rotWithShape="1">
          <a:blip r:embed="rId4">
            <a:alphaModFix/>
          </a:blip>
          <a:srcRect/>
          <a:stretch/>
        </p:blipFill>
        <p:spPr>
          <a:xfrm>
            <a:off x="6252518" y="1902940"/>
            <a:ext cx="5939481" cy="495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pic>
        <p:nvPicPr>
          <p:cNvPr id="317" name="Google Shape;317;p35"/>
          <p:cNvPicPr preferRelativeResize="0">
            <a:picLocks noGrp="1"/>
          </p:cNvPicPr>
          <p:nvPr>
            <p:ph type="body" idx="1"/>
          </p:nvPr>
        </p:nvPicPr>
        <p:blipFill rotWithShape="1">
          <a:blip r:embed="rId3">
            <a:alphaModFix/>
          </a:blip>
          <a:srcRect/>
          <a:stretch/>
        </p:blipFill>
        <p:spPr>
          <a:xfrm>
            <a:off x="677333" y="1136822"/>
            <a:ext cx="9096861" cy="5387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677334" y="609600"/>
            <a:ext cx="8596668" cy="51486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23" name="Google Shape;323;p36"/>
          <p:cNvSpPr/>
          <p:nvPr/>
        </p:nvSpPr>
        <p:spPr>
          <a:xfrm>
            <a:off x="621726" y="1270997"/>
            <a:ext cx="9140111" cy="11079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1.</a:t>
            </a:r>
            <a:r>
              <a:rPr lang="en-US" sz="2200" b="0" i="0" u="none" strike="noStrike" cap="none">
                <a:solidFill>
                  <a:schemeClr val="dk1"/>
                </a:solidFill>
                <a:latin typeface="Times New Roman"/>
                <a:ea typeface="Times New Roman"/>
                <a:cs typeface="Times New Roman"/>
                <a:sym typeface="Times New Roman"/>
              </a:rPr>
              <a:t> Từ đồ thị ta có T = 1,2s →ω=2π/T=5/3 (rad/s)</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a) Vận tốc cực đại của vật: v</a:t>
            </a:r>
            <a:r>
              <a:rPr lang="en-US" sz="2200" b="0" i="0" u="none" strike="noStrike" cap="none" baseline="-25000">
                <a:solidFill>
                  <a:schemeClr val="dk1"/>
                </a:solidFill>
                <a:latin typeface="Times New Roman"/>
                <a:ea typeface="Times New Roman"/>
                <a:cs typeface="Times New Roman"/>
                <a:sym typeface="Times New Roman"/>
              </a:rPr>
              <a:t>max </a:t>
            </a:r>
            <a:r>
              <a:rPr lang="en-US" sz="2200" b="0" i="0" u="none" strike="noStrike" cap="none">
                <a:solidFill>
                  <a:schemeClr val="dk1"/>
                </a:solidFill>
                <a:latin typeface="Times New Roman"/>
                <a:ea typeface="Times New Roman"/>
                <a:cs typeface="Times New Roman"/>
                <a:sym typeface="Times New Roman"/>
              </a:rPr>
              <a:t>= 0,3 cm/s= 0,003 m/s = ωA=&gt;A= 0,0018 (m)</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nvGrpSpPr>
          <p:cNvPr id="324" name="Google Shape;324;p36"/>
          <p:cNvGrpSpPr/>
          <p:nvPr/>
        </p:nvGrpSpPr>
        <p:grpSpPr>
          <a:xfrm>
            <a:off x="677334" y="3525656"/>
            <a:ext cx="9805830" cy="1107996"/>
            <a:chOff x="677334" y="4284936"/>
            <a:chExt cx="9805830" cy="1107996"/>
          </a:xfrm>
        </p:grpSpPr>
        <p:pic>
          <p:nvPicPr>
            <p:cNvPr id="325" name="Google Shape;325;p36"/>
            <p:cNvPicPr preferRelativeResize="0"/>
            <p:nvPr/>
          </p:nvPicPr>
          <p:blipFill rotWithShape="1">
            <a:blip r:embed="rId3">
              <a:alphaModFix/>
            </a:blip>
            <a:srcRect/>
            <a:stretch/>
          </p:blipFill>
          <p:spPr>
            <a:xfrm>
              <a:off x="5438002" y="4406190"/>
              <a:ext cx="5045162" cy="865488"/>
            </a:xfrm>
            <a:prstGeom prst="rect">
              <a:avLst/>
            </a:prstGeom>
            <a:noFill/>
            <a:ln>
              <a:noFill/>
            </a:ln>
          </p:spPr>
        </p:pic>
        <p:sp>
          <p:nvSpPr>
            <p:cNvPr id="326" name="Google Shape;326;p36"/>
            <p:cNvSpPr/>
            <p:nvPr/>
          </p:nvSpPr>
          <p:spPr>
            <a:xfrm>
              <a:off x="677334" y="4284936"/>
              <a:ext cx="4821423" cy="11079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Theo định luật bảo toàn cơ năng ta có:</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grpSp>
        <p:nvGrpSpPr>
          <p:cNvPr id="327" name="Google Shape;327;p36"/>
          <p:cNvGrpSpPr/>
          <p:nvPr/>
        </p:nvGrpSpPr>
        <p:grpSpPr>
          <a:xfrm>
            <a:off x="677334" y="4450869"/>
            <a:ext cx="9571051" cy="1035264"/>
            <a:chOff x="912113" y="5345566"/>
            <a:chExt cx="9571051" cy="1035264"/>
          </a:xfrm>
        </p:grpSpPr>
        <p:pic>
          <p:nvPicPr>
            <p:cNvPr id="328" name="Google Shape;328;p36"/>
            <p:cNvPicPr preferRelativeResize="0"/>
            <p:nvPr/>
          </p:nvPicPr>
          <p:blipFill rotWithShape="1">
            <a:blip r:embed="rId4">
              <a:alphaModFix/>
            </a:blip>
            <a:srcRect/>
            <a:stretch/>
          </p:blipFill>
          <p:spPr>
            <a:xfrm>
              <a:off x="6240163" y="5409795"/>
              <a:ext cx="4243001" cy="971035"/>
            </a:xfrm>
            <a:prstGeom prst="rect">
              <a:avLst/>
            </a:prstGeom>
            <a:noFill/>
            <a:ln>
              <a:noFill/>
            </a:ln>
          </p:spPr>
        </p:pic>
        <p:sp>
          <p:nvSpPr>
            <p:cNvPr id="329" name="Google Shape;329;p36"/>
            <p:cNvSpPr/>
            <p:nvPr/>
          </p:nvSpPr>
          <p:spPr>
            <a:xfrm>
              <a:off x="912113" y="5345566"/>
              <a:ext cx="5328050" cy="769441"/>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d) Độ cứng k của lò xo tính theo công thức: </a:t>
              </a:r>
              <a:endParaRPr sz="2200" b="0" i="0" u="none" strike="noStrike" cap="none">
                <a:solidFill>
                  <a:schemeClr val="dk1"/>
                </a:solidFill>
                <a:latin typeface="Times New Roman"/>
                <a:ea typeface="Times New Roman"/>
                <a:cs typeface="Times New Roman"/>
                <a:sym typeface="Times New Roman"/>
              </a:endParaRPr>
            </a:p>
          </p:txBody>
        </p:sp>
      </p:grpSp>
      <p:grpSp>
        <p:nvGrpSpPr>
          <p:cNvPr id="330" name="Google Shape;330;p36"/>
          <p:cNvGrpSpPr/>
          <p:nvPr/>
        </p:nvGrpSpPr>
        <p:grpSpPr>
          <a:xfrm>
            <a:off x="621726" y="2303096"/>
            <a:ext cx="7917255" cy="865488"/>
            <a:chOff x="621726" y="3183630"/>
            <a:chExt cx="7917255" cy="865488"/>
          </a:xfrm>
        </p:grpSpPr>
        <p:pic>
          <p:nvPicPr>
            <p:cNvPr id="331" name="Google Shape;331;p36"/>
            <p:cNvPicPr preferRelativeResize="0"/>
            <p:nvPr/>
          </p:nvPicPr>
          <p:blipFill rotWithShape="1">
            <a:blip r:embed="rId5">
              <a:alphaModFix/>
            </a:blip>
            <a:srcRect/>
            <a:stretch/>
          </p:blipFill>
          <p:spPr>
            <a:xfrm>
              <a:off x="4401526" y="3183630"/>
              <a:ext cx="4137455" cy="865488"/>
            </a:xfrm>
            <a:prstGeom prst="rect">
              <a:avLst/>
            </a:prstGeom>
            <a:noFill/>
            <a:ln>
              <a:noFill/>
            </a:ln>
          </p:spPr>
        </p:pic>
        <p:sp>
          <p:nvSpPr>
            <p:cNvPr id="332" name="Google Shape;332;p36"/>
            <p:cNvSpPr/>
            <p:nvPr/>
          </p:nvSpPr>
          <p:spPr>
            <a:xfrm>
              <a:off x="621726" y="3344494"/>
              <a:ext cx="385394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rgbClr val="000000"/>
                  </a:solidFill>
                  <a:latin typeface="Times New Roman"/>
                  <a:ea typeface="Times New Roman"/>
                  <a:cs typeface="Times New Roman"/>
                  <a:sym typeface="Times New Roman"/>
                </a:rPr>
                <a:t>b) Động năng cực đại của vật là:</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10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500"/>
                                        <p:tgtEl>
                                          <p:spTgt spid="3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gtEl>
                                        <p:attrNameLst>
                                          <p:attrName>style.visibility</p:attrName>
                                        </p:attrNameLst>
                                      </p:cBhvr>
                                      <p:to>
                                        <p:strVal val="visible"/>
                                      </p:to>
                                    </p:set>
                                    <p:animEffect transition="in" filter="fade">
                                      <p:cBhvr>
                                        <p:cTn id="22"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p>
        </p:txBody>
      </p:sp>
      <p:sp>
        <p:nvSpPr>
          <p:cNvPr id="151" name="Google Shape;151;p1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sp>
        <p:nvSpPr>
          <p:cNvPr id="152" name="Google Shape;152;p19"/>
          <p:cNvSpPr/>
          <p:nvPr/>
        </p:nvSpPr>
        <p:spPr>
          <a:xfrm>
            <a:off x="677334" y="2967335"/>
            <a:ext cx="8466666"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1" u="none" strike="noStrike" cap="none">
                <a:solidFill>
                  <a:srgbClr val="000000"/>
                </a:solidFill>
                <a:latin typeface="Times New Roman"/>
                <a:ea typeface="Times New Roman"/>
                <a:cs typeface="Times New Roman"/>
                <a:sym typeface="Times New Roman"/>
              </a:rPr>
              <a:t>Trong dao động điều hòa cũng có sự chuyển đổi giữa động năng và thế năng vì có sự thay đổi về vận tốc đồng thời cũng có sự thay đổi về li độ trong quá trình dao động.</a:t>
            </a:r>
            <a:endParaRPr sz="24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677334" y="609600"/>
            <a:ext cx="8596668" cy="5272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VẬN DỤNG</a:t>
            </a:r>
            <a:endParaRPr/>
          </a:p>
        </p:txBody>
      </p:sp>
      <p:sp>
        <p:nvSpPr>
          <p:cNvPr id="338" name="Google Shape;338;p37"/>
          <p:cNvSpPr/>
          <p:nvPr/>
        </p:nvSpPr>
        <p:spPr>
          <a:xfrm>
            <a:off x="797265" y="1504705"/>
            <a:ext cx="9656552" cy="11079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2.</a:t>
            </a:r>
            <a:r>
              <a:rPr lang="en-US" sz="2200" b="0" i="0" u="none" strike="noStrike" cap="none">
                <a:solidFill>
                  <a:schemeClr val="dk1"/>
                </a:solidFill>
                <a:latin typeface="Times New Roman"/>
                <a:ea typeface="Times New Roman"/>
                <a:cs typeface="Times New Roman"/>
                <a:sym typeface="Times New Roman"/>
              </a:rPr>
              <a:t> Ta có:</a:t>
            </a:r>
            <a:endParaRPr/>
          </a:p>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Độ cứng k = 100 N/m, Khối lượng m = 200 g = 0,2 kg, Biên độ A = 5 cm = 0,05 m</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nvGrpSpPr>
          <p:cNvPr id="339" name="Google Shape;339;p37"/>
          <p:cNvGrpSpPr/>
          <p:nvPr/>
        </p:nvGrpSpPr>
        <p:grpSpPr>
          <a:xfrm>
            <a:off x="945548" y="3946618"/>
            <a:ext cx="4245454" cy="806930"/>
            <a:chOff x="945548" y="3946618"/>
            <a:chExt cx="4245454" cy="806930"/>
          </a:xfrm>
        </p:grpSpPr>
        <p:pic>
          <p:nvPicPr>
            <p:cNvPr id="340" name="Google Shape;340;p37"/>
            <p:cNvPicPr preferRelativeResize="0"/>
            <p:nvPr/>
          </p:nvPicPr>
          <p:blipFill rotWithShape="1">
            <a:blip r:embed="rId3">
              <a:alphaModFix/>
            </a:blip>
            <a:srcRect/>
            <a:stretch/>
          </p:blipFill>
          <p:spPr>
            <a:xfrm>
              <a:off x="2982616" y="3946618"/>
              <a:ext cx="2208386" cy="806930"/>
            </a:xfrm>
            <a:prstGeom prst="rect">
              <a:avLst/>
            </a:prstGeom>
            <a:noFill/>
            <a:ln>
              <a:noFill/>
            </a:ln>
          </p:spPr>
        </p:pic>
        <p:sp>
          <p:nvSpPr>
            <p:cNvPr id="341" name="Google Shape;341;p37"/>
            <p:cNvSpPr/>
            <p:nvPr/>
          </p:nvSpPr>
          <p:spPr>
            <a:xfrm>
              <a:off x="945548" y="4134640"/>
              <a:ext cx="1995360" cy="4308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b) Tần số góc: </a:t>
              </a:r>
              <a:endParaRPr sz="2200" b="0" i="0" u="none" strike="noStrike" cap="none">
                <a:solidFill>
                  <a:schemeClr val="dk1"/>
                </a:solidFill>
                <a:latin typeface="Times New Roman"/>
                <a:ea typeface="Times New Roman"/>
                <a:cs typeface="Times New Roman"/>
                <a:sym typeface="Times New Roman"/>
              </a:endParaRPr>
            </a:p>
          </p:txBody>
        </p:sp>
      </p:grpSp>
      <p:grpSp>
        <p:nvGrpSpPr>
          <p:cNvPr id="342" name="Google Shape;342;p37"/>
          <p:cNvGrpSpPr/>
          <p:nvPr/>
        </p:nvGrpSpPr>
        <p:grpSpPr>
          <a:xfrm>
            <a:off x="945548" y="4496528"/>
            <a:ext cx="11145121" cy="1057293"/>
            <a:chOff x="677334" y="3871400"/>
            <a:chExt cx="11145121" cy="1057293"/>
          </a:xfrm>
        </p:grpSpPr>
        <p:pic>
          <p:nvPicPr>
            <p:cNvPr id="343" name="Google Shape;343;p37"/>
            <p:cNvPicPr preferRelativeResize="0"/>
            <p:nvPr/>
          </p:nvPicPr>
          <p:blipFill rotWithShape="1">
            <a:blip r:embed="rId4">
              <a:alphaModFix/>
            </a:blip>
            <a:srcRect/>
            <a:stretch/>
          </p:blipFill>
          <p:spPr>
            <a:xfrm>
              <a:off x="6725549" y="3871400"/>
              <a:ext cx="5096906" cy="944429"/>
            </a:xfrm>
            <a:prstGeom prst="rect">
              <a:avLst/>
            </a:prstGeom>
            <a:noFill/>
            <a:ln>
              <a:noFill/>
            </a:ln>
          </p:spPr>
        </p:pic>
        <p:sp>
          <p:nvSpPr>
            <p:cNvPr id="344" name="Google Shape;344;p37"/>
            <p:cNvSpPr/>
            <p:nvPr/>
          </p:nvSpPr>
          <p:spPr>
            <a:xfrm>
              <a:off x="677334" y="4159252"/>
              <a:ext cx="7735330" cy="7694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Khi vật đi qua vị trí cân bằng vật có tốc độ lớn nhất:</a:t>
              </a:r>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grpSp>
      <p:grpSp>
        <p:nvGrpSpPr>
          <p:cNvPr id="345" name="Google Shape;345;p37"/>
          <p:cNvGrpSpPr/>
          <p:nvPr/>
        </p:nvGrpSpPr>
        <p:grpSpPr>
          <a:xfrm>
            <a:off x="945548" y="5593910"/>
            <a:ext cx="4030120" cy="795518"/>
            <a:chOff x="945548" y="5593910"/>
            <a:chExt cx="4030120" cy="795518"/>
          </a:xfrm>
        </p:grpSpPr>
        <p:pic>
          <p:nvPicPr>
            <p:cNvPr id="346" name="Google Shape;346;p37"/>
            <p:cNvPicPr preferRelativeResize="0"/>
            <p:nvPr/>
          </p:nvPicPr>
          <p:blipFill rotWithShape="1">
            <a:blip r:embed="rId5">
              <a:alphaModFix/>
            </a:blip>
            <a:srcRect/>
            <a:stretch/>
          </p:blipFill>
          <p:spPr>
            <a:xfrm>
              <a:off x="1423355" y="5593910"/>
              <a:ext cx="3552313" cy="795518"/>
            </a:xfrm>
            <a:prstGeom prst="rect">
              <a:avLst/>
            </a:prstGeom>
            <a:noFill/>
            <a:ln>
              <a:noFill/>
            </a:ln>
          </p:spPr>
        </p:pic>
        <p:sp>
          <p:nvSpPr>
            <p:cNvPr id="347" name="Google Shape;347;p37"/>
            <p:cNvSpPr/>
            <p:nvPr/>
          </p:nvSpPr>
          <p:spPr>
            <a:xfrm>
              <a:off x="945548" y="5772674"/>
              <a:ext cx="1031534"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a:t>
              </a:r>
              <a:endParaRPr sz="2200" b="0" i="0" u="none" strike="noStrike" cap="none">
                <a:solidFill>
                  <a:schemeClr val="dk1"/>
                </a:solidFill>
                <a:latin typeface="Times New Roman"/>
                <a:ea typeface="Times New Roman"/>
                <a:cs typeface="Times New Roman"/>
                <a:sym typeface="Times New Roman"/>
              </a:endParaRPr>
            </a:p>
          </p:txBody>
        </p:sp>
      </p:grpSp>
      <p:grpSp>
        <p:nvGrpSpPr>
          <p:cNvPr id="348" name="Google Shape;348;p37"/>
          <p:cNvGrpSpPr/>
          <p:nvPr/>
        </p:nvGrpSpPr>
        <p:grpSpPr>
          <a:xfrm>
            <a:off x="797265" y="2537569"/>
            <a:ext cx="9114018" cy="1107996"/>
            <a:chOff x="797265" y="2537569"/>
            <a:chExt cx="9114018" cy="1107996"/>
          </a:xfrm>
        </p:grpSpPr>
        <p:pic>
          <p:nvPicPr>
            <p:cNvPr id="349" name="Google Shape;349;p37"/>
            <p:cNvPicPr preferRelativeResize="0"/>
            <p:nvPr/>
          </p:nvPicPr>
          <p:blipFill rotWithShape="1">
            <a:blip r:embed="rId6">
              <a:alphaModFix/>
            </a:blip>
            <a:srcRect/>
            <a:stretch/>
          </p:blipFill>
          <p:spPr>
            <a:xfrm>
              <a:off x="5191002" y="2785622"/>
              <a:ext cx="4720281" cy="844693"/>
            </a:xfrm>
            <a:prstGeom prst="rect">
              <a:avLst/>
            </a:prstGeom>
            <a:noFill/>
            <a:ln>
              <a:noFill/>
            </a:ln>
          </p:spPr>
        </p:pic>
        <p:sp>
          <p:nvSpPr>
            <p:cNvPr id="350" name="Google Shape;350;p37"/>
            <p:cNvSpPr/>
            <p:nvPr/>
          </p:nvSpPr>
          <p:spPr>
            <a:xfrm>
              <a:off x="797265" y="2537569"/>
              <a:ext cx="4035355"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a)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3 W</a:t>
              </a:r>
              <a:r>
                <a:rPr lang="en-US" sz="2200" baseline="-25000">
                  <a:solidFill>
                    <a:schemeClr val="dk1"/>
                  </a:solidFill>
                  <a:latin typeface="Times New Roman"/>
                  <a:ea typeface="Times New Roman"/>
                  <a:cs typeface="Times New Roman"/>
                  <a:sym typeface="Times New Roman"/>
                </a:rPr>
                <a:t>t </a:t>
              </a:r>
              <a:endParaRPr sz="2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Theo định luật bảo toàn cơ năng:</a:t>
              </a:r>
              <a:endParaRPr/>
            </a:p>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W = W</a:t>
              </a:r>
              <a:r>
                <a:rPr lang="en-US" sz="2200" baseline="-25000">
                  <a:solidFill>
                    <a:schemeClr val="dk1"/>
                  </a:solidFill>
                  <a:latin typeface="Times New Roman"/>
                  <a:ea typeface="Times New Roman"/>
                  <a:cs typeface="Times New Roman"/>
                  <a:sym typeface="Times New Roman"/>
                </a:rPr>
                <a:t>đ</a:t>
              </a:r>
              <a:r>
                <a:rPr lang="en-US" sz="2200">
                  <a:solidFill>
                    <a:schemeClr val="dk1"/>
                  </a:solidFill>
                  <a:latin typeface="Times New Roman"/>
                  <a:ea typeface="Times New Roman"/>
                  <a:cs typeface="Times New Roman"/>
                  <a:sym typeface="Times New Roman"/>
                </a:rPr>
                <a:t> + W</a:t>
              </a:r>
              <a:r>
                <a:rPr lang="en-US" sz="2200" baseline="-25000">
                  <a:solidFill>
                    <a:schemeClr val="dk1"/>
                  </a:solidFill>
                  <a:latin typeface="Times New Roman"/>
                  <a:ea typeface="Times New Roman"/>
                  <a:cs typeface="Times New Roman"/>
                  <a:sym typeface="Times New Roman"/>
                </a:rPr>
                <a:t>t</a:t>
              </a:r>
              <a:r>
                <a:rPr lang="en-US" sz="2200">
                  <a:solidFill>
                    <a:schemeClr val="dk1"/>
                  </a:solidFill>
                  <a:latin typeface="Times New Roman"/>
                  <a:ea typeface="Times New Roman"/>
                  <a:cs typeface="Times New Roman"/>
                  <a:sym typeface="Times New Roman"/>
                </a:rPr>
                <a:t> = 4 W</a:t>
              </a:r>
              <a:r>
                <a:rPr lang="en-US" sz="2200" baseline="-25000">
                  <a:solidFill>
                    <a:schemeClr val="dk1"/>
                  </a:solidFill>
                  <a:latin typeface="Times New Roman"/>
                  <a:ea typeface="Times New Roman"/>
                  <a:cs typeface="Times New Roman"/>
                  <a:sym typeface="Times New Roman"/>
                </a:rPr>
                <a:t>t</a:t>
              </a:r>
              <a:endParaRPr sz="2200">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
                                        </p:tgtEl>
                                        <p:attrNameLst>
                                          <p:attrName>style.visibility</p:attrName>
                                        </p:attrNameLst>
                                      </p:cBhvr>
                                      <p:to>
                                        <p:strVal val="visible"/>
                                      </p:to>
                                    </p:set>
                                    <p:animEffect transition="in" filter="fade">
                                      <p:cBhvr>
                                        <p:cTn id="12" dur="500"/>
                                        <p:tgtEl>
                                          <p:spTgt spid="3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500"/>
                                        <p:tgtEl>
                                          <p:spTgt spid="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gtEl>
                                        <p:attrNameLst>
                                          <p:attrName>style.visibility</p:attrName>
                                        </p:attrNameLst>
                                      </p:cBhvr>
                                      <p:to>
                                        <p:strVal val="visible"/>
                                      </p:to>
                                    </p:set>
                                    <p:animEffect transition="in" filter="fade">
                                      <p:cBhvr>
                                        <p:cTn id="22" dur="500"/>
                                        <p:tgtEl>
                                          <p:spTgt spid="3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5"/>
                                        </p:tgtEl>
                                        <p:attrNameLst>
                                          <p:attrName>style.visibility</p:attrName>
                                        </p:attrNameLst>
                                      </p:cBhvr>
                                      <p:to>
                                        <p:strVal val="visible"/>
                                      </p:to>
                                    </p:set>
                                    <p:animEffect transition="in" filter="fade">
                                      <p:cBhvr>
                                        <p:cTn id="2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356" name="Google Shape;356;p38"/>
          <p:cNvSpPr/>
          <p:nvPr/>
        </p:nvSpPr>
        <p:spPr>
          <a:xfrm>
            <a:off x="677334" y="1463856"/>
            <a:ext cx="8955314" cy="769441"/>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3. </a:t>
            </a:r>
            <a:r>
              <a:rPr lang="en-US" sz="2200" b="0" i="0" u="none" strike="noStrike" cap="none">
                <a:solidFill>
                  <a:schemeClr val="dk1"/>
                </a:solidFill>
                <a:latin typeface="Times New Roman"/>
                <a:ea typeface="Times New Roman"/>
                <a:cs typeface="Times New Roman"/>
                <a:sym typeface="Times New Roman"/>
              </a:rPr>
              <a:t>Một  con lắc lò xo có độ cứng k = 40 N/m dao động điều hòa phương trình. Biểu thức thế năng  là: </a:t>
            </a:r>
            <a:endParaRPr sz="2200" b="0" i="0" u="none" strike="noStrike" cap="none">
              <a:solidFill>
                <a:schemeClr val="dk1"/>
              </a:solidFill>
              <a:latin typeface="Times New Roman"/>
              <a:ea typeface="Times New Roman"/>
              <a:cs typeface="Times New Roman"/>
              <a:sym typeface="Times New Roman"/>
            </a:endParaRPr>
          </a:p>
        </p:txBody>
      </p:sp>
      <p:pic>
        <p:nvPicPr>
          <p:cNvPr id="357" name="Google Shape;357;p38"/>
          <p:cNvPicPr preferRelativeResize="0"/>
          <p:nvPr/>
        </p:nvPicPr>
        <p:blipFill rotWithShape="1">
          <a:blip r:embed="rId3">
            <a:alphaModFix/>
          </a:blip>
          <a:srcRect/>
          <a:stretch/>
        </p:blipFill>
        <p:spPr>
          <a:xfrm>
            <a:off x="677334" y="2233297"/>
            <a:ext cx="5215466" cy="850266"/>
          </a:xfrm>
          <a:prstGeom prst="rect">
            <a:avLst/>
          </a:prstGeom>
          <a:noFill/>
          <a:ln>
            <a:noFill/>
          </a:ln>
        </p:spPr>
      </p:pic>
      <p:sp>
        <p:nvSpPr>
          <p:cNvPr id="358" name="Google Shape;358;p38"/>
          <p:cNvSpPr/>
          <p:nvPr/>
        </p:nvSpPr>
        <p:spPr>
          <a:xfrm>
            <a:off x="677334" y="3083563"/>
            <a:ext cx="8955314" cy="2123658"/>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Lấy π</a:t>
            </a:r>
            <a:r>
              <a:rPr lang="en-US" sz="2200" b="0" i="0" u="none" strike="noStrike" cap="none" baseline="30000">
                <a:solidFill>
                  <a:schemeClr val="dk1"/>
                </a:solidFill>
                <a:latin typeface="Times New Roman"/>
                <a:ea typeface="Times New Roman"/>
                <a:cs typeface="Times New Roman"/>
                <a:sym typeface="Times New Roman"/>
              </a:rPr>
              <a:t>2</a:t>
            </a:r>
            <a:r>
              <a:rPr lang="en-US" sz="2200" b="0" i="0" u="none" strike="noStrike" cap="none">
                <a:solidFill>
                  <a:schemeClr val="dk1"/>
                </a:solidFill>
                <a:latin typeface="Times New Roman"/>
                <a:ea typeface="Times New Roman"/>
                <a:cs typeface="Times New Roman"/>
                <a:sym typeface="Times New Roman"/>
              </a:rPr>
              <a:t> = 10.</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a) Xác định cơ năng của con lắc.</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b) Xác định biên độ dao động của con lắc.</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Con lắc dao động với tần số bằng bao nhiêu ?</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d) Xác định tốc độ của vật khi qua vị trí cân bằng.</a:t>
            </a:r>
            <a:endParaRPr sz="22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e) Xác định khối lượng m của vật nặng.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gtEl>
                                        <p:attrNameLst>
                                          <p:attrName>style.visibility</p:attrName>
                                        </p:attrNameLst>
                                      </p:cBhvr>
                                      <p:to>
                                        <p:strVal val="visible"/>
                                      </p:to>
                                    </p:set>
                                    <p:animEffect transition="in" filter="fade">
                                      <p:cBhvr>
                                        <p:cTn id="12"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FCBEF"/>
              </a:buClr>
              <a:buSzPts val="2400"/>
              <a:buFont typeface="Times New Roman"/>
              <a:buNone/>
            </a:pPr>
            <a:r>
              <a:rPr lang="en-US" sz="2400">
                <a:solidFill>
                  <a:srgbClr val="5FCBEF"/>
                </a:solidFill>
                <a:latin typeface="Times New Roman"/>
                <a:ea typeface="Times New Roman"/>
                <a:cs typeface="Times New Roman"/>
                <a:sym typeface="Times New Roman"/>
              </a:rPr>
              <a:t>VẬN DỤNG</a:t>
            </a:r>
            <a:endParaRPr/>
          </a:p>
        </p:txBody>
      </p:sp>
      <p:pic>
        <p:nvPicPr>
          <p:cNvPr id="364" name="Google Shape;364;p39"/>
          <p:cNvPicPr preferRelativeResize="0"/>
          <p:nvPr/>
        </p:nvPicPr>
        <p:blipFill rotWithShape="1">
          <a:blip r:embed="rId3">
            <a:alphaModFix/>
          </a:blip>
          <a:srcRect/>
          <a:stretch/>
        </p:blipFill>
        <p:spPr>
          <a:xfrm>
            <a:off x="4975667" y="4768106"/>
            <a:ext cx="4033561" cy="583287"/>
          </a:xfrm>
          <a:prstGeom prst="rect">
            <a:avLst/>
          </a:prstGeom>
          <a:noFill/>
          <a:ln>
            <a:noFill/>
          </a:ln>
        </p:spPr>
      </p:pic>
      <p:grpSp>
        <p:nvGrpSpPr>
          <p:cNvPr id="365" name="Google Shape;365;p39"/>
          <p:cNvGrpSpPr/>
          <p:nvPr/>
        </p:nvGrpSpPr>
        <p:grpSpPr>
          <a:xfrm>
            <a:off x="812799" y="1853456"/>
            <a:ext cx="8345715" cy="482143"/>
            <a:chOff x="812799" y="1853456"/>
            <a:chExt cx="8345715" cy="482143"/>
          </a:xfrm>
        </p:grpSpPr>
        <p:pic>
          <p:nvPicPr>
            <p:cNvPr id="366" name="Google Shape;366;p39"/>
            <p:cNvPicPr preferRelativeResize="0"/>
            <p:nvPr/>
          </p:nvPicPr>
          <p:blipFill rotWithShape="1">
            <a:blip r:embed="rId4">
              <a:alphaModFix/>
            </a:blip>
            <a:srcRect/>
            <a:stretch/>
          </p:blipFill>
          <p:spPr>
            <a:xfrm>
              <a:off x="6647856" y="1867356"/>
              <a:ext cx="2510658" cy="468243"/>
            </a:xfrm>
            <a:prstGeom prst="rect">
              <a:avLst/>
            </a:prstGeom>
            <a:noFill/>
            <a:ln>
              <a:noFill/>
            </a:ln>
          </p:spPr>
        </p:pic>
        <p:sp>
          <p:nvSpPr>
            <p:cNvPr id="367" name="Google Shape;367;p39"/>
            <p:cNvSpPr/>
            <p:nvPr/>
          </p:nvSpPr>
          <p:spPr>
            <a:xfrm>
              <a:off x="812799" y="185345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a) Cơ năng của con lắc bằng thế năng cực đại nên: </a:t>
              </a:r>
              <a:endParaRPr sz="2200" b="0" i="0" u="none" strike="noStrike" cap="none">
                <a:solidFill>
                  <a:schemeClr val="dk1"/>
                </a:solidFill>
                <a:latin typeface="Arial"/>
                <a:ea typeface="Arial"/>
                <a:cs typeface="Arial"/>
                <a:sym typeface="Arial"/>
              </a:endParaRPr>
            </a:p>
          </p:txBody>
        </p:sp>
      </p:grpSp>
      <p:grpSp>
        <p:nvGrpSpPr>
          <p:cNvPr id="368" name="Google Shape;368;p39"/>
          <p:cNvGrpSpPr/>
          <p:nvPr/>
        </p:nvGrpSpPr>
        <p:grpSpPr>
          <a:xfrm>
            <a:off x="812799" y="2416647"/>
            <a:ext cx="7692789" cy="792542"/>
            <a:chOff x="812799" y="2416647"/>
            <a:chExt cx="7329715" cy="792542"/>
          </a:xfrm>
        </p:grpSpPr>
        <p:pic>
          <p:nvPicPr>
            <p:cNvPr id="369" name="Google Shape;369;p39"/>
            <p:cNvPicPr preferRelativeResize="0"/>
            <p:nvPr/>
          </p:nvPicPr>
          <p:blipFill rotWithShape="1">
            <a:blip r:embed="rId5">
              <a:alphaModFix/>
            </a:blip>
            <a:srcRect/>
            <a:stretch/>
          </p:blipFill>
          <p:spPr>
            <a:xfrm>
              <a:off x="5079999" y="2416647"/>
              <a:ext cx="3062515" cy="792542"/>
            </a:xfrm>
            <a:prstGeom prst="rect">
              <a:avLst/>
            </a:prstGeom>
            <a:noFill/>
            <a:ln>
              <a:noFill/>
            </a:ln>
          </p:spPr>
        </p:pic>
        <p:sp>
          <p:nvSpPr>
            <p:cNvPr id="370" name="Google Shape;370;p39"/>
            <p:cNvSpPr/>
            <p:nvPr/>
          </p:nvSpPr>
          <p:spPr>
            <a:xfrm>
              <a:off x="812799" y="253925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b) Biên độ dao động của con lắc: </a:t>
              </a:r>
              <a:endParaRPr sz="2200" b="0" i="0" u="none" strike="noStrike" cap="none">
                <a:solidFill>
                  <a:schemeClr val="dk1"/>
                </a:solidFill>
                <a:latin typeface="Arial"/>
                <a:ea typeface="Arial"/>
                <a:cs typeface="Arial"/>
                <a:sym typeface="Arial"/>
              </a:endParaRPr>
            </a:p>
          </p:txBody>
        </p:sp>
      </p:grpSp>
      <p:grpSp>
        <p:nvGrpSpPr>
          <p:cNvPr id="371" name="Google Shape;371;p39"/>
          <p:cNvGrpSpPr/>
          <p:nvPr/>
        </p:nvGrpSpPr>
        <p:grpSpPr>
          <a:xfrm>
            <a:off x="812799" y="3370356"/>
            <a:ext cx="8196430" cy="524160"/>
            <a:chOff x="812799" y="3370356"/>
            <a:chExt cx="8196430" cy="524160"/>
          </a:xfrm>
        </p:grpSpPr>
        <p:pic>
          <p:nvPicPr>
            <p:cNvPr id="372" name="Google Shape;372;p39"/>
            <p:cNvPicPr preferRelativeResize="0"/>
            <p:nvPr/>
          </p:nvPicPr>
          <p:blipFill rotWithShape="1">
            <a:blip r:embed="rId6">
              <a:alphaModFix/>
            </a:blip>
            <a:srcRect/>
            <a:stretch/>
          </p:blipFill>
          <p:spPr>
            <a:xfrm>
              <a:off x="7213600" y="3370356"/>
              <a:ext cx="1795629" cy="524160"/>
            </a:xfrm>
            <a:prstGeom prst="rect">
              <a:avLst/>
            </a:prstGeom>
            <a:noFill/>
            <a:ln>
              <a:noFill/>
            </a:ln>
          </p:spPr>
        </p:pic>
        <p:sp>
          <p:nvSpPr>
            <p:cNvPr id="373" name="Google Shape;373;p39"/>
            <p:cNvSpPr/>
            <p:nvPr/>
          </p:nvSpPr>
          <p:spPr>
            <a:xfrm>
              <a:off x="812799" y="33965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c) Theo đề bài suy ra thế năng biến thiên với tần số góc </a:t>
              </a:r>
              <a:endParaRPr sz="2200" b="0" i="0" u="none" strike="noStrike" cap="none">
                <a:solidFill>
                  <a:schemeClr val="dk1"/>
                </a:solidFill>
                <a:latin typeface="Arial"/>
                <a:ea typeface="Arial"/>
                <a:cs typeface="Arial"/>
                <a:sym typeface="Arial"/>
              </a:endParaRPr>
            </a:p>
          </p:txBody>
        </p:sp>
      </p:grpSp>
      <p:grpSp>
        <p:nvGrpSpPr>
          <p:cNvPr id="374" name="Google Shape;374;p39"/>
          <p:cNvGrpSpPr/>
          <p:nvPr/>
        </p:nvGrpSpPr>
        <p:grpSpPr>
          <a:xfrm>
            <a:off x="812799" y="3894516"/>
            <a:ext cx="7910287" cy="873590"/>
            <a:chOff x="812799" y="3894516"/>
            <a:chExt cx="7910287" cy="873590"/>
          </a:xfrm>
        </p:grpSpPr>
        <p:pic>
          <p:nvPicPr>
            <p:cNvPr id="375" name="Google Shape;375;p39"/>
            <p:cNvPicPr preferRelativeResize="0"/>
            <p:nvPr/>
          </p:nvPicPr>
          <p:blipFill rotWithShape="1">
            <a:blip r:embed="rId7">
              <a:alphaModFix/>
            </a:blip>
            <a:srcRect/>
            <a:stretch/>
          </p:blipFill>
          <p:spPr>
            <a:xfrm>
              <a:off x="4789715" y="3894516"/>
              <a:ext cx="3933371" cy="873590"/>
            </a:xfrm>
            <a:prstGeom prst="rect">
              <a:avLst/>
            </a:prstGeom>
            <a:noFill/>
            <a:ln>
              <a:noFill/>
            </a:ln>
          </p:spPr>
        </p:pic>
        <p:sp>
          <p:nvSpPr>
            <p:cNvPr id="376" name="Google Shape;376;p39"/>
            <p:cNvSpPr/>
            <p:nvPr/>
          </p:nvSpPr>
          <p:spPr>
            <a:xfrm>
              <a:off x="812799" y="40823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Vật dao động với tần số góc: </a:t>
              </a:r>
              <a:endParaRPr sz="2200" b="0" i="0" u="none" strike="noStrike" cap="none">
                <a:solidFill>
                  <a:schemeClr val="dk1"/>
                </a:solidFill>
                <a:latin typeface="Arial"/>
                <a:ea typeface="Arial"/>
                <a:cs typeface="Arial"/>
                <a:sym typeface="Arial"/>
              </a:endParaRPr>
            </a:p>
          </p:txBody>
        </p:sp>
      </p:grpSp>
      <p:sp>
        <p:nvSpPr>
          <p:cNvPr id="377" name="Google Shape;377;p39"/>
          <p:cNvSpPr/>
          <p:nvPr/>
        </p:nvSpPr>
        <p:spPr>
          <a:xfrm>
            <a:off x="812799" y="49205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d) Tốc độ của vật khi qua VTCB: </a:t>
            </a:r>
            <a:endParaRPr sz="2200" b="0" i="0" u="none" strike="noStrike" cap="none">
              <a:solidFill>
                <a:schemeClr val="dk1"/>
              </a:solidFill>
              <a:latin typeface="Arial"/>
              <a:ea typeface="Arial"/>
              <a:cs typeface="Arial"/>
              <a:sym typeface="Arial"/>
            </a:endParaRPr>
          </a:p>
        </p:txBody>
      </p:sp>
      <p:grpSp>
        <p:nvGrpSpPr>
          <p:cNvPr id="378" name="Google Shape;378;p39"/>
          <p:cNvGrpSpPr/>
          <p:nvPr/>
        </p:nvGrpSpPr>
        <p:grpSpPr>
          <a:xfrm>
            <a:off x="812799" y="5464042"/>
            <a:ext cx="7692789" cy="950172"/>
            <a:chOff x="812799" y="5464042"/>
            <a:chExt cx="7692789" cy="950172"/>
          </a:xfrm>
        </p:grpSpPr>
        <p:pic>
          <p:nvPicPr>
            <p:cNvPr id="379" name="Google Shape;379;p39"/>
            <p:cNvPicPr preferRelativeResize="0"/>
            <p:nvPr/>
          </p:nvPicPr>
          <p:blipFill rotWithShape="1">
            <a:blip r:embed="rId8">
              <a:alphaModFix/>
            </a:blip>
            <a:srcRect/>
            <a:stretch/>
          </p:blipFill>
          <p:spPr>
            <a:xfrm>
              <a:off x="4223437" y="5464042"/>
              <a:ext cx="4282151" cy="950172"/>
            </a:xfrm>
            <a:prstGeom prst="rect">
              <a:avLst/>
            </a:prstGeom>
            <a:noFill/>
            <a:ln>
              <a:noFill/>
            </a:ln>
          </p:spPr>
        </p:pic>
        <p:sp>
          <p:nvSpPr>
            <p:cNvPr id="380" name="Google Shape;380;p39"/>
            <p:cNvSpPr/>
            <p:nvPr/>
          </p:nvSpPr>
          <p:spPr>
            <a:xfrm>
              <a:off x="812799" y="5606306"/>
              <a:ext cx="7112001" cy="4308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e) Khối lượng của vật nặng: </a:t>
              </a:r>
              <a:endParaRPr sz="2200" b="0" i="0" u="none" strike="noStrike" cap="none">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
                                        </p:tgtEl>
                                        <p:attrNameLst>
                                          <p:attrName>style.visibility</p:attrName>
                                        </p:attrNameLst>
                                      </p:cBhvr>
                                      <p:to>
                                        <p:strVal val="visible"/>
                                      </p:to>
                                    </p:set>
                                    <p:animEffect transition="in" filter="fade">
                                      <p:cBhvr>
                                        <p:cTn id="12" dur="500"/>
                                        <p:tgtEl>
                                          <p:spTgt spid="3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1"/>
                                        </p:tgtEl>
                                        <p:attrNameLst>
                                          <p:attrName>style.visibility</p:attrName>
                                        </p:attrNameLst>
                                      </p:cBhvr>
                                      <p:to>
                                        <p:strVal val="visible"/>
                                      </p:to>
                                    </p:set>
                                    <p:animEffect transition="in" filter="fade">
                                      <p:cBhvr>
                                        <p:cTn id="17" dur="500"/>
                                        <p:tgtEl>
                                          <p:spTgt spid="3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fade">
                                      <p:cBhvr>
                                        <p:cTn id="22" dur="5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7"/>
                                        </p:tgtEl>
                                        <p:attrNameLst>
                                          <p:attrName>style.visibility</p:attrName>
                                        </p:attrNameLst>
                                      </p:cBhvr>
                                      <p:to>
                                        <p:strVal val="visible"/>
                                      </p:to>
                                    </p:set>
                                    <p:animEffect transition="in" filter="fade">
                                      <p:cBhvr>
                                        <p:cTn id="27" dur="500"/>
                                        <p:tgtEl>
                                          <p:spTgt spid="3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
                                        </p:tgtEl>
                                        <p:attrNameLst>
                                          <p:attrName>style.visibility</p:attrName>
                                        </p:attrNameLst>
                                      </p:cBhvr>
                                      <p:to>
                                        <p:strVal val="visible"/>
                                      </p:to>
                                    </p:set>
                                    <p:animEffect transition="in" filter="fade">
                                      <p:cBhvr>
                                        <p:cTn id="32"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0"/>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386" name="Google Shape;386;p40"/>
          <p:cNvSpPr/>
          <p:nvPr/>
        </p:nvSpPr>
        <p:spPr>
          <a:xfrm>
            <a:off x="677334" y="1492468"/>
            <a:ext cx="6096000" cy="45461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1.</a:t>
            </a:r>
            <a:r>
              <a:rPr lang="en-US" sz="2200">
                <a:solidFill>
                  <a:schemeClr val="dk1"/>
                </a:solidFill>
                <a:latin typeface="Times New Roman"/>
                <a:ea typeface="Times New Roman"/>
                <a:cs typeface="Times New Roman"/>
                <a:sym typeface="Times New Roman"/>
              </a:rPr>
              <a:t> Cơ năng của một vật dao động điều hoà</a:t>
            </a:r>
            <a:endParaRPr sz="2200">
              <a:solidFill>
                <a:schemeClr val="dk1"/>
              </a:solidFill>
              <a:latin typeface="Times New Roman"/>
              <a:ea typeface="Times New Roman"/>
              <a:cs typeface="Times New Roman"/>
              <a:sym typeface="Times New Roman"/>
            </a:endParaRPr>
          </a:p>
        </p:txBody>
      </p:sp>
      <p:sp>
        <p:nvSpPr>
          <p:cNvPr id="387" name="Google Shape;387;p40"/>
          <p:cNvSpPr/>
          <p:nvPr/>
        </p:nvSpPr>
        <p:spPr>
          <a:xfrm>
            <a:off x="677333" y="4020336"/>
            <a:ext cx="8281315"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biến thiên tuần hoàn theo thời gian với chu kỳ bằng chu kỳ dao động của vật.</a:t>
            </a:r>
            <a:endParaRPr sz="2200">
              <a:solidFill>
                <a:schemeClr val="dk1"/>
              </a:solidFill>
              <a:latin typeface="Times New Roman"/>
              <a:ea typeface="Times New Roman"/>
              <a:cs typeface="Times New Roman"/>
              <a:sym typeface="Times New Roman"/>
            </a:endParaRPr>
          </a:p>
        </p:txBody>
      </p:sp>
      <p:sp>
        <p:nvSpPr>
          <p:cNvPr id="388" name="Google Shape;388;p40"/>
          <p:cNvSpPr/>
          <p:nvPr/>
        </p:nvSpPr>
        <p:spPr>
          <a:xfrm>
            <a:off x="677334" y="3469681"/>
            <a:ext cx="5318828" cy="45461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bằng động năng của vật khi vật tới VTCB.</a:t>
            </a:r>
            <a:endParaRPr sz="2200">
              <a:solidFill>
                <a:schemeClr val="dk1"/>
              </a:solidFill>
              <a:latin typeface="Times New Roman"/>
              <a:ea typeface="Times New Roman"/>
              <a:cs typeface="Times New Roman"/>
              <a:sym typeface="Times New Roman"/>
            </a:endParaRPr>
          </a:p>
        </p:txBody>
      </p:sp>
      <p:sp>
        <p:nvSpPr>
          <p:cNvPr id="389" name="Google Shape;389;p40"/>
          <p:cNvSpPr/>
          <p:nvPr/>
        </p:nvSpPr>
        <p:spPr>
          <a:xfrm>
            <a:off x="677334" y="2977262"/>
            <a:ext cx="7571303" cy="43024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tăng gấp đôi khi biên độ dao động của vật tăng gấp đôi.	</a:t>
            </a:r>
            <a:endParaRPr sz="2200">
              <a:solidFill>
                <a:schemeClr val="dk1"/>
              </a:solidFill>
              <a:latin typeface="Times New Roman"/>
              <a:ea typeface="Times New Roman"/>
              <a:cs typeface="Times New Roman"/>
              <a:sym typeface="Times New Roman"/>
            </a:endParaRPr>
          </a:p>
        </p:txBody>
      </p:sp>
      <p:sp>
        <p:nvSpPr>
          <p:cNvPr id="390" name="Google Shape;390;p40"/>
          <p:cNvSpPr/>
          <p:nvPr/>
        </p:nvSpPr>
        <p:spPr>
          <a:xfrm>
            <a:off x="677333" y="2101586"/>
            <a:ext cx="8380169"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biến thiên tuần hoàn theo thời gian với chu kỳ bằng một nửa chu kỳ dao động của vật.</a:t>
            </a:r>
            <a:endParaRPr sz="2200">
              <a:solidFill>
                <a:schemeClr val="dk1"/>
              </a:solidFill>
              <a:latin typeface="Times New Roman"/>
              <a:ea typeface="Times New Roman"/>
              <a:cs typeface="Times New Roman"/>
              <a:sym typeface="Times New Roman"/>
            </a:endParaRPr>
          </a:p>
        </p:txBody>
      </p:sp>
      <p:sp>
        <p:nvSpPr>
          <p:cNvPr id="391" name="Google Shape;391;p40"/>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392" name="Google Shape;392;p40"/>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3" name="Google Shape;393;p40"/>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394" name="Google Shape;394;p40"/>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par>
                                <p:cTn id="8" presetID="10" presetClass="entr" presetSubtype="0" fill="hold"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par>
                                <p:cTn id="11" presetID="10" presetClass="entr" presetSubtype="0" fill="hold" nodeType="withEffect">
                                  <p:stCondLst>
                                    <p:cond delay="0"/>
                                  </p:stCondLst>
                                  <p:childTnLst>
                                    <p:set>
                                      <p:cBhvr>
                                        <p:cTn id="12" dur="1" fill="hold">
                                          <p:stCondLst>
                                            <p:cond delay="0"/>
                                          </p:stCondLst>
                                        </p:cTn>
                                        <p:tgtEl>
                                          <p:spTgt spid="389"/>
                                        </p:tgtEl>
                                        <p:attrNameLst>
                                          <p:attrName>style.visibility</p:attrName>
                                        </p:attrNameLst>
                                      </p:cBhvr>
                                      <p:to>
                                        <p:strVal val="visible"/>
                                      </p:to>
                                    </p:set>
                                    <p:animEffect transition="in" filter="fade">
                                      <p:cBhvr>
                                        <p:cTn id="13" dur="500"/>
                                        <p:tgtEl>
                                          <p:spTgt spid="389"/>
                                        </p:tgtEl>
                                      </p:cBhvr>
                                    </p:animEffect>
                                  </p:childTnLst>
                                </p:cTn>
                              </p:par>
                              <p:par>
                                <p:cTn id="14" presetID="10" presetClass="entr" presetSubtype="0" fill="hold" nodeType="withEffect">
                                  <p:stCondLst>
                                    <p:cond delay="0"/>
                                  </p:stCondLst>
                                  <p:childTnLst>
                                    <p:set>
                                      <p:cBhvr>
                                        <p:cTn id="15" dur="1" fill="hold">
                                          <p:stCondLst>
                                            <p:cond delay="0"/>
                                          </p:stCondLst>
                                        </p:cTn>
                                        <p:tgtEl>
                                          <p:spTgt spid="390"/>
                                        </p:tgtEl>
                                        <p:attrNameLst>
                                          <p:attrName>style.visibility</p:attrName>
                                        </p:attrNameLst>
                                      </p:cBhvr>
                                      <p:to>
                                        <p:strVal val="visible"/>
                                      </p:to>
                                    </p:set>
                                    <p:animEffect transition="in" filter="fade">
                                      <p:cBhvr>
                                        <p:cTn id="16" dur="500"/>
                                        <p:tgtEl>
                                          <p:spTgt spid="39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2"/>
                                        </p:tgtEl>
                                        <p:attrNameLst>
                                          <p:attrName>style.visibility</p:attrName>
                                        </p:attrNameLst>
                                      </p:cBhvr>
                                      <p:to>
                                        <p:strVal val="visible"/>
                                      </p:to>
                                    </p:set>
                                    <p:animEffect transition="in" filter="fade">
                                      <p:cBhvr>
                                        <p:cTn id="21" dur="2000"/>
                                        <p:tgtEl>
                                          <p:spTgt spid="3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3"/>
                                        </p:tgtEl>
                                        <p:attrNameLst>
                                          <p:attrName>style.visibility</p:attrName>
                                        </p:attrNameLst>
                                      </p:cBhvr>
                                      <p:to>
                                        <p:strVal val="visible"/>
                                      </p:to>
                                    </p:set>
                                    <p:animEffect transition="in" filter="fade">
                                      <p:cBhvr>
                                        <p:cTn id="26" dur="2000"/>
                                        <p:tgtEl>
                                          <p:spTgt spid="39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4"/>
                                        </p:tgtEl>
                                        <p:attrNameLst>
                                          <p:attrName>style.visibility</p:attrName>
                                        </p:attrNameLst>
                                      </p:cBhvr>
                                      <p:to>
                                        <p:strVal val="visible"/>
                                      </p:to>
                                    </p:set>
                                    <p:animEffect transition="in" filter="fade">
                                      <p:cBhvr>
                                        <p:cTn id="35" dur="20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1"/>
          <p:cNvSpPr/>
          <p:nvPr/>
        </p:nvSpPr>
        <p:spPr>
          <a:xfrm>
            <a:off x="885568" y="1921447"/>
            <a:ext cx="6096000"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2.</a:t>
            </a:r>
            <a:r>
              <a:rPr lang="en-US" sz="2200">
                <a:solidFill>
                  <a:schemeClr val="dk1"/>
                </a:solidFill>
                <a:latin typeface="Times New Roman"/>
                <a:ea typeface="Times New Roman"/>
                <a:cs typeface="Times New Roman"/>
                <a:sym typeface="Times New Roman"/>
              </a:rPr>
              <a:t> Khi nói về năng lượng của một vật dao động điều hoà, phát biểu nào sau đây là đúng?</a:t>
            </a:r>
            <a:endParaRPr sz="2200">
              <a:solidFill>
                <a:schemeClr val="dk1"/>
              </a:solidFill>
              <a:latin typeface="Calibri"/>
              <a:ea typeface="Calibri"/>
              <a:cs typeface="Calibri"/>
              <a:sym typeface="Calibri"/>
            </a:endParaRPr>
          </a:p>
        </p:txBody>
      </p:sp>
      <p:sp>
        <p:nvSpPr>
          <p:cNvPr id="400" name="Google Shape;400;p41"/>
          <p:cNvSpPr/>
          <p:nvPr/>
        </p:nvSpPr>
        <p:spPr>
          <a:xfrm>
            <a:off x="885568" y="4768785"/>
            <a:ext cx="6096000" cy="79906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Thế năng và động năng của vật biến thiên cùng tần số với tần số của li độ.</a:t>
            </a:r>
            <a:endParaRPr sz="2200">
              <a:solidFill>
                <a:schemeClr val="dk1"/>
              </a:solidFill>
              <a:latin typeface="Calibri"/>
              <a:ea typeface="Calibri"/>
              <a:cs typeface="Calibri"/>
              <a:sym typeface="Calibri"/>
            </a:endParaRPr>
          </a:p>
        </p:txBody>
      </p:sp>
      <p:sp>
        <p:nvSpPr>
          <p:cNvPr id="401" name="Google Shape;401;p41"/>
          <p:cNvSpPr/>
          <p:nvPr/>
        </p:nvSpPr>
        <p:spPr>
          <a:xfrm>
            <a:off x="887298" y="4243984"/>
            <a:ext cx="5721182" cy="43678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Động năng của vật đạt cực đại khi vật ở VTB.</a:t>
            </a:r>
            <a:endParaRPr sz="2200">
              <a:solidFill>
                <a:schemeClr val="dk1"/>
              </a:solidFill>
              <a:latin typeface="Calibri"/>
              <a:ea typeface="Calibri"/>
              <a:cs typeface="Calibri"/>
              <a:sym typeface="Calibri"/>
            </a:endParaRPr>
          </a:p>
        </p:txBody>
      </p:sp>
      <p:sp>
        <p:nvSpPr>
          <p:cNvPr id="402" name="Google Shape;402;p41"/>
          <p:cNvSpPr/>
          <p:nvPr/>
        </p:nvSpPr>
        <p:spPr>
          <a:xfrm>
            <a:off x="885567" y="3675473"/>
            <a:ext cx="5724644" cy="43678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Thế năng của vật đạt cực đại khi vật ở VTCB.	</a:t>
            </a:r>
            <a:endParaRPr sz="2200">
              <a:solidFill>
                <a:schemeClr val="dk1"/>
              </a:solidFill>
              <a:latin typeface="Calibri"/>
              <a:ea typeface="Calibri"/>
              <a:cs typeface="Calibri"/>
              <a:sym typeface="Calibri"/>
            </a:endParaRPr>
          </a:p>
        </p:txBody>
      </p:sp>
      <p:sp>
        <p:nvSpPr>
          <p:cNvPr id="403" name="Google Shape;403;p41"/>
          <p:cNvSpPr/>
          <p:nvPr/>
        </p:nvSpPr>
        <p:spPr>
          <a:xfrm>
            <a:off x="885567" y="2726858"/>
            <a:ext cx="6787979"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A.</a:t>
            </a:r>
            <a:r>
              <a:rPr lang="en-US" sz="2200">
                <a:solidFill>
                  <a:schemeClr val="dk1"/>
                </a:solidFill>
                <a:latin typeface="Times New Roman"/>
                <a:ea typeface="Times New Roman"/>
                <a:cs typeface="Times New Roman"/>
                <a:sym typeface="Times New Roman"/>
              </a:rPr>
              <a:t> Cứ mỗi chu kì dao động của vật, có bốn thời điểm thế năng bằng động năng.</a:t>
            </a:r>
            <a:endParaRPr sz="2200">
              <a:solidFill>
                <a:schemeClr val="dk1"/>
              </a:solidFill>
              <a:latin typeface="Calibri"/>
              <a:ea typeface="Calibri"/>
              <a:cs typeface="Calibri"/>
              <a:sym typeface="Calibri"/>
            </a:endParaRPr>
          </a:p>
        </p:txBody>
      </p:sp>
      <p:sp>
        <p:nvSpPr>
          <p:cNvPr id="404" name="Google Shape;404;p41"/>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05" name="Google Shape;405;p41"/>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06" name="Google Shape;406;p41"/>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7" name="Google Shape;407;p41"/>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08" name="Google Shape;408;p41"/>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500"/>
                                        <p:tgtEl>
                                          <p:spTgt spid="400"/>
                                        </p:tgtEl>
                                      </p:cBhvr>
                                    </p:animEffect>
                                  </p:childTnLst>
                                </p:cTn>
                              </p:par>
                              <p:par>
                                <p:cTn id="8" presetID="10" presetClass="entr" presetSubtype="0" fill="hold" nodeType="withEffect">
                                  <p:stCondLst>
                                    <p:cond delay="0"/>
                                  </p:stCondLst>
                                  <p:childTnLst>
                                    <p:set>
                                      <p:cBhvr>
                                        <p:cTn id="9" dur="1" fill="hold">
                                          <p:stCondLst>
                                            <p:cond delay="0"/>
                                          </p:stCondLst>
                                        </p:cTn>
                                        <p:tgtEl>
                                          <p:spTgt spid="401"/>
                                        </p:tgtEl>
                                        <p:attrNameLst>
                                          <p:attrName>style.visibility</p:attrName>
                                        </p:attrNameLst>
                                      </p:cBhvr>
                                      <p:to>
                                        <p:strVal val="visible"/>
                                      </p:to>
                                    </p:set>
                                    <p:animEffect transition="in" filter="fade">
                                      <p:cBhvr>
                                        <p:cTn id="10" dur="500"/>
                                        <p:tgtEl>
                                          <p:spTgt spid="401"/>
                                        </p:tgtEl>
                                      </p:cBhvr>
                                    </p:animEffect>
                                  </p:childTnLst>
                                </p:cTn>
                              </p:par>
                              <p:par>
                                <p:cTn id="11" presetID="10" presetClass="entr" presetSubtype="0" fill="hold" nodeType="withEffect">
                                  <p:stCondLst>
                                    <p:cond delay="0"/>
                                  </p:stCondLst>
                                  <p:childTnLst>
                                    <p:set>
                                      <p:cBhvr>
                                        <p:cTn id="12" dur="1" fill="hold">
                                          <p:stCondLst>
                                            <p:cond delay="0"/>
                                          </p:stCondLst>
                                        </p:cTn>
                                        <p:tgtEl>
                                          <p:spTgt spid="402"/>
                                        </p:tgtEl>
                                        <p:attrNameLst>
                                          <p:attrName>style.visibility</p:attrName>
                                        </p:attrNameLst>
                                      </p:cBhvr>
                                      <p:to>
                                        <p:strVal val="visible"/>
                                      </p:to>
                                    </p:set>
                                    <p:animEffect transition="in" filter="fade">
                                      <p:cBhvr>
                                        <p:cTn id="13" dur="500"/>
                                        <p:tgtEl>
                                          <p:spTgt spid="402"/>
                                        </p:tgtEl>
                                      </p:cBhvr>
                                    </p:animEffect>
                                  </p:childTnLst>
                                </p:cTn>
                              </p:par>
                              <p:par>
                                <p:cTn id="14" presetID="10" presetClass="entr" presetSubtype="0" fill="hold" nodeType="withEffect">
                                  <p:stCondLst>
                                    <p:cond delay="0"/>
                                  </p:stCondLst>
                                  <p:childTnLst>
                                    <p:set>
                                      <p:cBhvr>
                                        <p:cTn id="15" dur="1" fill="hold">
                                          <p:stCondLst>
                                            <p:cond delay="0"/>
                                          </p:stCondLst>
                                        </p:cTn>
                                        <p:tgtEl>
                                          <p:spTgt spid="403"/>
                                        </p:tgtEl>
                                        <p:attrNameLst>
                                          <p:attrName>style.visibility</p:attrName>
                                        </p:attrNameLst>
                                      </p:cBhvr>
                                      <p:to>
                                        <p:strVal val="visible"/>
                                      </p:to>
                                    </p:set>
                                    <p:animEffect transition="in" filter="fade">
                                      <p:cBhvr>
                                        <p:cTn id="16" dur="500"/>
                                        <p:tgtEl>
                                          <p:spTgt spid="40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6"/>
                                        </p:tgtEl>
                                        <p:attrNameLst>
                                          <p:attrName>style.visibility</p:attrName>
                                        </p:attrNameLst>
                                      </p:cBhvr>
                                      <p:to>
                                        <p:strVal val="visible"/>
                                      </p:to>
                                    </p:set>
                                    <p:animEffect transition="in" filter="fade">
                                      <p:cBhvr>
                                        <p:cTn id="25" dur="2000"/>
                                        <p:tgtEl>
                                          <p:spTgt spid="4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7"/>
                                        </p:tgtEl>
                                        <p:attrNameLst>
                                          <p:attrName>style.visibility</p:attrName>
                                        </p:attrNameLst>
                                      </p:cBhvr>
                                      <p:to>
                                        <p:strVal val="visible"/>
                                      </p:to>
                                    </p:set>
                                    <p:animEffect transition="in" filter="fade">
                                      <p:cBhvr>
                                        <p:cTn id="30" dur="2000"/>
                                        <p:tgtEl>
                                          <p:spTgt spid="4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8"/>
                                        </p:tgtEl>
                                        <p:attrNameLst>
                                          <p:attrName>style.visibility</p:attrName>
                                        </p:attrNameLst>
                                      </p:cBhvr>
                                      <p:to>
                                        <p:strVal val="visible"/>
                                      </p:to>
                                    </p:set>
                                    <p:animEffect transition="in" filter="fade">
                                      <p:cBhvr>
                                        <p:cTn id="35"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2"/>
          <p:cNvSpPr/>
          <p:nvPr/>
        </p:nvSpPr>
        <p:spPr>
          <a:xfrm>
            <a:off x="947350" y="1476499"/>
            <a:ext cx="8023654" cy="147553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3.</a:t>
            </a:r>
            <a:r>
              <a:rPr lang="en-US" sz="2200">
                <a:solidFill>
                  <a:schemeClr val="dk1"/>
                </a:solidFill>
                <a:latin typeface="Times New Roman"/>
                <a:ea typeface="Times New Roman"/>
                <a:cs typeface="Times New Roman"/>
                <a:sym typeface="Times New Roman"/>
              </a:rPr>
              <a:t> Một vật nhỏ khối lượng100 g dao động điều hoà trên một quỹ đạo thẳng dài 20 cm với tần số góc 6 rad/s. Cơ năng của vật dao động này là</a:t>
            </a:r>
            <a:endParaRPr sz="2200">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
        <p:nvSpPr>
          <p:cNvPr id="414" name="Google Shape;414;p42"/>
          <p:cNvSpPr/>
          <p:nvPr/>
        </p:nvSpPr>
        <p:spPr>
          <a:xfrm>
            <a:off x="1233231" y="4226550"/>
            <a:ext cx="902811" cy="38869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D. </a:t>
            </a:r>
            <a:r>
              <a:rPr lang="en-US" sz="1800">
                <a:solidFill>
                  <a:schemeClr val="dk1"/>
                </a:solidFill>
                <a:latin typeface="Times New Roman"/>
                <a:ea typeface="Times New Roman"/>
                <a:cs typeface="Times New Roman"/>
                <a:sym typeface="Times New Roman"/>
              </a:rPr>
              <a:t>36 J.</a:t>
            </a:r>
            <a:endParaRPr sz="1600">
              <a:solidFill>
                <a:schemeClr val="dk1"/>
              </a:solidFill>
              <a:latin typeface="Calibri"/>
              <a:ea typeface="Calibri"/>
              <a:cs typeface="Calibri"/>
              <a:sym typeface="Calibri"/>
            </a:endParaRPr>
          </a:p>
        </p:txBody>
      </p:sp>
      <p:sp>
        <p:nvSpPr>
          <p:cNvPr id="415" name="Google Shape;415;p42"/>
          <p:cNvSpPr/>
          <p:nvPr/>
        </p:nvSpPr>
        <p:spPr>
          <a:xfrm>
            <a:off x="1204376" y="3788029"/>
            <a:ext cx="9605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C. </a:t>
            </a:r>
            <a:r>
              <a:rPr lang="en-US" sz="1800">
                <a:solidFill>
                  <a:schemeClr val="dk1"/>
                </a:solidFill>
                <a:latin typeface="Times New Roman"/>
                <a:ea typeface="Times New Roman"/>
                <a:cs typeface="Times New Roman"/>
                <a:sym typeface="Times New Roman"/>
              </a:rPr>
              <a:t>18 J. </a:t>
            </a:r>
            <a:endParaRPr sz="1800">
              <a:solidFill>
                <a:schemeClr val="dk1"/>
              </a:solidFill>
              <a:latin typeface="Trebuchet MS"/>
              <a:ea typeface="Trebuchet MS"/>
              <a:cs typeface="Trebuchet MS"/>
              <a:sym typeface="Trebuchet MS"/>
            </a:endParaRPr>
          </a:p>
        </p:txBody>
      </p:sp>
      <p:sp>
        <p:nvSpPr>
          <p:cNvPr id="416" name="Google Shape;416;p42"/>
          <p:cNvSpPr/>
          <p:nvPr/>
        </p:nvSpPr>
        <p:spPr>
          <a:xfrm>
            <a:off x="1204376" y="3330144"/>
            <a:ext cx="3638817" cy="388696"/>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800" b="1">
                <a:solidFill>
                  <a:schemeClr val="dk1"/>
                </a:solidFill>
                <a:latin typeface="Times New Roman"/>
                <a:ea typeface="Times New Roman"/>
                <a:cs typeface="Times New Roman"/>
                <a:sym typeface="Times New Roman"/>
              </a:rPr>
              <a:t>B. </a:t>
            </a:r>
            <a:r>
              <a:rPr lang="en-US" sz="1800">
                <a:solidFill>
                  <a:schemeClr val="dk1"/>
                </a:solidFill>
                <a:latin typeface="Times New Roman"/>
                <a:ea typeface="Times New Roman"/>
                <a:cs typeface="Times New Roman"/>
                <a:sym typeface="Times New Roman"/>
              </a:rPr>
              <a:t>0,018 J.	</a:t>
            </a:r>
            <a:endParaRPr sz="1600">
              <a:solidFill>
                <a:schemeClr val="dk1"/>
              </a:solidFill>
              <a:latin typeface="Calibri"/>
              <a:ea typeface="Calibri"/>
              <a:cs typeface="Calibri"/>
              <a:sym typeface="Calibri"/>
            </a:endParaRPr>
          </a:p>
        </p:txBody>
      </p:sp>
      <p:sp>
        <p:nvSpPr>
          <p:cNvPr id="417" name="Google Shape;417;p42"/>
          <p:cNvSpPr/>
          <p:nvPr/>
        </p:nvSpPr>
        <p:spPr>
          <a:xfrm>
            <a:off x="1204376" y="2801960"/>
            <a:ext cx="11913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A. </a:t>
            </a:r>
            <a:r>
              <a:rPr lang="en-US" sz="1800">
                <a:solidFill>
                  <a:schemeClr val="dk1"/>
                </a:solidFill>
                <a:latin typeface="Times New Roman"/>
                <a:ea typeface="Times New Roman"/>
                <a:cs typeface="Times New Roman"/>
                <a:sym typeface="Times New Roman"/>
              </a:rPr>
              <a:t>0,036 J.</a:t>
            </a:r>
            <a:endParaRPr sz="1800">
              <a:solidFill>
                <a:schemeClr val="dk1"/>
              </a:solidFill>
              <a:latin typeface="Trebuchet MS"/>
              <a:ea typeface="Trebuchet MS"/>
              <a:cs typeface="Trebuchet MS"/>
              <a:sym typeface="Trebuchet MS"/>
            </a:endParaRPr>
          </a:p>
        </p:txBody>
      </p:sp>
      <p:sp>
        <p:nvSpPr>
          <p:cNvPr id="418" name="Google Shape;418;p42"/>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19" name="Google Shape;419;p42"/>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20" name="Google Shape;420;p42"/>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1" name="Google Shape;421;p42"/>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22" name="Google Shape;422;p42"/>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par>
                                <p:cTn id="8" presetID="10" presetClass="entr" presetSubtype="0" fill="hold" nodeType="withEffect">
                                  <p:stCondLst>
                                    <p:cond delay="0"/>
                                  </p:stCondLst>
                                  <p:childTnLst>
                                    <p:set>
                                      <p:cBhvr>
                                        <p:cTn id="9" dur="1" fill="hold">
                                          <p:stCondLst>
                                            <p:cond delay="0"/>
                                          </p:stCondLst>
                                        </p:cTn>
                                        <p:tgtEl>
                                          <p:spTgt spid="416"/>
                                        </p:tgtEl>
                                        <p:attrNameLst>
                                          <p:attrName>style.visibility</p:attrName>
                                        </p:attrNameLst>
                                      </p:cBhvr>
                                      <p:to>
                                        <p:strVal val="visible"/>
                                      </p:to>
                                    </p:set>
                                    <p:animEffect transition="in" filter="fade">
                                      <p:cBhvr>
                                        <p:cTn id="10" dur="500"/>
                                        <p:tgtEl>
                                          <p:spTgt spid="416"/>
                                        </p:tgtEl>
                                      </p:cBhvr>
                                    </p:animEffect>
                                  </p:childTnLst>
                                </p:cTn>
                              </p:par>
                              <p:par>
                                <p:cTn id="11" presetID="10" presetClass="entr" presetSubtype="0" fill="hold" nodeType="withEffect">
                                  <p:stCondLst>
                                    <p:cond delay="0"/>
                                  </p:stCondLst>
                                  <p:childTnLst>
                                    <p:set>
                                      <p:cBhvr>
                                        <p:cTn id="12" dur="1" fill="hold">
                                          <p:stCondLst>
                                            <p:cond delay="0"/>
                                          </p:stCondLst>
                                        </p:cTn>
                                        <p:tgtEl>
                                          <p:spTgt spid="415"/>
                                        </p:tgtEl>
                                        <p:attrNameLst>
                                          <p:attrName>style.visibility</p:attrName>
                                        </p:attrNameLst>
                                      </p:cBhvr>
                                      <p:to>
                                        <p:strVal val="visible"/>
                                      </p:to>
                                    </p:set>
                                    <p:animEffect transition="in" filter="fade">
                                      <p:cBhvr>
                                        <p:cTn id="13" dur="500"/>
                                        <p:tgtEl>
                                          <p:spTgt spid="415"/>
                                        </p:tgtEl>
                                      </p:cBhvr>
                                    </p:animEffect>
                                  </p:childTnLst>
                                </p:cTn>
                              </p:par>
                              <p:par>
                                <p:cTn id="14" presetID="10" presetClass="entr" presetSubtype="0" fill="hold" nodeType="withEffect">
                                  <p:stCondLst>
                                    <p:cond delay="0"/>
                                  </p:stCondLst>
                                  <p:childTnLst>
                                    <p:set>
                                      <p:cBhvr>
                                        <p:cTn id="15" dur="1" fill="hold">
                                          <p:stCondLst>
                                            <p:cond delay="0"/>
                                          </p:stCondLst>
                                        </p:cTn>
                                        <p:tgtEl>
                                          <p:spTgt spid="417"/>
                                        </p:tgtEl>
                                        <p:attrNameLst>
                                          <p:attrName>style.visibility</p:attrName>
                                        </p:attrNameLst>
                                      </p:cBhvr>
                                      <p:to>
                                        <p:strVal val="visible"/>
                                      </p:to>
                                    </p:set>
                                    <p:animEffect transition="in" filter="fade">
                                      <p:cBhvr>
                                        <p:cTn id="16" dur="500"/>
                                        <p:tgtEl>
                                          <p:spTgt spid="4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0"/>
                                        </p:tgtEl>
                                        <p:attrNameLst>
                                          <p:attrName>style.visibility</p:attrName>
                                        </p:attrNameLst>
                                      </p:cBhvr>
                                      <p:to>
                                        <p:strVal val="visible"/>
                                      </p:to>
                                    </p:set>
                                    <p:animEffect transition="in" filter="fade">
                                      <p:cBhvr>
                                        <p:cTn id="25" dur="2000"/>
                                        <p:tgtEl>
                                          <p:spTgt spid="4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1"/>
                                        </p:tgtEl>
                                        <p:attrNameLst>
                                          <p:attrName>style.visibility</p:attrName>
                                        </p:attrNameLst>
                                      </p:cBhvr>
                                      <p:to>
                                        <p:strVal val="visible"/>
                                      </p:to>
                                    </p:set>
                                    <p:animEffect transition="in" filter="fade">
                                      <p:cBhvr>
                                        <p:cTn id="30" dur="2000"/>
                                        <p:tgtEl>
                                          <p:spTgt spid="4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2"/>
                                        </p:tgtEl>
                                        <p:attrNameLst>
                                          <p:attrName>style.visibility</p:attrName>
                                        </p:attrNameLst>
                                      </p:cBhvr>
                                      <p:to>
                                        <p:strVal val="visible"/>
                                      </p:to>
                                    </p:set>
                                    <p:animEffect transition="in" filter="fade">
                                      <p:cBhvr>
                                        <p:cTn id="35" dur="2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p:nvPr/>
        </p:nvSpPr>
        <p:spPr>
          <a:xfrm>
            <a:off x="566123" y="1772274"/>
            <a:ext cx="7317488" cy="1179169"/>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4.</a:t>
            </a:r>
            <a:r>
              <a:rPr lang="en-US" sz="2200">
                <a:solidFill>
                  <a:schemeClr val="dk1"/>
                </a:solidFill>
                <a:latin typeface="Times New Roman"/>
                <a:ea typeface="Times New Roman"/>
                <a:cs typeface="Times New Roman"/>
                <a:sym typeface="Times New Roman"/>
              </a:rPr>
              <a:t> Một vật có khối lượng 50 g, dao động điều hoà với biên độ 4 cm và tần số góc 3 rad/s. Động năng cực đại của vật là</a:t>
            </a:r>
            <a:endParaRPr sz="220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a:t>
            </a:r>
            <a:endParaRPr sz="2200">
              <a:solidFill>
                <a:schemeClr val="dk1"/>
              </a:solidFill>
              <a:latin typeface="Calibri"/>
              <a:ea typeface="Calibri"/>
              <a:cs typeface="Calibri"/>
              <a:sym typeface="Calibri"/>
            </a:endParaRPr>
          </a:p>
        </p:txBody>
      </p:sp>
      <p:sp>
        <p:nvSpPr>
          <p:cNvPr id="428" name="Google Shape;428;p43"/>
          <p:cNvSpPr/>
          <p:nvPr/>
        </p:nvSpPr>
        <p:spPr>
          <a:xfrm>
            <a:off x="674889" y="4150676"/>
            <a:ext cx="1744388"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D. </a:t>
            </a:r>
            <a:r>
              <a:rPr lang="en-US" sz="2200">
                <a:solidFill>
                  <a:schemeClr val="dk1"/>
                </a:solidFill>
                <a:latin typeface="Times New Roman"/>
                <a:ea typeface="Times New Roman"/>
                <a:cs typeface="Times New Roman"/>
                <a:sym typeface="Times New Roman"/>
              </a:rPr>
              <a:t>7,2.10</a:t>
            </a:r>
            <a:r>
              <a:rPr lang="en-US" sz="2200" baseline="300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a:t>
            </a:r>
            <a:endParaRPr sz="2200">
              <a:solidFill>
                <a:schemeClr val="dk1"/>
              </a:solidFill>
              <a:latin typeface="Trebuchet MS"/>
              <a:ea typeface="Trebuchet MS"/>
              <a:cs typeface="Trebuchet MS"/>
              <a:sym typeface="Trebuchet MS"/>
            </a:endParaRPr>
          </a:p>
        </p:txBody>
      </p:sp>
      <p:sp>
        <p:nvSpPr>
          <p:cNvPr id="429" name="Google Shape;429;p43"/>
          <p:cNvSpPr/>
          <p:nvPr/>
        </p:nvSpPr>
        <p:spPr>
          <a:xfrm>
            <a:off x="674769" y="3728454"/>
            <a:ext cx="120257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C. </a:t>
            </a:r>
            <a:r>
              <a:rPr lang="en-US" sz="2200">
                <a:solidFill>
                  <a:schemeClr val="dk1"/>
                </a:solidFill>
                <a:latin typeface="Times New Roman"/>
                <a:ea typeface="Times New Roman"/>
                <a:cs typeface="Times New Roman"/>
                <a:sym typeface="Times New Roman"/>
              </a:rPr>
              <a:t>3,6 J.</a:t>
            </a:r>
            <a:endParaRPr sz="2200">
              <a:solidFill>
                <a:schemeClr val="dk1"/>
              </a:solidFill>
              <a:latin typeface="Trebuchet MS"/>
              <a:ea typeface="Trebuchet MS"/>
              <a:cs typeface="Trebuchet MS"/>
              <a:sym typeface="Trebuchet MS"/>
            </a:endParaRPr>
          </a:p>
        </p:txBody>
      </p:sp>
      <p:sp>
        <p:nvSpPr>
          <p:cNvPr id="430" name="Google Shape;430;p43"/>
          <p:cNvSpPr/>
          <p:nvPr/>
        </p:nvSpPr>
        <p:spPr>
          <a:xfrm>
            <a:off x="677333" y="3236260"/>
            <a:ext cx="2031325"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B. </a:t>
            </a:r>
            <a:r>
              <a:rPr lang="en-US" sz="2200">
                <a:solidFill>
                  <a:schemeClr val="dk1"/>
                </a:solidFill>
                <a:latin typeface="Times New Roman"/>
                <a:ea typeface="Times New Roman"/>
                <a:cs typeface="Times New Roman"/>
                <a:sym typeface="Times New Roman"/>
              </a:rPr>
              <a:t>7,2 J.	</a:t>
            </a:r>
            <a:endParaRPr sz="2200">
              <a:solidFill>
                <a:schemeClr val="dk1"/>
              </a:solidFill>
              <a:latin typeface="Trebuchet MS"/>
              <a:ea typeface="Trebuchet MS"/>
              <a:cs typeface="Trebuchet MS"/>
              <a:sym typeface="Trebuchet MS"/>
            </a:endParaRPr>
          </a:p>
        </p:txBody>
      </p:sp>
      <p:sp>
        <p:nvSpPr>
          <p:cNvPr id="431" name="Google Shape;431;p43"/>
          <p:cNvSpPr/>
          <p:nvPr/>
        </p:nvSpPr>
        <p:spPr>
          <a:xfrm>
            <a:off x="769666" y="2766777"/>
            <a:ext cx="2031325"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3,6.10</a:t>
            </a:r>
            <a:r>
              <a:rPr lang="en-US" sz="2200" baseline="30000">
                <a:solidFill>
                  <a:schemeClr val="dk1"/>
                </a:solidFill>
                <a:latin typeface="Times New Roman"/>
                <a:ea typeface="Times New Roman"/>
                <a:cs typeface="Times New Roman"/>
                <a:sym typeface="Times New Roman"/>
              </a:rPr>
              <a:t>–4</a:t>
            </a:r>
            <a:r>
              <a:rPr lang="en-US" sz="2200">
                <a:solidFill>
                  <a:schemeClr val="dk1"/>
                </a:solidFill>
                <a:latin typeface="Times New Roman"/>
                <a:ea typeface="Times New Roman"/>
                <a:cs typeface="Times New Roman"/>
                <a:sym typeface="Times New Roman"/>
              </a:rPr>
              <a:t> J.	</a:t>
            </a:r>
            <a:endParaRPr sz="2200">
              <a:solidFill>
                <a:schemeClr val="dk1"/>
              </a:solidFill>
              <a:latin typeface="Trebuchet MS"/>
              <a:ea typeface="Trebuchet MS"/>
              <a:cs typeface="Trebuchet MS"/>
              <a:sym typeface="Trebuchet MS"/>
            </a:endParaRPr>
          </a:p>
        </p:txBody>
      </p:sp>
      <p:sp>
        <p:nvSpPr>
          <p:cNvPr id="432" name="Google Shape;432;p43"/>
          <p:cNvSpPr txBox="1">
            <a:spLocks noGrp="1"/>
          </p:cNvSpPr>
          <p:nvPr>
            <p:ph type="title"/>
          </p:nvPr>
        </p:nvSpPr>
        <p:spPr>
          <a:xfrm>
            <a:off x="677334" y="609600"/>
            <a:ext cx="8596668" cy="5395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33" name="Google Shape;433;p43"/>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34" name="Google Shape;434;p43"/>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5" name="Google Shape;435;p43"/>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36" name="Google Shape;436;p43"/>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500"/>
                                        <p:tgtEl>
                                          <p:spTgt spid="431"/>
                                        </p:tgtEl>
                                      </p:cBhvr>
                                    </p:animEffect>
                                  </p:childTnLst>
                                </p:cTn>
                              </p:par>
                              <p:par>
                                <p:cTn id="8" presetID="10" presetClass="entr" presetSubtype="0" fill="hold" nodeType="withEffect">
                                  <p:stCondLst>
                                    <p:cond delay="0"/>
                                  </p:stCondLst>
                                  <p:childTnLst>
                                    <p:set>
                                      <p:cBhvr>
                                        <p:cTn id="9" dur="1" fill="hold">
                                          <p:stCondLst>
                                            <p:cond delay="0"/>
                                          </p:stCondLst>
                                        </p:cTn>
                                        <p:tgtEl>
                                          <p:spTgt spid="428"/>
                                        </p:tgtEl>
                                        <p:attrNameLst>
                                          <p:attrName>style.visibility</p:attrName>
                                        </p:attrNameLst>
                                      </p:cBhvr>
                                      <p:to>
                                        <p:strVal val="visible"/>
                                      </p:to>
                                    </p:set>
                                    <p:animEffect transition="in" filter="fade">
                                      <p:cBhvr>
                                        <p:cTn id="10" dur="500"/>
                                        <p:tgtEl>
                                          <p:spTgt spid="428"/>
                                        </p:tgtEl>
                                      </p:cBhvr>
                                    </p:animEffect>
                                  </p:childTnLst>
                                </p:cTn>
                              </p:par>
                              <p:par>
                                <p:cTn id="11" presetID="10" presetClass="entr" presetSubtype="0" fill="hold" nodeType="withEffect">
                                  <p:stCondLst>
                                    <p:cond delay="0"/>
                                  </p:stCondLst>
                                  <p:childTnLst>
                                    <p:set>
                                      <p:cBhvr>
                                        <p:cTn id="12" dur="1" fill="hold">
                                          <p:stCondLst>
                                            <p:cond delay="0"/>
                                          </p:stCondLst>
                                        </p:cTn>
                                        <p:tgtEl>
                                          <p:spTgt spid="429"/>
                                        </p:tgtEl>
                                        <p:attrNameLst>
                                          <p:attrName>style.visibility</p:attrName>
                                        </p:attrNameLst>
                                      </p:cBhvr>
                                      <p:to>
                                        <p:strVal val="visible"/>
                                      </p:to>
                                    </p:set>
                                    <p:animEffect transition="in" filter="fade">
                                      <p:cBhvr>
                                        <p:cTn id="13" dur="500"/>
                                        <p:tgtEl>
                                          <p:spTgt spid="429"/>
                                        </p:tgtEl>
                                      </p:cBhvr>
                                    </p:animEffect>
                                  </p:childTnLst>
                                </p:cTn>
                              </p:par>
                              <p:par>
                                <p:cTn id="14" presetID="10" presetClass="entr" presetSubtype="0" fill="hold" nodeType="withEffect">
                                  <p:stCondLst>
                                    <p:cond delay="0"/>
                                  </p:stCondLst>
                                  <p:childTnLst>
                                    <p:set>
                                      <p:cBhvr>
                                        <p:cTn id="15" dur="1" fill="hold">
                                          <p:stCondLst>
                                            <p:cond delay="0"/>
                                          </p:stCondLst>
                                        </p:cTn>
                                        <p:tgtEl>
                                          <p:spTgt spid="430"/>
                                        </p:tgtEl>
                                        <p:attrNameLst>
                                          <p:attrName>style.visibility</p:attrName>
                                        </p:attrNameLst>
                                      </p:cBhvr>
                                      <p:to>
                                        <p:strVal val="visible"/>
                                      </p:to>
                                    </p:set>
                                    <p:animEffect transition="in" filter="fade">
                                      <p:cBhvr>
                                        <p:cTn id="16" dur="500"/>
                                        <p:tgtEl>
                                          <p:spTgt spid="4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4"/>
                                        </p:tgtEl>
                                        <p:attrNameLst>
                                          <p:attrName>style.visibility</p:attrName>
                                        </p:attrNameLst>
                                      </p:cBhvr>
                                      <p:to>
                                        <p:strVal val="visible"/>
                                      </p:to>
                                    </p:set>
                                    <p:animEffect transition="in" filter="fade">
                                      <p:cBhvr>
                                        <p:cTn id="25" dur="2000"/>
                                        <p:tgtEl>
                                          <p:spTgt spid="4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35"/>
                                        </p:tgtEl>
                                        <p:attrNameLst>
                                          <p:attrName>style.visibility</p:attrName>
                                        </p:attrNameLst>
                                      </p:cBhvr>
                                      <p:to>
                                        <p:strVal val="visible"/>
                                      </p:to>
                                    </p:set>
                                    <p:animEffect transition="in" filter="fade">
                                      <p:cBhvr>
                                        <p:cTn id="30" dur="2000"/>
                                        <p:tgtEl>
                                          <p:spTgt spid="4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36"/>
                                        </p:tgtEl>
                                        <p:attrNameLst>
                                          <p:attrName>style.visibility</p:attrName>
                                        </p:attrNameLst>
                                      </p:cBhvr>
                                      <p:to>
                                        <p:strVal val="visible"/>
                                      </p:to>
                                    </p:set>
                                    <p:animEffect transition="in" filter="fade">
                                      <p:cBhvr>
                                        <p:cTn id="35" dur="2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imes New Roman"/>
              <a:buNone/>
            </a:pPr>
            <a:r>
              <a:rPr lang="en-US" sz="2200">
                <a:latin typeface="Times New Roman"/>
                <a:ea typeface="Times New Roman"/>
                <a:cs typeface="Times New Roman"/>
                <a:sym typeface="Times New Roman"/>
              </a:rPr>
              <a:t>VẬN DỤNG</a:t>
            </a:r>
            <a:endParaRPr sz="2200"/>
          </a:p>
        </p:txBody>
      </p:sp>
      <p:sp>
        <p:nvSpPr>
          <p:cNvPr id="442" name="Google Shape;442;p44"/>
          <p:cNvSpPr/>
          <p:nvPr/>
        </p:nvSpPr>
        <p:spPr>
          <a:xfrm>
            <a:off x="743342" y="1160959"/>
            <a:ext cx="8248813" cy="769441"/>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200" b="1" i="0" u="none" strike="noStrike" cap="none">
                <a:solidFill>
                  <a:schemeClr val="dk1"/>
                </a:solidFill>
                <a:latin typeface="Times New Roman"/>
                <a:ea typeface="Times New Roman"/>
                <a:cs typeface="Times New Roman"/>
                <a:sym typeface="Times New Roman"/>
              </a:rPr>
              <a:t>Câu 5. </a:t>
            </a:r>
            <a:r>
              <a:rPr lang="en-US" sz="2200" b="0" i="0" u="none" strike="noStrike" cap="none">
                <a:solidFill>
                  <a:schemeClr val="dk1"/>
                </a:solidFill>
                <a:latin typeface="Times New Roman"/>
                <a:ea typeface="Times New Roman"/>
                <a:cs typeface="Times New Roman"/>
                <a:sym typeface="Times New Roman"/>
              </a:rPr>
              <a:t>Một vật dao động điều hoà với biên độ A. Tại li độ nào thì thế năng bằng 3 lần động năng?</a:t>
            </a:r>
            <a:endParaRPr sz="2200" b="0" i="0" u="none" strike="noStrike" cap="none">
              <a:solidFill>
                <a:schemeClr val="dk1"/>
              </a:solidFill>
              <a:latin typeface="Arial"/>
              <a:ea typeface="Arial"/>
              <a:cs typeface="Arial"/>
              <a:sym typeface="Arial"/>
            </a:endParaRPr>
          </a:p>
        </p:txBody>
      </p:sp>
      <p:grpSp>
        <p:nvGrpSpPr>
          <p:cNvPr id="443" name="Google Shape;443;p44"/>
          <p:cNvGrpSpPr/>
          <p:nvPr/>
        </p:nvGrpSpPr>
        <p:grpSpPr>
          <a:xfrm>
            <a:off x="-257077" y="3724775"/>
            <a:ext cx="4015946" cy="680895"/>
            <a:chOff x="-257077" y="3724775"/>
            <a:chExt cx="4015946" cy="680895"/>
          </a:xfrm>
        </p:grpSpPr>
        <p:pic>
          <p:nvPicPr>
            <p:cNvPr id="444" name="Google Shape;444;p44"/>
            <p:cNvPicPr preferRelativeResize="0"/>
            <p:nvPr/>
          </p:nvPicPr>
          <p:blipFill rotWithShape="1">
            <a:blip r:embed="rId3">
              <a:alphaModFix/>
            </a:blip>
            <a:srcRect/>
            <a:stretch/>
          </p:blipFill>
          <p:spPr>
            <a:xfrm>
              <a:off x="1474226" y="3724775"/>
              <a:ext cx="1104564" cy="680895"/>
            </a:xfrm>
            <a:prstGeom prst="rect">
              <a:avLst/>
            </a:prstGeom>
            <a:noFill/>
            <a:ln>
              <a:noFill/>
            </a:ln>
          </p:spPr>
        </p:pic>
        <p:sp>
          <p:nvSpPr>
            <p:cNvPr id="445" name="Google Shape;445;p44"/>
            <p:cNvSpPr/>
            <p:nvPr/>
          </p:nvSpPr>
          <p:spPr>
            <a:xfrm>
              <a:off x="-257077" y="3837468"/>
              <a:ext cx="4015946"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	     </a:t>
              </a:r>
              <a:r>
                <a:rPr lang="en-US" sz="2200" b="1" i="0" strike="noStrike" cap="none">
                  <a:solidFill>
                    <a:schemeClr val="dk1"/>
                  </a:solidFill>
                  <a:latin typeface="Times New Roman"/>
                  <a:ea typeface="Times New Roman"/>
                  <a:cs typeface="Times New Roman"/>
                  <a:sym typeface="Times New Roman"/>
                </a:rPr>
                <a:t>B. </a:t>
              </a:r>
              <a:endParaRPr sz="2200" b="0" i="0" strike="noStrike" cap="none">
                <a:solidFill>
                  <a:schemeClr val="dk1"/>
                </a:solidFill>
                <a:latin typeface="Arial"/>
                <a:ea typeface="Arial"/>
                <a:cs typeface="Arial"/>
                <a:sym typeface="Arial"/>
              </a:endParaRPr>
            </a:p>
          </p:txBody>
        </p:sp>
      </p:grpSp>
      <p:grpSp>
        <p:nvGrpSpPr>
          <p:cNvPr id="446" name="Google Shape;446;p44"/>
          <p:cNvGrpSpPr/>
          <p:nvPr/>
        </p:nvGrpSpPr>
        <p:grpSpPr>
          <a:xfrm>
            <a:off x="-257077" y="4562075"/>
            <a:ext cx="4015946" cy="630888"/>
            <a:chOff x="-257077" y="4562075"/>
            <a:chExt cx="4015946" cy="630888"/>
          </a:xfrm>
        </p:grpSpPr>
        <p:pic>
          <p:nvPicPr>
            <p:cNvPr id="447" name="Google Shape;447;p44"/>
            <p:cNvPicPr preferRelativeResize="0"/>
            <p:nvPr/>
          </p:nvPicPr>
          <p:blipFill rotWithShape="1">
            <a:blip r:embed="rId4">
              <a:alphaModFix/>
            </a:blip>
            <a:srcRect/>
            <a:stretch/>
          </p:blipFill>
          <p:spPr>
            <a:xfrm>
              <a:off x="1606382" y="4562075"/>
              <a:ext cx="815537" cy="630888"/>
            </a:xfrm>
            <a:prstGeom prst="rect">
              <a:avLst/>
            </a:prstGeom>
            <a:noFill/>
            <a:ln>
              <a:noFill/>
            </a:ln>
          </p:spPr>
        </p:pic>
        <p:sp>
          <p:nvSpPr>
            <p:cNvPr id="448" name="Google Shape;448;p44"/>
            <p:cNvSpPr/>
            <p:nvPr/>
          </p:nvSpPr>
          <p:spPr>
            <a:xfrm>
              <a:off x="-257077" y="4675770"/>
              <a:ext cx="4015946"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	     C. </a:t>
              </a:r>
              <a:endParaRPr sz="2200" b="0" i="0" u="none" strike="noStrike" cap="none">
                <a:solidFill>
                  <a:schemeClr val="dk1"/>
                </a:solidFill>
                <a:latin typeface="Arial"/>
                <a:ea typeface="Arial"/>
                <a:cs typeface="Arial"/>
                <a:sym typeface="Arial"/>
              </a:endParaRPr>
            </a:p>
          </p:txBody>
        </p:sp>
      </p:grpSp>
      <p:grpSp>
        <p:nvGrpSpPr>
          <p:cNvPr id="449" name="Google Shape;449;p44"/>
          <p:cNvGrpSpPr/>
          <p:nvPr/>
        </p:nvGrpSpPr>
        <p:grpSpPr>
          <a:xfrm>
            <a:off x="18535" y="5225809"/>
            <a:ext cx="4015946" cy="783885"/>
            <a:chOff x="558460" y="5400377"/>
            <a:chExt cx="4015946" cy="783885"/>
          </a:xfrm>
        </p:grpSpPr>
        <p:pic>
          <p:nvPicPr>
            <p:cNvPr id="450" name="Google Shape;450;p44"/>
            <p:cNvPicPr preferRelativeResize="0"/>
            <p:nvPr/>
          </p:nvPicPr>
          <p:blipFill rotWithShape="1">
            <a:blip r:embed="rId5">
              <a:alphaModFix/>
            </a:blip>
            <a:srcRect/>
            <a:stretch/>
          </p:blipFill>
          <p:spPr>
            <a:xfrm>
              <a:off x="2014151" y="5400377"/>
              <a:ext cx="1104564" cy="783885"/>
            </a:xfrm>
            <a:prstGeom prst="rect">
              <a:avLst/>
            </a:prstGeom>
            <a:noFill/>
            <a:ln>
              <a:noFill/>
            </a:ln>
          </p:spPr>
        </p:pic>
        <p:sp>
          <p:nvSpPr>
            <p:cNvPr id="451" name="Google Shape;451;p44"/>
            <p:cNvSpPr/>
            <p:nvPr/>
          </p:nvSpPr>
          <p:spPr>
            <a:xfrm>
              <a:off x="558460" y="5576875"/>
              <a:ext cx="4015946"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1" i="0" u="none" strike="noStrike" cap="none">
                  <a:solidFill>
                    <a:schemeClr val="dk1"/>
                  </a:solidFill>
                  <a:latin typeface="Times New Roman"/>
                  <a:ea typeface="Times New Roman"/>
                  <a:cs typeface="Times New Roman"/>
                  <a:sym typeface="Times New Roman"/>
                </a:rPr>
                <a:t>	D. </a:t>
              </a:r>
              <a:endParaRPr sz="2200" b="0" i="0" u="none" strike="noStrike" cap="none">
                <a:solidFill>
                  <a:schemeClr val="dk1"/>
                </a:solidFill>
                <a:latin typeface="Arial"/>
                <a:ea typeface="Arial"/>
                <a:cs typeface="Arial"/>
                <a:sym typeface="Arial"/>
              </a:endParaRPr>
            </a:p>
          </p:txBody>
        </p:sp>
      </p:grpSp>
      <p:grpSp>
        <p:nvGrpSpPr>
          <p:cNvPr id="452" name="Google Shape;452;p44"/>
          <p:cNvGrpSpPr/>
          <p:nvPr/>
        </p:nvGrpSpPr>
        <p:grpSpPr>
          <a:xfrm>
            <a:off x="1024563" y="2948568"/>
            <a:ext cx="1199650" cy="554416"/>
            <a:chOff x="814500" y="2899140"/>
            <a:chExt cx="1199650" cy="554416"/>
          </a:xfrm>
        </p:grpSpPr>
        <p:pic>
          <p:nvPicPr>
            <p:cNvPr id="453" name="Google Shape;453;p44"/>
            <p:cNvPicPr preferRelativeResize="0"/>
            <p:nvPr/>
          </p:nvPicPr>
          <p:blipFill rotWithShape="1">
            <a:blip r:embed="rId6">
              <a:alphaModFix/>
            </a:blip>
            <a:srcRect/>
            <a:stretch/>
          </p:blipFill>
          <p:spPr>
            <a:xfrm>
              <a:off x="1297467" y="2899140"/>
              <a:ext cx="716683" cy="554416"/>
            </a:xfrm>
            <a:prstGeom prst="rect">
              <a:avLst/>
            </a:prstGeom>
            <a:noFill/>
            <a:ln>
              <a:noFill/>
            </a:ln>
          </p:spPr>
        </p:pic>
        <p:sp>
          <p:nvSpPr>
            <p:cNvPr id="454" name="Google Shape;454;p44"/>
            <p:cNvSpPr/>
            <p:nvPr/>
          </p:nvSpPr>
          <p:spPr>
            <a:xfrm>
              <a:off x="814500" y="2927494"/>
              <a:ext cx="529312" cy="43088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200" b="1" dirty="0">
                  <a:solidFill>
                    <a:schemeClr val="dk1"/>
                  </a:solidFill>
                  <a:latin typeface="Times New Roman"/>
                  <a:ea typeface="Times New Roman"/>
                  <a:cs typeface="Times New Roman"/>
                  <a:sym typeface="Times New Roman"/>
                </a:rPr>
                <a:t>A. </a:t>
              </a:r>
              <a:endParaRPr sz="2200" dirty="0">
                <a:solidFill>
                  <a:schemeClr val="dk1"/>
                </a:solidFill>
                <a:latin typeface="Trebuchet MS"/>
                <a:ea typeface="Trebuchet MS"/>
                <a:cs typeface="Trebuchet MS"/>
                <a:sym typeface="Trebuchet MS"/>
              </a:endParaRPr>
            </a:p>
          </p:txBody>
        </p:sp>
      </p:grpSp>
      <p:sp>
        <p:nvSpPr>
          <p:cNvPr id="455" name="Google Shape;455;p44"/>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56" name="Google Shape;456;p44"/>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7" name="Google Shape;457;p44"/>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58" name="Google Shape;458;p44"/>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gtEl>
                                        <p:attrNameLst>
                                          <p:attrName>style.visibility</p:attrName>
                                        </p:attrNameLst>
                                      </p:cBhvr>
                                      <p:to>
                                        <p:strVal val="visible"/>
                                      </p:to>
                                    </p:set>
                                    <p:animEffect transition="in" filter="fade">
                                      <p:cBhvr>
                                        <p:cTn id="12" dur="500"/>
                                        <p:tgtEl>
                                          <p:spTgt spid="4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gtEl>
                                        <p:attrNameLst>
                                          <p:attrName>style.visibility</p:attrName>
                                        </p:attrNameLst>
                                      </p:cBhvr>
                                      <p:to>
                                        <p:strVal val="visible"/>
                                      </p:to>
                                    </p:set>
                                    <p:animEffect transition="in" filter="fade">
                                      <p:cBhvr>
                                        <p:cTn id="17" dur="500"/>
                                        <p:tgtEl>
                                          <p:spTgt spid="4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gtEl>
                                        <p:attrNameLst>
                                          <p:attrName>style.visibility</p:attrName>
                                        </p:attrNameLst>
                                      </p:cBhvr>
                                      <p:to>
                                        <p:strVal val="visible"/>
                                      </p:to>
                                    </p:set>
                                    <p:animEffect transition="in" filter="fade">
                                      <p:cBhvr>
                                        <p:cTn id="22" dur="500"/>
                                        <p:tgtEl>
                                          <p:spTgt spid="44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fade">
                                      <p:cBhvr>
                                        <p:cTn id="31" dur="2000"/>
                                        <p:tgtEl>
                                          <p:spTgt spid="4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7"/>
                                        </p:tgtEl>
                                        <p:attrNameLst>
                                          <p:attrName>style.visibility</p:attrName>
                                        </p:attrNameLst>
                                      </p:cBhvr>
                                      <p:to>
                                        <p:strVal val="visible"/>
                                      </p:to>
                                    </p:set>
                                    <p:animEffect transition="in" filter="fade">
                                      <p:cBhvr>
                                        <p:cTn id="36" dur="2000"/>
                                        <p:tgtEl>
                                          <p:spTgt spid="45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6"/>
                                        </p:tgtEl>
                                        <p:attrNameLst>
                                          <p:attrName>style.visibility</p:attrName>
                                        </p:attrNameLst>
                                      </p:cBhvr>
                                      <p:to>
                                        <p:strVal val="visible"/>
                                      </p:to>
                                    </p:set>
                                    <p:animEffect transition="in" filter="fade">
                                      <p:cBhvr>
                                        <p:cTn id="41" dur="2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5FCBEF"/>
              </a:buClr>
              <a:buSzPts val="2200"/>
              <a:buFont typeface="Times New Roman"/>
              <a:buNone/>
            </a:pPr>
            <a:r>
              <a:rPr lang="en-US" sz="2200">
                <a:solidFill>
                  <a:srgbClr val="5FCBEF"/>
                </a:solidFill>
                <a:latin typeface="Times New Roman"/>
                <a:ea typeface="Times New Roman"/>
                <a:cs typeface="Times New Roman"/>
                <a:sym typeface="Times New Roman"/>
              </a:rPr>
              <a:t>VẬN DỤNG</a:t>
            </a:r>
            <a:endParaRPr/>
          </a:p>
        </p:txBody>
      </p:sp>
      <p:sp>
        <p:nvSpPr>
          <p:cNvPr id="464" name="Google Shape;464;p45"/>
          <p:cNvSpPr/>
          <p:nvPr/>
        </p:nvSpPr>
        <p:spPr>
          <a:xfrm>
            <a:off x="677334" y="2268700"/>
            <a:ext cx="8886796" cy="1014508"/>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b="1">
                <a:solidFill>
                  <a:schemeClr val="dk1"/>
                </a:solidFill>
                <a:latin typeface="Times New Roman"/>
                <a:ea typeface="Times New Roman"/>
                <a:cs typeface="Times New Roman"/>
                <a:sym typeface="Times New Roman"/>
              </a:rPr>
              <a:t>Câu 6.</a:t>
            </a:r>
            <a:r>
              <a:rPr lang="en-US" sz="2200">
                <a:solidFill>
                  <a:schemeClr val="dk1"/>
                </a:solidFill>
                <a:latin typeface="Times New Roman"/>
                <a:ea typeface="Times New Roman"/>
                <a:cs typeface="Times New Roman"/>
                <a:sym typeface="Times New Roman"/>
              </a:rPr>
              <a:t> Một vật dao động điều hoà với biên độ 6 cm. Mốc thế năng ở VTCB. Khi vật có động năng bằng 3/4 lần cơ năng thì vật cách VTCB </a:t>
            </a:r>
            <a:endParaRPr sz="220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100">
              <a:solidFill>
                <a:schemeClr val="dk1"/>
              </a:solidFill>
              <a:latin typeface="Calibri"/>
              <a:ea typeface="Calibri"/>
              <a:cs typeface="Calibri"/>
              <a:sym typeface="Calibri"/>
            </a:endParaRPr>
          </a:p>
        </p:txBody>
      </p:sp>
      <p:sp>
        <p:nvSpPr>
          <p:cNvPr id="465" name="Google Shape;465;p45"/>
          <p:cNvSpPr/>
          <p:nvPr/>
        </p:nvSpPr>
        <p:spPr>
          <a:xfrm>
            <a:off x="-145143" y="4973690"/>
            <a:ext cx="2678279"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D.</a:t>
            </a:r>
            <a:r>
              <a:rPr lang="en-US" sz="2200">
                <a:solidFill>
                  <a:schemeClr val="dk1"/>
                </a:solidFill>
                <a:latin typeface="Times New Roman"/>
                <a:ea typeface="Times New Roman"/>
                <a:cs typeface="Times New Roman"/>
                <a:sym typeface="Times New Roman"/>
              </a:rPr>
              <a:t> 3 cm.</a:t>
            </a:r>
            <a:endParaRPr sz="2200">
              <a:solidFill>
                <a:schemeClr val="dk1"/>
              </a:solidFill>
              <a:latin typeface="Trebuchet MS"/>
              <a:ea typeface="Trebuchet MS"/>
              <a:cs typeface="Trebuchet MS"/>
              <a:sym typeface="Trebuchet MS"/>
            </a:endParaRPr>
          </a:p>
        </p:txBody>
      </p:sp>
      <p:sp>
        <p:nvSpPr>
          <p:cNvPr id="466" name="Google Shape;466;p45"/>
          <p:cNvSpPr/>
          <p:nvPr/>
        </p:nvSpPr>
        <p:spPr>
          <a:xfrm>
            <a:off x="720932" y="4377476"/>
            <a:ext cx="1226618"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Times New Roman"/>
                <a:ea typeface="Times New Roman"/>
                <a:cs typeface="Times New Roman"/>
                <a:sym typeface="Times New Roman"/>
              </a:rPr>
              <a:t> </a:t>
            </a:r>
            <a:r>
              <a:rPr lang="en-US" sz="2200" b="1">
                <a:solidFill>
                  <a:schemeClr val="dk1"/>
                </a:solidFill>
                <a:latin typeface="Times New Roman"/>
                <a:ea typeface="Times New Roman"/>
                <a:cs typeface="Times New Roman"/>
                <a:sym typeface="Times New Roman"/>
              </a:rPr>
              <a:t>C.</a:t>
            </a:r>
            <a:r>
              <a:rPr lang="en-US" sz="2200">
                <a:solidFill>
                  <a:schemeClr val="dk1"/>
                </a:solidFill>
                <a:latin typeface="Times New Roman"/>
                <a:ea typeface="Times New Roman"/>
                <a:cs typeface="Times New Roman"/>
                <a:sym typeface="Times New Roman"/>
              </a:rPr>
              <a:t> 4 cm.</a:t>
            </a:r>
            <a:endParaRPr sz="2200">
              <a:solidFill>
                <a:schemeClr val="dk1"/>
              </a:solidFill>
              <a:latin typeface="Trebuchet MS"/>
              <a:ea typeface="Trebuchet MS"/>
              <a:cs typeface="Trebuchet MS"/>
              <a:sym typeface="Trebuchet MS"/>
            </a:endParaRPr>
          </a:p>
        </p:txBody>
      </p:sp>
      <p:sp>
        <p:nvSpPr>
          <p:cNvPr id="467" name="Google Shape;467;p45"/>
          <p:cNvSpPr/>
          <p:nvPr/>
        </p:nvSpPr>
        <p:spPr>
          <a:xfrm>
            <a:off x="791464" y="3787089"/>
            <a:ext cx="1351652"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B.</a:t>
            </a:r>
            <a:r>
              <a:rPr lang="en-US" sz="2200">
                <a:solidFill>
                  <a:schemeClr val="dk1"/>
                </a:solidFill>
                <a:latin typeface="Times New Roman"/>
                <a:ea typeface="Times New Roman"/>
                <a:cs typeface="Times New Roman"/>
                <a:sym typeface="Times New Roman"/>
              </a:rPr>
              <a:t> 4,5 cm.</a:t>
            </a:r>
            <a:endParaRPr sz="2200">
              <a:solidFill>
                <a:schemeClr val="dk1"/>
              </a:solidFill>
              <a:latin typeface="Trebuchet MS"/>
              <a:ea typeface="Trebuchet MS"/>
              <a:cs typeface="Trebuchet MS"/>
              <a:sym typeface="Trebuchet MS"/>
            </a:endParaRPr>
          </a:p>
        </p:txBody>
      </p:sp>
      <p:sp>
        <p:nvSpPr>
          <p:cNvPr id="468" name="Google Shape;468;p45"/>
          <p:cNvSpPr/>
          <p:nvPr/>
        </p:nvSpPr>
        <p:spPr>
          <a:xfrm>
            <a:off x="791464" y="3190875"/>
            <a:ext cx="1156086"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6 cm.</a:t>
            </a:r>
            <a:endParaRPr sz="2200">
              <a:solidFill>
                <a:schemeClr val="dk1"/>
              </a:solidFill>
              <a:latin typeface="Trebuchet MS"/>
              <a:ea typeface="Trebuchet MS"/>
              <a:cs typeface="Trebuchet MS"/>
              <a:sym typeface="Trebuchet MS"/>
            </a:endParaRPr>
          </a:p>
        </p:txBody>
      </p:sp>
      <p:sp>
        <p:nvSpPr>
          <p:cNvPr id="469" name="Google Shape;469;p45"/>
          <p:cNvSpPr/>
          <p:nvPr/>
        </p:nvSpPr>
        <p:spPr>
          <a:xfrm>
            <a:off x="720932" y="6096000"/>
            <a:ext cx="1920668" cy="537029"/>
          </a:xfrm>
          <a:prstGeom prst="rect">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0000"/>
                </a:solidFill>
                <a:latin typeface="Trebuchet MS"/>
                <a:ea typeface="Trebuchet MS"/>
                <a:cs typeface="Trebuchet MS"/>
                <a:sym typeface="Trebuchet MS"/>
              </a:rPr>
              <a:t>ĐÚNG </a:t>
            </a:r>
            <a:endParaRPr sz="1800">
              <a:solidFill>
                <a:srgbClr val="FF0000"/>
              </a:solidFill>
              <a:latin typeface="Trebuchet MS"/>
              <a:ea typeface="Trebuchet MS"/>
              <a:cs typeface="Trebuchet MS"/>
              <a:sym typeface="Trebuchet MS"/>
            </a:endParaRPr>
          </a:p>
        </p:txBody>
      </p:sp>
      <p:sp>
        <p:nvSpPr>
          <p:cNvPr id="470" name="Google Shape;470;p45"/>
          <p:cNvSpPr/>
          <p:nvPr/>
        </p:nvSpPr>
        <p:spPr>
          <a:xfrm>
            <a:off x="3149599"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1" name="Google Shape;471;p45"/>
          <p:cNvSpPr/>
          <p:nvPr/>
        </p:nvSpPr>
        <p:spPr>
          <a:xfrm>
            <a:off x="4867749" y="6023428"/>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
        <p:nvSpPr>
          <p:cNvPr id="472" name="Google Shape;472;p45"/>
          <p:cNvSpPr/>
          <p:nvPr/>
        </p:nvSpPr>
        <p:spPr>
          <a:xfrm>
            <a:off x="4008674" y="6016171"/>
            <a:ext cx="841829" cy="696686"/>
          </a:xfrm>
          <a:prstGeom prst="ellipse">
            <a:avLst/>
          </a:prstGeom>
          <a:solidFill>
            <a:schemeClr val="accent1"/>
          </a:solidFill>
          <a:ln w="19050" cap="rnd" cmpd="sng">
            <a:solidFill>
              <a:srgbClr val="4594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Trebuchet MS"/>
                <a:ea typeface="Trebuchet MS"/>
                <a:cs typeface="Trebuchet MS"/>
                <a:sym typeface="Trebuchet MS"/>
              </a:rPr>
              <a:t>SAI</a:t>
            </a:r>
            <a:endParaRPr sz="180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par>
                                <p:cTn id="8" presetID="10" presetClass="entr" presetSubtype="0" fill="hold"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fade">
                                      <p:cBhvr>
                                        <p:cTn id="10" dur="500"/>
                                        <p:tgtEl>
                                          <p:spTgt spid="467"/>
                                        </p:tgtEl>
                                      </p:cBhvr>
                                    </p:animEffect>
                                  </p:childTnLst>
                                </p:cTn>
                              </p:par>
                              <p:par>
                                <p:cTn id="11" presetID="10" presetClass="entr" presetSubtype="0" fill="hold" nodeType="withEffect">
                                  <p:stCondLst>
                                    <p:cond delay="0"/>
                                  </p:stCondLst>
                                  <p:childTnLst>
                                    <p:set>
                                      <p:cBhvr>
                                        <p:cTn id="12" dur="1" fill="hold">
                                          <p:stCondLst>
                                            <p:cond delay="0"/>
                                          </p:stCondLst>
                                        </p:cTn>
                                        <p:tgtEl>
                                          <p:spTgt spid="466"/>
                                        </p:tgtEl>
                                        <p:attrNameLst>
                                          <p:attrName>style.visibility</p:attrName>
                                        </p:attrNameLst>
                                      </p:cBhvr>
                                      <p:to>
                                        <p:strVal val="visible"/>
                                      </p:to>
                                    </p:set>
                                    <p:animEffect transition="in" filter="fade">
                                      <p:cBhvr>
                                        <p:cTn id="13" dur="500"/>
                                        <p:tgtEl>
                                          <p:spTgt spid="466"/>
                                        </p:tgtEl>
                                      </p:cBhvr>
                                    </p:animEffect>
                                  </p:childTnLst>
                                </p:cTn>
                              </p:par>
                              <p:par>
                                <p:cTn id="14" presetID="10" presetClass="entr" presetSubtype="0" fill="hold" nodeType="withEffect">
                                  <p:stCondLst>
                                    <p:cond delay="0"/>
                                  </p:stCondLst>
                                  <p:childTnLst>
                                    <p:set>
                                      <p:cBhvr>
                                        <p:cTn id="15" dur="1" fill="hold">
                                          <p:stCondLst>
                                            <p:cond delay="0"/>
                                          </p:stCondLst>
                                        </p:cTn>
                                        <p:tgtEl>
                                          <p:spTgt spid="465"/>
                                        </p:tgtEl>
                                        <p:attrNameLst>
                                          <p:attrName>style.visibility</p:attrName>
                                        </p:attrNameLst>
                                      </p:cBhvr>
                                      <p:to>
                                        <p:strVal val="visible"/>
                                      </p:to>
                                    </p:set>
                                    <p:animEffect transition="in" filter="fade">
                                      <p:cBhvr>
                                        <p:cTn id="16" dur="500"/>
                                        <p:tgtEl>
                                          <p:spTgt spid="46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0"/>
                                        </p:tgtEl>
                                        <p:attrNameLst>
                                          <p:attrName>style.visibility</p:attrName>
                                        </p:attrNameLst>
                                      </p:cBhvr>
                                      <p:to>
                                        <p:strVal val="visible"/>
                                      </p:to>
                                    </p:set>
                                    <p:animEffect transition="in" filter="fade">
                                      <p:cBhvr>
                                        <p:cTn id="25" dur="2000"/>
                                        <p:tgtEl>
                                          <p:spTgt spid="4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71"/>
                                        </p:tgtEl>
                                        <p:attrNameLst>
                                          <p:attrName>style.visibility</p:attrName>
                                        </p:attrNameLst>
                                      </p:cBhvr>
                                      <p:to>
                                        <p:strVal val="visible"/>
                                      </p:to>
                                    </p:set>
                                    <p:animEffect transition="in" filter="fade">
                                      <p:cBhvr>
                                        <p:cTn id="30" dur="2000"/>
                                        <p:tgtEl>
                                          <p:spTgt spid="47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72"/>
                                        </p:tgtEl>
                                        <p:attrNameLst>
                                          <p:attrName>style.visibility</p:attrName>
                                        </p:attrNameLst>
                                      </p:cBhvr>
                                      <p:to>
                                        <p:strVal val="visible"/>
                                      </p:to>
                                    </p:set>
                                    <p:animEffect transition="in" filter="fade">
                                      <p:cBhvr>
                                        <p:cTn id="35" dur="2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400"/>
              <a:buFont typeface="Times New Roman"/>
              <a:buNone/>
            </a:pPr>
            <a:r>
              <a:rPr lang="en-US" sz="2400">
                <a:latin typeface="Times New Roman"/>
                <a:ea typeface="Times New Roman"/>
                <a:cs typeface="Times New Roman"/>
                <a:sym typeface="Times New Roman"/>
              </a:rPr>
              <a:t>HƯỚNG DẪN VỀ NHÀ</a:t>
            </a:r>
            <a:endParaRPr sz="2400">
              <a:latin typeface="Times New Roman"/>
              <a:ea typeface="Times New Roman"/>
              <a:cs typeface="Times New Roman"/>
              <a:sym typeface="Times New Roman"/>
            </a:endParaRPr>
          </a:p>
        </p:txBody>
      </p:sp>
      <p:sp>
        <p:nvSpPr>
          <p:cNvPr id="478" name="Google Shape;478;p4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sp>
        <p:nvSpPr>
          <p:cNvPr id="479" name="Google Shape;479;p46"/>
          <p:cNvSpPr/>
          <p:nvPr/>
        </p:nvSpPr>
        <p:spPr>
          <a:xfrm>
            <a:off x="1027289" y="2790107"/>
            <a:ext cx="8116711" cy="157421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lại kiến thức đã học ở bài 5</a:t>
            </a:r>
            <a:endParaRPr sz="2400">
              <a:solidFill>
                <a:schemeClr val="dk1"/>
              </a:solidFill>
              <a:latin typeface="Noto Sans Symbols"/>
              <a:ea typeface="Noto Sans Symbols"/>
              <a:cs typeface="Noto Sans Symbols"/>
              <a:sym typeface="Noto Sans Symbols"/>
            </a:endParaRPr>
          </a:p>
          <a:p>
            <a:pPr marL="342900" marR="0" lvl="0" indent="-342900" algn="l" rtl="0">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Hoàn thành nhiệm vụ GV giao ở hoạt động vận dụng</a:t>
            </a:r>
            <a:endParaRPr sz="2400">
              <a:solidFill>
                <a:schemeClr val="dk1"/>
              </a:solidFill>
              <a:latin typeface="Noto Sans Symbols"/>
              <a:ea typeface="Noto Sans Symbols"/>
              <a:cs typeface="Noto Sans Symbols"/>
              <a:sym typeface="Noto Sans Symbols"/>
            </a:endParaRPr>
          </a:p>
          <a:p>
            <a:pPr marL="342900" marR="0" lvl="0" indent="-342900" algn="l" rtl="0">
              <a:lnSpc>
                <a:spcPct val="107000"/>
              </a:lnSpc>
              <a:spcBef>
                <a:spcPts val="0"/>
              </a:spcBef>
              <a:spcAft>
                <a:spcPts val="0"/>
              </a:spcAft>
              <a:buClr>
                <a:srgbClr val="000000"/>
              </a:buClr>
              <a:buSzPts val="2400"/>
              <a:buFont typeface="Arial"/>
              <a:buChar char="●"/>
            </a:pPr>
            <a:r>
              <a:rPr lang="en-US" sz="2400">
                <a:solidFill>
                  <a:srgbClr val="000000"/>
                </a:solidFill>
                <a:latin typeface="Times New Roman"/>
                <a:ea typeface="Times New Roman"/>
                <a:cs typeface="Times New Roman"/>
                <a:sym typeface="Times New Roman"/>
              </a:rPr>
              <a:t>Xem trước nội dung </a:t>
            </a:r>
            <a:r>
              <a:rPr lang="en-US" sz="2400" b="1">
                <a:solidFill>
                  <a:srgbClr val="000000"/>
                </a:solidFill>
                <a:latin typeface="Times New Roman"/>
                <a:ea typeface="Times New Roman"/>
                <a:cs typeface="Times New Roman"/>
                <a:sym typeface="Times New Roman"/>
              </a:rPr>
              <a:t>BÀI 6</a:t>
            </a:r>
            <a:endParaRPr sz="2400">
              <a:solidFill>
                <a:schemeClr val="dk1"/>
              </a:solidFill>
              <a:latin typeface="Noto Sans Symbols"/>
              <a:ea typeface="Noto Sans Symbols"/>
              <a:cs typeface="Noto Sans Symbols"/>
              <a:sym typeface="Noto Sans Symbols"/>
            </a:endParaRPr>
          </a:p>
          <a:p>
            <a:pPr marL="228600" marR="0" lvl="0" indent="0" algn="l" rtl="0">
              <a:lnSpc>
                <a:spcPct val="107000"/>
              </a:lnSpc>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158" name="Google Shape;158;p20"/>
          <p:cNvSpPr/>
          <p:nvPr/>
        </p:nvSpPr>
        <p:spPr>
          <a:xfrm>
            <a:off x="1185334" y="2487551"/>
            <a:ext cx="8899570"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đọc sách mục I, nêu khái niệm và công thức động năng trong dao động điều hoà?</a:t>
            </a:r>
            <a:endParaRPr sz="2200">
              <a:solidFill>
                <a:schemeClr val="dk1"/>
              </a:solidFill>
              <a:latin typeface="Calibri"/>
              <a:ea typeface="Calibri"/>
              <a:cs typeface="Calibri"/>
              <a:sym typeface="Calibri"/>
            </a:endParaRPr>
          </a:p>
        </p:txBody>
      </p:sp>
      <p:sp>
        <p:nvSpPr>
          <p:cNvPr id="159" name="Google Shape;159;p20"/>
          <p:cNvSpPr txBox="1"/>
          <p:nvPr/>
        </p:nvSpPr>
        <p:spPr>
          <a:xfrm>
            <a:off x="1018572" y="1733182"/>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subTitle" idx="1"/>
          </p:nvPr>
        </p:nvSpPr>
        <p:spPr>
          <a:xfrm>
            <a:off x="1018572" y="1733182"/>
            <a:ext cx="2672896" cy="10968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920"/>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165" name="Google Shape;165;p21"/>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(3TIẾT)</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pic>
        <p:nvPicPr>
          <p:cNvPr id="166" name="Google Shape;166;p21"/>
          <p:cNvPicPr preferRelativeResize="0"/>
          <p:nvPr/>
        </p:nvPicPr>
        <p:blipFill rotWithShape="1">
          <a:blip r:embed="rId3">
            <a:alphaModFix/>
          </a:blip>
          <a:srcRect/>
          <a:stretch/>
        </p:blipFill>
        <p:spPr>
          <a:xfrm>
            <a:off x="8001000" y="2393244"/>
            <a:ext cx="4191000" cy="3883376"/>
          </a:xfrm>
          <a:prstGeom prst="rect">
            <a:avLst/>
          </a:prstGeom>
          <a:noFill/>
          <a:ln>
            <a:noFill/>
          </a:ln>
        </p:spPr>
      </p:pic>
      <p:pic>
        <p:nvPicPr>
          <p:cNvPr id="167" name="Google Shape;167;p21"/>
          <p:cNvPicPr preferRelativeResize="0"/>
          <p:nvPr/>
        </p:nvPicPr>
        <p:blipFill rotWithShape="1">
          <a:blip r:embed="rId4">
            <a:alphaModFix/>
          </a:blip>
          <a:srcRect/>
          <a:stretch/>
        </p:blipFill>
        <p:spPr>
          <a:xfrm>
            <a:off x="1106311" y="2393244"/>
            <a:ext cx="6784622" cy="3883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173" name="Google Shape;173;p22"/>
          <p:cNvSpPr/>
          <p:nvPr/>
        </p:nvSpPr>
        <p:spPr>
          <a:xfrm>
            <a:off x="1114489" y="3600149"/>
            <a:ext cx="5783022" cy="2462213"/>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Từ thí nghiệm mô phỏng và đồ thị hình 5.1 ta thấy:</a:t>
            </a:r>
            <a:endParaRPr sz="2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 Khi vật đi từ vị trí cân bằng đến vị trí biên thì động năng của vật đang từ cực đại giảm đến 0.</a:t>
            </a:r>
            <a:endParaRPr sz="2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 Khi vật đi từ vị trí biên đến vị trí cân bằng đến thì động năng của vật tăng từ 0 đến giá trị cực đại.</a:t>
            </a:r>
            <a:endParaRPr sz="2200" b="0" i="0" u="none" strike="noStrike" cap="none">
              <a:solidFill>
                <a:schemeClr val="dk1"/>
              </a:solidFill>
              <a:latin typeface="Arial"/>
              <a:ea typeface="Arial"/>
              <a:cs typeface="Arial"/>
              <a:sym typeface="Arial"/>
            </a:endParaRPr>
          </a:p>
        </p:txBody>
      </p:sp>
      <p:pic>
        <p:nvPicPr>
          <p:cNvPr id="174" name="Google Shape;174;p22"/>
          <p:cNvPicPr preferRelativeResize="0"/>
          <p:nvPr/>
        </p:nvPicPr>
        <p:blipFill rotWithShape="1">
          <a:blip r:embed="rId3">
            <a:alphaModFix/>
          </a:blip>
          <a:srcRect/>
          <a:stretch/>
        </p:blipFill>
        <p:spPr>
          <a:xfrm>
            <a:off x="2098178" y="5922503"/>
            <a:ext cx="1907822" cy="760519"/>
          </a:xfrm>
          <a:prstGeom prst="rect">
            <a:avLst/>
          </a:prstGeom>
          <a:noFill/>
          <a:ln>
            <a:noFill/>
          </a:ln>
        </p:spPr>
      </p:pic>
      <p:pic>
        <p:nvPicPr>
          <p:cNvPr id="175" name="Google Shape;175;p22"/>
          <p:cNvPicPr preferRelativeResize="0"/>
          <p:nvPr/>
        </p:nvPicPr>
        <p:blipFill rotWithShape="1">
          <a:blip r:embed="rId4">
            <a:alphaModFix/>
          </a:blip>
          <a:srcRect/>
          <a:stretch/>
        </p:blipFill>
        <p:spPr>
          <a:xfrm>
            <a:off x="7070954" y="1902724"/>
            <a:ext cx="4191000" cy="4019550"/>
          </a:xfrm>
          <a:prstGeom prst="rect">
            <a:avLst/>
          </a:prstGeom>
          <a:noFill/>
          <a:ln>
            <a:noFill/>
          </a:ln>
        </p:spPr>
      </p:pic>
      <p:sp>
        <p:nvSpPr>
          <p:cNvPr id="176" name="Google Shape;176;p22"/>
          <p:cNvSpPr txBox="1"/>
          <p:nvPr/>
        </p:nvSpPr>
        <p:spPr>
          <a:xfrm>
            <a:off x="1018572" y="1733182"/>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rgbClr val="FF0000"/>
                </a:solidFill>
                <a:latin typeface="Times New Roman"/>
                <a:ea typeface="Times New Roman"/>
                <a:cs typeface="Times New Roman"/>
                <a:sym typeface="Times New Roman"/>
              </a:rPr>
              <a:t>I. ĐỘNG NĂNG</a:t>
            </a:r>
            <a:endParaRPr sz="2400">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177" name="Google Shape;177;p22"/>
          <p:cNvSpPr/>
          <p:nvPr/>
        </p:nvSpPr>
        <p:spPr>
          <a:xfrm>
            <a:off x="1018572" y="2188505"/>
            <a:ext cx="6533695" cy="110799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en-US" sz="2200" b="0" i="0" u="none" strike="noStrike" cap="none">
                <a:solidFill>
                  <a:srgbClr val="000000"/>
                </a:solidFill>
                <a:latin typeface="Times New Roman"/>
                <a:ea typeface="Times New Roman"/>
                <a:cs typeface="Times New Roman"/>
                <a:sym typeface="Times New Roman"/>
              </a:rPr>
              <a:t>     Động năng của vật dao động điều hoà được xác định bởi biểu thức:</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200"/>
              <a:buFont typeface="Trebuchet MS"/>
              <a:buNone/>
            </a:pPr>
            <a:endParaRPr sz="2200" b="0" i="0" u="none" strike="noStrike" cap="none">
              <a:solidFill>
                <a:schemeClr val="dk1"/>
              </a:solidFill>
              <a:latin typeface="Times New Roman"/>
              <a:ea typeface="Times New Roman"/>
              <a:cs typeface="Times New Roman"/>
              <a:sym typeface="Times New Roman"/>
            </a:endParaRPr>
          </a:p>
        </p:txBody>
      </p:sp>
      <p:pic>
        <p:nvPicPr>
          <p:cNvPr id="178" name="Google Shape;178;p22"/>
          <p:cNvPicPr preferRelativeResize="0"/>
          <p:nvPr/>
        </p:nvPicPr>
        <p:blipFill rotWithShape="1">
          <a:blip r:embed="rId5">
            <a:alphaModFix/>
          </a:blip>
          <a:srcRect/>
          <a:stretch/>
        </p:blipFill>
        <p:spPr>
          <a:xfrm>
            <a:off x="1255887" y="2936722"/>
            <a:ext cx="3589867" cy="68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subTitle" idx="1"/>
          </p:nvPr>
        </p:nvSpPr>
        <p:spPr>
          <a:xfrm>
            <a:off x="363815" y="1740470"/>
            <a:ext cx="2966408" cy="1096899"/>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920"/>
              <a:buNone/>
            </a:pPr>
            <a:r>
              <a:rPr lang="en-US" sz="2400" b="1">
                <a:solidFill>
                  <a:srgbClr val="FF0000"/>
                </a:solidFill>
                <a:latin typeface="Times New Roman"/>
                <a:ea typeface="Times New Roman"/>
                <a:cs typeface="Times New Roman"/>
                <a:sym typeface="Times New Roman"/>
              </a:rPr>
              <a:t>II. THẾ NĂNG</a:t>
            </a:r>
            <a:endParaRPr sz="2400" b="1">
              <a:solidFill>
                <a:srgbClr val="FF0000"/>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184" name="Google Shape;184;p23"/>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(3 TIẾT)</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185" name="Google Shape;185;p23"/>
          <p:cNvSpPr/>
          <p:nvPr/>
        </p:nvSpPr>
        <p:spPr>
          <a:xfrm>
            <a:off x="1196622" y="2395246"/>
            <a:ext cx="8240889" cy="81689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a:solidFill>
                  <a:srgbClr val="000000"/>
                </a:solidFill>
                <a:latin typeface="Times New Roman"/>
                <a:ea typeface="Times New Roman"/>
                <a:cs typeface="Times New Roman"/>
                <a:sym typeface="Times New Roman"/>
              </a:rPr>
              <a:t>- HS tự đọc SGK phần II, thảo luận để từ đó học sinh viết được công thức thế năng trong dao động điều hoà!</a:t>
            </a:r>
            <a:endParaRPr sz="2200">
              <a:solidFill>
                <a:schemeClr val="dk1"/>
              </a:solidFill>
              <a:latin typeface="Calibri"/>
              <a:ea typeface="Calibri"/>
              <a:cs typeface="Calibri"/>
              <a:sym typeface="Calibri"/>
            </a:endParaRPr>
          </a:p>
        </p:txBody>
      </p:sp>
      <p:sp>
        <p:nvSpPr>
          <p:cNvPr id="186" name="Google Shape;186;p23"/>
          <p:cNvSpPr txBox="1"/>
          <p:nvPr/>
        </p:nvSpPr>
        <p:spPr>
          <a:xfrm>
            <a:off x="826658" y="1332260"/>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4"/>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(3 TIẾT)</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pic>
        <p:nvPicPr>
          <p:cNvPr id="192" name="Google Shape;192;p24"/>
          <p:cNvPicPr preferRelativeResize="0"/>
          <p:nvPr/>
        </p:nvPicPr>
        <p:blipFill rotWithShape="1">
          <a:blip r:embed="rId3">
            <a:alphaModFix/>
          </a:blip>
          <a:srcRect/>
          <a:stretch/>
        </p:blipFill>
        <p:spPr>
          <a:xfrm>
            <a:off x="6269441" y="2062137"/>
            <a:ext cx="3597048" cy="3780003"/>
          </a:xfrm>
          <a:prstGeom prst="rect">
            <a:avLst/>
          </a:prstGeom>
          <a:noFill/>
          <a:ln>
            <a:noFill/>
          </a:ln>
        </p:spPr>
      </p:pic>
      <p:pic>
        <p:nvPicPr>
          <p:cNvPr id="193" name="Google Shape;193;p24"/>
          <p:cNvPicPr preferRelativeResize="0"/>
          <p:nvPr/>
        </p:nvPicPr>
        <p:blipFill rotWithShape="1">
          <a:blip r:embed="rId4">
            <a:alphaModFix/>
          </a:blip>
          <a:srcRect/>
          <a:stretch/>
        </p:blipFill>
        <p:spPr>
          <a:xfrm>
            <a:off x="1507067" y="3062080"/>
            <a:ext cx="2558075" cy="705555"/>
          </a:xfrm>
          <a:prstGeom prst="rect">
            <a:avLst/>
          </a:prstGeom>
          <a:noFill/>
          <a:ln>
            <a:noFill/>
          </a:ln>
        </p:spPr>
      </p:pic>
      <p:pic>
        <p:nvPicPr>
          <p:cNvPr id="194" name="Google Shape;194;p24"/>
          <p:cNvPicPr preferRelativeResize="0"/>
          <p:nvPr/>
        </p:nvPicPr>
        <p:blipFill rotWithShape="1">
          <a:blip r:embed="rId5">
            <a:alphaModFix/>
          </a:blip>
          <a:srcRect/>
          <a:stretch/>
        </p:blipFill>
        <p:spPr>
          <a:xfrm>
            <a:off x="1507067" y="4330349"/>
            <a:ext cx="3482622" cy="862540"/>
          </a:xfrm>
          <a:prstGeom prst="rect">
            <a:avLst/>
          </a:prstGeom>
          <a:noFill/>
          <a:ln>
            <a:noFill/>
          </a:ln>
        </p:spPr>
      </p:pic>
      <p:sp>
        <p:nvSpPr>
          <p:cNvPr id="195" name="Google Shape;195;p24"/>
          <p:cNvSpPr/>
          <p:nvPr/>
        </p:nvSpPr>
        <p:spPr>
          <a:xfrm>
            <a:off x="848205" y="2368418"/>
            <a:ext cx="4571997" cy="104644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Times New Roman"/>
              <a:buNone/>
            </a:pPr>
            <a:r>
              <a:rPr lang="en-US" sz="2200" b="0" i="0" u="none" strike="noStrike" cap="none">
                <a:solidFill>
                  <a:srgbClr val="000000"/>
                </a:solidFill>
                <a:latin typeface="Times New Roman"/>
                <a:ea typeface="Times New Roman"/>
                <a:cs typeface="Times New Roman"/>
                <a:sym typeface="Times New Roman"/>
              </a:rPr>
              <a:t>    Công thức tính thế năng trong dao động điều hoà:</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196" name="Google Shape;196;p24"/>
          <p:cNvSpPr/>
          <p:nvPr/>
        </p:nvSpPr>
        <p:spPr>
          <a:xfrm>
            <a:off x="667580" y="3759274"/>
            <a:ext cx="4571997" cy="4308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2200"/>
              <a:buFont typeface="Times New Roman"/>
              <a:buNone/>
            </a:pPr>
            <a:r>
              <a:rPr lang="en-US" sz="2200" b="0" i="0" u="none" strike="noStrike" cap="none">
                <a:solidFill>
                  <a:schemeClr val="dk1"/>
                </a:solidFill>
                <a:latin typeface="Times New Roman"/>
                <a:ea typeface="Times New Roman"/>
                <a:cs typeface="Times New Roman"/>
                <a:sym typeface="Times New Roman"/>
              </a:rPr>
              <a:t>      Từ đồ thị hình 5.2 ta thấy:</a:t>
            </a:r>
            <a:endParaRPr sz="2200" b="0" i="0" u="none" strike="noStrike" cap="none">
              <a:solidFill>
                <a:schemeClr val="dk1"/>
              </a:solidFill>
              <a:latin typeface="Arial"/>
              <a:ea typeface="Arial"/>
              <a:cs typeface="Arial"/>
              <a:sym typeface="Arial"/>
            </a:endParaRPr>
          </a:p>
        </p:txBody>
      </p:sp>
      <p:sp>
        <p:nvSpPr>
          <p:cNvPr id="197" name="Google Shape;197;p24"/>
          <p:cNvSpPr txBox="1"/>
          <p:nvPr/>
        </p:nvSpPr>
        <p:spPr>
          <a:xfrm>
            <a:off x="826658" y="1332260"/>
            <a:ext cx="2672896"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a:solidFill>
                  <a:schemeClr val="dk1"/>
                </a:solidFill>
                <a:latin typeface="Times New Roman"/>
                <a:ea typeface="Times New Roman"/>
                <a:cs typeface="Times New Roman"/>
                <a:sym typeface="Times New Roman"/>
              </a:rPr>
              <a:t>I. ĐỘNG NĂNG</a:t>
            </a:r>
            <a:endParaRPr sz="24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198" name="Google Shape;198;p24"/>
          <p:cNvSpPr txBox="1"/>
          <p:nvPr/>
        </p:nvSpPr>
        <p:spPr>
          <a:xfrm>
            <a:off x="363815" y="1740470"/>
            <a:ext cx="2966408" cy="1096899"/>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920"/>
              <a:buFont typeface="Noto Sans Symbols"/>
              <a:buNone/>
            </a:pPr>
            <a:r>
              <a:rPr lang="en-US" sz="2400" b="1">
                <a:solidFill>
                  <a:srgbClr val="FF0000"/>
                </a:solidFill>
                <a:latin typeface="Times New Roman"/>
                <a:ea typeface="Times New Roman"/>
                <a:cs typeface="Times New Roman"/>
                <a:sym typeface="Times New Roman"/>
              </a:rPr>
              <a:t>II. THẾ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500"/>
                                        <p:tgtEl>
                                          <p:spTgt spid="196"/>
                                        </p:tgtEl>
                                      </p:cBhvr>
                                    </p:animEffect>
                                  </p:childTnLst>
                                </p:cTn>
                              </p:par>
                              <p:par>
                                <p:cTn id="13" presetID="10" presetClass="entr" presetSubtype="0" fill="hold" nodeType="withEffect">
                                  <p:stCondLst>
                                    <p:cond delay="0"/>
                                  </p:stCondLst>
                                  <p:childTnLst>
                                    <p:set>
                                      <p:cBhvr>
                                        <p:cTn id="14" dur="1" fill="hold">
                                          <p:stCondLst>
                                            <p:cond delay="0"/>
                                          </p:stCondLst>
                                        </p:cTn>
                                        <p:tgtEl>
                                          <p:spTgt spid="192"/>
                                        </p:tgtEl>
                                        <p:attrNameLst>
                                          <p:attrName>style.visibility</p:attrName>
                                        </p:attrNameLst>
                                      </p:cBhvr>
                                      <p:to>
                                        <p:strVal val="visible"/>
                                      </p:to>
                                    </p:set>
                                    <p:animEffect transition="in" filter="fade">
                                      <p:cBhvr>
                                        <p:cTn id="15"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subTitle" idx="1"/>
          </p:nvPr>
        </p:nvSpPr>
        <p:spPr>
          <a:xfrm>
            <a:off x="1507067" y="1740471"/>
            <a:ext cx="1823156" cy="449574"/>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600"/>
              <a:buNone/>
            </a:pPr>
            <a:r>
              <a:rPr lang="en-US" sz="2000">
                <a:solidFill>
                  <a:schemeClr val="dk1"/>
                </a:solidFill>
                <a:latin typeface="Times New Roman"/>
                <a:ea typeface="Times New Roman"/>
                <a:cs typeface="Times New Roman"/>
                <a:sym typeface="Times New Roman"/>
              </a:rPr>
              <a:t>II. THẾ NĂNG</a:t>
            </a:r>
            <a:endParaRPr sz="2000">
              <a:solidFill>
                <a:schemeClr val="dk1"/>
              </a:solidFill>
            </a:endParaRPr>
          </a:p>
          <a:p>
            <a:pPr marL="0" lvl="0" indent="0" algn="r" rtl="0">
              <a:spcBef>
                <a:spcPts val="1000"/>
              </a:spcBef>
              <a:spcAft>
                <a:spcPts val="0"/>
              </a:spcAft>
              <a:buSzPts val="1440"/>
              <a:buNone/>
            </a:pPr>
            <a:endParaRPr>
              <a:latin typeface="Times New Roman"/>
              <a:ea typeface="Times New Roman"/>
              <a:cs typeface="Times New Roman"/>
              <a:sym typeface="Times New Roman"/>
            </a:endParaRPr>
          </a:p>
        </p:txBody>
      </p:sp>
      <p:sp>
        <p:nvSpPr>
          <p:cNvPr id="204" name="Google Shape;204;p25"/>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205" name="Google Shape;205;p25"/>
          <p:cNvSpPr txBox="1"/>
          <p:nvPr/>
        </p:nvSpPr>
        <p:spPr>
          <a:xfrm>
            <a:off x="1507066" y="1332260"/>
            <a:ext cx="1992487" cy="408211"/>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Clr>
                <a:schemeClr val="accent1"/>
              </a:buClr>
              <a:buSzPts val="1600"/>
              <a:buFont typeface="Noto Sans Symbols"/>
              <a:buNone/>
            </a:pPr>
            <a:r>
              <a:rPr lang="en-US" sz="2000">
                <a:solidFill>
                  <a:schemeClr val="dk1"/>
                </a:solidFill>
                <a:latin typeface="Times New Roman"/>
                <a:ea typeface="Times New Roman"/>
                <a:cs typeface="Times New Roman"/>
                <a:sym typeface="Times New Roman"/>
              </a:rPr>
              <a:t>I. ĐỘNG NĂNG</a:t>
            </a:r>
            <a:endParaRPr sz="2000">
              <a:solidFill>
                <a:schemeClr val="dk1"/>
              </a:solidFill>
              <a:latin typeface="Trebuchet MS"/>
              <a:ea typeface="Trebuchet MS"/>
              <a:cs typeface="Trebuchet MS"/>
              <a:sym typeface="Trebuchet MS"/>
            </a:endParaRPr>
          </a:p>
          <a:p>
            <a:pPr marL="0" marR="0" lvl="0" indent="0" algn="r" rtl="0">
              <a:spcBef>
                <a:spcPts val="1000"/>
              </a:spcBef>
              <a:spcAft>
                <a:spcPts val="0"/>
              </a:spcAft>
              <a:buClr>
                <a:schemeClr val="accent1"/>
              </a:buClr>
              <a:buSzPts val="1440"/>
              <a:buFont typeface="Noto Sans Symbols"/>
              <a:buNone/>
            </a:pPr>
            <a:endParaRPr sz="1800">
              <a:solidFill>
                <a:srgbClr val="7F7F7F"/>
              </a:solidFill>
              <a:latin typeface="Times New Roman"/>
              <a:ea typeface="Times New Roman"/>
              <a:cs typeface="Times New Roman"/>
              <a:sym typeface="Times New Roman"/>
            </a:endParaRPr>
          </a:p>
        </p:txBody>
      </p:sp>
      <p:sp>
        <p:nvSpPr>
          <p:cNvPr id="206" name="Google Shape;206;p25"/>
          <p:cNvSpPr txBox="1"/>
          <p:nvPr/>
        </p:nvSpPr>
        <p:spPr>
          <a:xfrm>
            <a:off x="1213554" y="2103090"/>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sp>
        <p:nvSpPr>
          <p:cNvPr id="207" name="Google Shape;207;p25"/>
          <p:cNvSpPr/>
          <p:nvPr/>
        </p:nvSpPr>
        <p:spPr>
          <a:xfrm>
            <a:off x="1507065" y="2961570"/>
            <a:ext cx="8336845" cy="454612"/>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2200">
                <a:solidFill>
                  <a:schemeClr val="dk1"/>
                </a:solidFill>
                <a:latin typeface="Times New Roman"/>
                <a:ea typeface="Times New Roman"/>
                <a:cs typeface="Times New Roman"/>
                <a:sym typeface="Times New Roman"/>
              </a:rPr>
              <a:t>- HS đọc sách mục III, mục đọc hiểu và trả lời các câu hỏi trong SGK!</a:t>
            </a:r>
            <a:endParaRPr sz="2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p:sp>
        <p:nvSpPr>
          <p:cNvPr id="212" name="Google Shape;212;p26"/>
          <p:cNvSpPr/>
          <p:nvPr/>
        </p:nvSpPr>
        <p:spPr>
          <a:xfrm>
            <a:off x="1507067" y="402343"/>
            <a:ext cx="8133643" cy="1179041"/>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2400" b="1" dirty="0">
                <a:solidFill>
                  <a:schemeClr val="dk1"/>
                </a:solidFill>
                <a:latin typeface="Times New Roman"/>
                <a:ea typeface="Times New Roman"/>
                <a:cs typeface="Times New Roman"/>
                <a:sym typeface="Times New Roman"/>
              </a:rPr>
              <a:t>BÀI 5: ĐỘNG NĂNG. THẾ NĂNG. SỰ CHUYỂN HOÁ NĂNG LƯỢNG TRONG DAO ĐỘNG ĐIỀU HOÀ (3 TIẾT)</a:t>
            </a:r>
            <a:endParaRPr sz="2400" b="1"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US" sz="18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
        <p:nvSpPr>
          <p:cNvPr id="213" name="Google Shape;213;p26"/>
          <p:cNvSpPr txBox="1"/>
          <p:nvPr/>
        </p:nvSpPr>
        <p:spPr>
          <a:xfrm>
            <a:off x="1190625" y="1173173"/>
            <a:ext cx="2116669" cy="408211"/>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spcBef>
                <a:spcPts val="0"/>
              </a:spcBef>
              <a:spcAft>
                <a:spcPts val="0"/>
              </a:spcAft>
              <a:buClr>
                <a:schemeClr val="accent1"/>
              </a:buClr>
              <a:buSzPct val="80000"/>
              <a:buFont typeface="Noto Sans Symbols"/>
              <a:buNone/>
            </a:pPr>
            <a:r>
              <a:rPr lang="en-US" sz="2400" b="1">
                <a:solidFill>
                  <a:srgbClr val="FF0000"/>
                </a:solidFill>
                <a:latin typeface="Times New Roman"/>
                <a:ea typeface="Times New Roman"/>
                <a:cs typeface="Times New Roman"/>
                <a:sym typeface="Times New Roman"/>
              </a:rPr>
              <a:t>III. CƠ NĂNG</a:t>
            </a:r>
            <a:endParaRPr sz="2400" b="1">
              <a:solidFill>
                <a:srgbClr val="FF0000"/>
              </a:solidFill>
              <a:latin typeface="Trebuchet MS"/>
              <a:ea typeface="Trebuchet MS"/>
              <a:cs typeface="Trebuchet MS"/>
              <a:sym typeface="Trebuchet MS"/>
            </a:endParaRPr>
          </a:p>
          <a:p>
            <a:pPr marL="0" marR="0" lvl="0" indent="0" algn="r" rtl="0">
              <a:spcBef>
                <a:spcPts val="1000"/>
              </a:spcBef>
              <a:spcAft>
                <a:spcPts val="0"/>
              </a:spcAft>
              <a:buClr>
                <a:schemeClr val="accent1"/>
              </a:buClr>
              <a:buSzPct val="79999"/>
              <a:buFont typeface="Noto Sans Symbols"/>
              <a:buNone/>
            </a:pPr>
            <a:endParaRPr sz="1800">
              <a:solidFill>
                <a:srgbClr val="7F7F7F"/>
              </a:solidFill>
              <a:latin typeface="Times New Roman"/>
              <a:ea typeface="Times New Roman"/>
              <a:cs typeface="Times New Roman"/>
              <a:sym typeface="Times New Roman"/>
            </a:endParaRPr>
          </a:p>
        </p:txBody>
      </p:sp>
      <p:pic>
        <p:nvPicPr>
          <p:cNvPr id="214" name="Google Shape;214;p26"/>
          <p:cNvPicPr preferRelativeResize="0"/>
          <p:nvPr/>
        </p:nvPicPr>
        <p:blipFill rotWithShape="1">
          <a:blip r:embed="rId3">
            <a:alphaModFix/>
          </a:blip>
          <a:srcRect/>
          <a:stretch/>
        </p:blipFill>
        <p:spPr>
          <a:xfrm>
            <a:off x="1377245" y="1581384"/>
            <a:ext cx="9945512" cy="52766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2084</Words>
  <Application>Microsoft Office PowerPoint</Application>
  <PresentationFormat>Widescreen</PresentationFormat>
  <Paragraphs>203</Paragraphs>
  <Slides>29</Slides>
  <Notes>29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Times New Roman</vt:lpstr>
      <vt:lpstr>Noto Sans Symbols</vt:lpstr>
      <vt:lpstr>Arial</vt:lpstr>
      <vt:lpstr>Trebuchet MS</vt:lpstr>
      <vt:lpstr>Calibri</vt:lpstr>
      <vt:lpstr>Facet</vt:lpstr>
      <vt:lpstr>ĐẶT VẤN ĐỀ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VẬN DỤNG</vt:lpstr>
      <vt:lpstr>VẬN DỤNG</vt:lpstr>
      <vt:lpstr>VẬN DỤNG</vt:lpstr>
      <vt:lpstr>VẬN DỤNG</vt:lpstr>
      <vt:lpstr>VẬN DỤNG</vt:lpstr>
      <vt:lpstr>VẬN DỤNG</vt:lpstr>
      <vt:lpstr>VẬN DỤNG</vt:lpstr>
      <vt:lpstr>VẬN DỤNG</vt:lpstr>
      <vt:lpstr>VẬN DỤNG</vt:lpstr>
      <vt:lpstr>VẬN DỤNG</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duong ha</cp:lastModifiedBy>
  <cp:revision>4</cp:revision>
  <dcterms:modified xsi:type="dcterms:W3CDTF">2024-10-04T02:27:16Z</dcterms:modified>
</cp:coreProperties>
</file>