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861" r:id="rId2"/>
    <p:sldId id="380" r:id="rId3"/>
    <p:sldId id="381" r:id="rId4"/>
    <p:sldId id="867" r:id="rId5"/>
    <p:sldId id="382" r:id="rId6"/>
    <p:sldId id="862" r:id="rId7"/>
    <p:sldId id="864" r:id="rId8"/>
    <p:sldId id="256" r:id="rId9"/>
    <p:sldId id="300" r:id="rId1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29D89D-BD1A-4992-845B-4D87C34399B5}" type="datetimeFigureOut">
              <a:rPr lang="vi-VN" smtClean="0"/>
              <a:t>06/11/2023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EBE7EE-5965-4AF8-BED8-CEBA9582193C}" type="slidenum">
              <a:rPr lang="vi-VN" smtClean="0"/>
              <a:t>‹#›</a:t>
            </a:fld>
            <a:endParaRPr lang="vi-VN"/>
          </a:p>
        </p:txBody>
      </p:sp>
    </p:spTree>
    <p:extLst>
      <p:ext uri="{BB962C8B-B14F-4D97-AF65-F5344CB8AC3E}">
        <p14:creationId xmlns:p14="http://schemas.microsoft.com/office/powerpoint/2010/main" val="4256070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29F268-49C6-40A9-9E7D-9D6C05C06F09}" type="slidenum">
              <a:rPr lang="en-US" smtClean="0">
                <a:solidFill>
                  <a:prstClr val="black"/>
                </a:solidFill>
              </a:rPr>
              <a:t>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C156-278D-F08B-0B6E-37FEABD585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DB1E6D4-145E-7FDA-B581-EB0C1A5E07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78834CD-8E4E-2673-983E-A64904AFCFC8}"/>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5" name="Footer Placeholder 4">
            <a:extLst>
              <a:ext uri="{FF2B5EF4-FFF2-40B4-BE49-F238E27FC236}">
                <a16:creationId xmlns:a16="http://schemas.microsoft.com/office/drawing/2014/main" id="{EABDA859-5F36-B2C9-7865-80D4A8981C1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98F3059-A51F-2E75-5542-66952BF45FB5}"/>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1643118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64594-A00F-4AFF-8C08-B9B7A387AF2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5809751-E070-D465-B490-64E9870CCF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2680ED0-66B1-9A20-3A5B-B5AF091E8C53}"/>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5" name="Footer Placeholder 4">
            <a:extLst>
              <a:ext uri="{FF2B5EF4-FFF2-40B4-BE49-F238E27FC236}">
                <a16:creationId xmlns:a16="http://schemas.microsoft.com/office/drawing/2014/main" id="{3631BF98-781F-72E0-A883-7DEB746F05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A8B7111-2970-1655-ECCA-95DAD21EBE02}"/>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35572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5DBA02-A337-7944-3675-5993945CE6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B5CFA13-3020-82B5-3079-B25881192B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D2958D-7FB1-96BA-4C34-836DF62CA930}"/>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5" name="Footer Placeholder 4">
            <a:extLst>
              <a:ext uri="{FF2B5EF4-FFF2-40B4-BE49-F238E27FC236}">
                <a16:creationId xmlns:a16="http://schemas.microsoft.com/office/drawing/2014/main" id="{6BB315EB-E005-53F6-04BA-CAF03E23B4C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7B2A51-4312-A3FB-8C42-908517298D86}"/>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3171976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4DF6-30BB-AB40-2A97-41F8843B15C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E20A9F5-334B-F9DB-1861-4D2B4516BC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4725A1-2682-BAEB-8625-0322579A51F4}"/>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5" name="Footer Placeholder 4">
            <a:extLst>
              <a:ext uri="{FF2B5EF4-FFF2-40B4-BE49-F238E27FC236}">
                <a16:creationId xmlns:a16="http://schemas.microsoft.com/office/drawing/2014/main" id="{D89538E4-7093-1CBC-63F1-75D85533A35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90F116-DE2A-8E82-C3C5-0ADF3B6CCD11}"/>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530687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15E0-CC70-8721-7265-B5C2785FAF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343DBBB-EDDB-4200-636F-1CD706CA3A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1510BB-592D-FB5D-3E3E-7053DDA5016F}"/>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5" name="Footer Placeholder 4">
            <a:extLst>
              <a:ext uri="{FF2B5EF4-FFF2-40B4-BE49-F238E27FC236}">
                <a16:creationId xmlns:a16="http://schemas.microsoft.com/office/drawing/2014/main" id="{BF255D90-1466-189C-7160-0CA74E3B2A2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0A032-F088-A254-0210-BE406F307984}"/>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397924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E623-E780-65B0-235D-6D2D6359DC6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9BF68FD-4025-6C67-8D73-3CBDF741CA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230914E-ECE9-F686-49DF-6648F1FF79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7C299BB-4EBC-FEE0-F604-C7475DE398BF}"/>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6" name="Footer Placeholder 5">
            <a:extLst>
              <a:ext uri="{FF2B5EF4-FFF2-40B4-BE49-F238E27FC236}">
                <a16:creationId xmlns:a16="http://schemas.microsoft.com/office/drawing/2014/main" id="{13711965-B45F-F3B6-2259-225FB5E6F24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1B44549-8FAD-3A62-037C-7003983AAEF3}"/>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3537210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20DD7-5398-9EC0-521E-8C5E1BE161E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BB687C1-2B3B-8B56-2E5D-FFDCE4D918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7AEFC8-ED11-BCF0-3EDD-44D81C4251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BE9C0A8-A820-D12D-51B9-B5C91189D1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96393-43EF-58B0-BA6F-7CA3C8E02E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88CF5F0-7045-18B8-E332-C92D6385F915}"/>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8" name="Footer Placeholder 7">
            <a:extLst>
              <a:ext uri="{FF2B5EF4-FFF2-40B4-BE49-F238E27FC236}">
                <a16:creationId xmlns:a16="http://schemas.microsoft.com/office/drawing/2014/main" id="{1767F582-E1BC-F9D8-0C0A-229A575A8B9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0856C9D-9D42-18F9-C1C1-B81DC4E5F0CF}"/>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233553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7752-4342-561E-DC82-D9F8719C26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F643244-256C-1441-8F51-2065E36E364F}"/>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4" name="Footer Placeholder 3">
            <a:extLst>
              <a:ext uri="{FF2B5EF4-FFF2-40B4-BE49-F238E27FC236}">
                <a16:creationId xmlns:a16="http://schemas.microsoft.com/office/drawing/2014/main" id="{B1FDDE34-D4A9-37DE-20BE-9F60A43D6CA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72F63E0-AB81-3B1E-F816-47D48D6B8970}"/>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317351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C11A32-6993-C39F-EED0-AA0A4ABCC0C6}"/>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3" name="Footer Placeholder 2">
            <a:extLst>
              <a:ext uri="{FF2B5EF4-FFF2-40B4-BE49-F238E27FC236}">
                <a16:creationId xmlns:a16="http://schemas.microsoft.com/office/drawing/2014/main" id="{889C74A2-AE11-FBEF-AEEB-DD4C9DD62F7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9D4C600-B775-7693-6028-A043343C15D3}"/>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2991397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1ECE-98F7-8B0E-F3FA-CDA0AA4E2E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FF26DC9-B333-5E48-E2C7-6C49A32B25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668DAA6-6D63-19C6-7CB1-6A768BB92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121777-DF16-C0BF-D20F-AAE9E008F518}"/>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6" name="Footer Placeholder 5">
            <a:extLst>
              <a:ext uri="{FF2B5EF4-FFF2-40B4-BE49-F238E27FC236}">
                <a16:creationId xmlns:a16="http://schemas.microsoft.com/office/drawing/2014/main" id="{FB94E836-D5A0-D368-FF72-F67636E479C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63C5C65-3959-FCDD-3213-90A2FDBAAE8E}"/>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759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BC36-0DC6-3CE8-C90B-AB9B776434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3ECDCA8-B7BC-2C47-7435-3C885A5EF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E2BB689-2E33-0B6F-820E-DB283944F1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D4D266-A63E-4745-18B8-2DF3316AE397}"/>
              </a:ext>
            </a:extLst>
          </p:cNvPr>
          <p:cNvSpPr>
            <a:spLocks noGrp="1"/>
          </p:cNvSpPr>
          <p:nvPr>
            <p:ph type="dt" sz="half" idx="10"/>
          </p:nvPr>
        </p:nvSpPr>
        <p:spPr/>
        <p:txBody>
          <a:bodyPr/>
          <a:lstStyle/>
          <a:p>
            <a:fld id="{8299323C-E1A7-47CC-B9F8-C39C7044B579}" type="datetimeFigureOut">
              <a:rPr lang="vi-VN" smtClean="0"/>
              <a:t>06/11/2023</a:t>
            </a:fld>
            <a:endParaRPr lang="vi-VN"/>
          </a:p>
        </p:txBody>
      </p:sp>
      <p:sp>
        <p:nvSpPr>
          <p:cNvPr id="6" name="Footer Placeholder 5">
            <a:extLst>
              <a:ext uri="{FF2B5EF4-FFF2-40B4-BE49-F238E27FC236}">
                <a16:creationId xmlns:a16="http://schemas.microsoft.com/office/drawing/2014/main" id="{C937B194-D66D-8643-2BB7-BD480039AE4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0696152-2C35-369A-E6E2-B1A823A697BB}"/>
              </a:ext>
            </a:extLst>
          </p:cNvPr>
          <p:cNvSpPr>
            <a:spLocks noGrp="1"/>
          </p:cNvSpPr>
          <p:nvPr>
            <p:ph type="sldNum" sz="quarter" idx="12"/>
          </p:nvPr>
        </p:nvSpPr>
        <p:spPr/>
        <p:txBody>
          <a:bodyPr/>
          <a:lstStyle/>
          <a:p>
            <a:fld id="{1DF03836-A9A2-41AC-9704-B8A4602E833D}" type="slidenum">
              <a:rPr lang="vi-VN" smtClean="0"/>
              <a:t>‹#›</a:t>
            </a:fld>
            <a:endParaRPr lang="vi-VN"/>
          </a:p>
        </p:txBody>
      </p:sp>
    </p:spTree>
    <p:extLst>
      <p:ext uri="{BB962C8B-B14F-4D97-AF65-F5344CB8AC3E}">
        <p14:creationId xmlns:p14="http://schemas.microsoft.com/office/powerpoint/2010/main" val="1687722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22F78D-63E7-B63D-F9E8-AD5DD205F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D2C89CD-1153-3EE7-ACDB-5928FD454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564901-4D8D-05B2-C33D-60CE7583C4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9323C-E1A7-47CC-B9F8-C39C7044B579}" type="datetimeFigureOut">
              <a:rPr lang="vi-VN" smtClean="0"/>
              <a:t>06/11/2023</a:t>
            </a:fld>
            <a:endParaRPr lang="vi-VN"/>
          </a:p>
        </p:txBody>
      </p:sp>
      <p:sp>
        <p:nvSpPr>
          <p:cNvPr id="5" name="Footer Placeholder 4">
            <a:extLst>
              <a:ext uri="{FF2B5EF4-FFF2-40B4-BE49-F238E27FC236}">
                <a16:creationId xmlns:a16="http://schemas.microsoft.com/office/drawing/2014/main" id="{6890CB17-E5CA-58E7-9526-969B39FEC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CB419189-42F1-2F73-F9DB-9F8CF07325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03836-A9A2-41AC-9704-B8A4602E833D}" type="slidenum">
              <a:rPr lang="vi-VN" smtClean="0"/>
              <a:t>‹#›</a:t>
            </a:fld>
            <a:endParaRPr lang="vi-VN"/>
          </a:p>
        </p:txBody>
      </p:sp>
    </p:spTree>
    <p:extLst>
      <p:ext uri="{BB962C8B-B14F-4D97-AF65-F5344CB8AC3E}">
        <p14:creationId xmlns:p14="http://schemas.microsoft.com/office/powerpoint/2010/main" val="2374798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hoacuoingoclan.com/admin/upload/product/img/1331992597_gio-hoa2.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7879" y="2092099"/>
            <a:ext cx="4943475" cy="44100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2"/>
            </p:custDataLst>
          </p:nvPr>
        </p:nvSpPr>
        <p:spPr>
          <a:xfrm>
            <a:off x="1790700" y="969919"/>
            <a:ext cx="8610600" cy="4266111"/>
          </a:xfrm>
          <a:prstGeom prst="rect">
            <a:avLst/>
          </a:prstGeom>
          <a:noFill/>
        </p:spPr>
        <p:txBody>
          <a:bodyPr wrap="none" rtlCol="0">
            <a:prstTxWarp prst="textArchUp">
              <a:avLst>
                <a:gd name="adj" fmla="val 11751957"/>
              </a:avLst>
            </a:prstTxWarp>
            <a:spAutoFit/>
          </a:bodyPr>
          <a:lstStyle/>
          <a:p>
            <a:pPr algn="ctr"/>
            <a:r>
              <a:rPr lang="en-US" sz="9600" b="1" dirty="0">
                <a:ln w="0"/>
                <a:solidFill>
                  <a:srgbClr val="E48312"/>
                </a:solidFill>
                <a:effectLst>
                  <a:outerShdw blurRad="50800" dist="38100" dir="5400000" algn="t" rotWithShape="0">
                    <a:prstClr val="black">
                      <a:alpha val="40000"/>
                    </a:prstClr>
                  </a:outerShdw>
                </a:effectLst>
              </a:rPr>
              <a:t>KÍNH CHÀO QUÝ THẦY CÔ GIÁO </a:t>
            </a:r>
            <a:r>
              <a:rPr lang="en-US" sz="9600" b="1">
                <a:ln w="0"/>
                <a:solidFill>
                  <a:srgbClr val="E48312"/>
                </a:solidFill>
                <a:effectLst>
                  <a:outerShdw blurRad="50800" dist="38100" dir="5400000" algn="t" rotWithShape="0">
                    <a:prstClr val="black">
                      <a:alpha val="40000"/>
                    </a:prstClr>
                  </a:outerShdw>
                </a:effectLst>
              </a:rPr>
              <a:t>VỀ DỰ </a:t>
            </a:r>
            <a:r>
              <a:rPr lang="en-US" sz="9600" b="1" dirty="0">
                <a:ln w="0"/>
                <a:solidFill>
                  <a:srgbClr val="E48312"/>
                </a:solidFill>
                <a:effectLst>
                  <a:outerShdw blurRad="50800" dist="38100" dir="5400000" algn="t" rotWithShape="0">
                    <a:prstClr val="black">
                      <a:alpha val="40000"/>
                    </a:prstClr>
                  </a:outerShdw>
                </a:effectLst>
              </a:rPr>
              <a:t>GIỜ THĂM LỚP</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50+ Hình Nền Slide PowerPoint Thuyết Trình Đẹp Nhất">
            <a:extLst>
              <a:ext uri="{FF2B5EF4-FFF2-40B4-BE49-F238E27FC236}">
                <a16:creationId xmlns:a16="http://schemas.microsoft.com/office/drawing/2014/main" id="{CA014F84-9026-32F2-B6CB-9B370541E0A7}"/>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94944"/>
            <a:ext cx="12269617" cy="6858000"/>
          </a:xfrm>
          <a:prstGeom prst="rect">
            <a:avLst/>
          </a:prstGeom>
          <a:blipFill>
            <a:blip r:embed="rId5"/>
            <a:tile tx="0" ty="0" sx="100000" sy="100000" flip="none" algn="tl"/>
          </a:blipFill>
        </p:spPr>
      </p:pic>
      <p:pic>
        <p:nvPicPr>
          <p:cNvPr id="2" name="ChiOngNauVaEmBeBeat-VA-5262771">
            <a:hlinkClick r:id="" action="ppaction://media"/>
            <a:extLst>
              <a:ext uri="{FF2B5EF4-FFF2-40B4-BE49-F238E27FC236}">
                <a16:creationId xmlns:a16="http://schemas.microsoft.com/office/drawing/2014/main" id="{55D3964A-C000-3419-C8FB-2C6F3BE119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275" y="7204075"/>
            <a:ext cx="487363" cy="487363"/>
          </a:xfrm>
          <a:prstGeom prst="rect">
            <a:avLst/>
          </a:prstGeom>
        </p:spPr>
      </p:pic>
      <p:sp>
        <p:nvSpPr>
          <p:cNvPr id="4" name="Rectangle 3">
            <a:extLst>
              <a:ext uri="{FF2B5EF4-FFF2-40B4-BE49-F238E27FC236}">
                <a16:creationId xmlns:a16="http://schemas.microsoft.com/office/drawing/2014/main" id="{66D87D7F-E86F-C663-E897-154C2484ED96}"/>
              </a:ext>
            </a:extLst>
          </p:cNvPr>
          <p:cNvSpPr/>
          <p:nvPr/>
        </p:nvSpPr>
        <p:spPr>
          <a:xfrm>
            <a:off x="1412240" y="1473200"/>
            <a:ext cx="10393680" cy="233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45720" indent="0" algn="ctr">
              <a:buNone/>
            </a:pPr>
            <a:r>
              <a:rPr lang="en-US" sz="4000" b="1">
                <a:solidFill>
                  <a:schemeClr val="bg2">
                    <a:lumMod val="10000"/>
                  </a:schemeClr>
                </a:solidFill>
                <a:latin typeface="Times New Roman" panose="02020603050405020304" pitchFamily="18" charset="0"/>
                <a:cs typeface="Times New Roman" panose="02020603050405020304" pitchFamily="18" charset="0"/>
              </a:rPr>
              <a:t>Bài 4</a:t>
            </a:r>
          </a:p>
          <a:p>
            <a:pPr marL="45720" indent="0" algn="ctr">
              <a:buNone/>
            </a:pPr>
            <a:r>
              <a:rPr lang="pt-BR" sz="4000" b="1">
                <a:solidFill>
                  <a:schemeClr val="bg2">
                    <a:lumMod val="10000"/>
                  </a:schemeClr>
                </a:solidFill>
                <a:latin typeface="Times New Roman" panose="02020603050405020304" pitchFamily="18" charset="0"/>
                <a:cs typeface="Times New Roman" panose="02020603050405020304" pitchFamily="18" charset="0"/>
              </a:rPr>
              <a:t>TỰ SỰ TRONG TRUYỆN THƠ DÂN GIAN VÀ TRONG THƠ TRỮ TÌNH</a:t>
            </a:r>
            <a:endParaRPr lang="en-US" sz="40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57590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audio>
              <p:cMediaNode numSld="999">
                <p:cTn id="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50+ Hình Nền Slide PowerPoint Thuyết Trình Đẹp Nhất">
            <a:extLst>
              <a:ext uri="{FF2B5EF4-FFF2-40B4-BE49-F238E27FC236}">
                <a16:creationId xmlns:a16="http://schemas.microsoft.com/office/drawing/2014/main" id="{CA014F84-9026-32F2-B6CB-9B370541E0A7}"/>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94944"/>
            <a:ext cx="12269617" cy="6858000"/>
          </a:xfrm>
          <a:prstGeom prst="rect">
            <a:avLst/>
          </a:prstGeom>
          <a:blipFill>
            <a:blip r:embed="rId7"/>
            <a:tile tx="0" ty="0" sx="100000" sy="100000" flip="none" algn="tl"/>
          </a:blipFill>
        </p:spPr>
      </p:pic>
      <p:pic>
        <p:nvPicPr>
          <p:cNvPr id="2" name="ChiOngNauVaEmBeBeat-VA-5262771">
            <a:hlinkClick r:id="" action="ppaction://media"/>
            <a:extLst>
              <a:ext uri="{FF2B5EF4-FFF2-40B4-BE49-F238E27FC236}">
                <a16:creationId xmlns:a16="http://schemas.microsoft.com/office/drawing/2014/main" id="{55D3964A-C000-3419-C8FB-2C6F3BE119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0275" y="7204075"/>
            <a:ext cx="487363" cy="487363"/>
          </a:xfrm>
          <a:prstGeom prst="rect">
            <a:avLst/>
          </a:prstGeom>
        </p:spPr>
      </p:pic>
      <p:pic>
        <p:nvPicPr>
          <p:cNvPr id="5" name="Nn (1)">
            <a:hlinkClick r:id="" action="ppaction://media"/>
            <a:extLst>
              <a:ext uri="{FF2B5EF4-FFF2-40B4-BE49-F238E27FC236}">
                <a16:creationId xmlns:a16="http://schemas.microsoft.com/office/drawing/2014/main" id="{B474ECA2-C22E-D949-6F43-396179A0E86B}"/>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16108629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StopAudio" delay="0">
                      <p:tgtEl>
                        <p:sldTgt/>
                      </p:tgtEl>
                    </p:cond>
                  </p:endCondLst>
                </p:cTn>
                <p:tgtEl>
                  <p:spTgt spid="2"/>
                </p:tgtEl>
              </p:cMediaNode>
            </p:audio>
            <p:video>
              <p:cMediaNode vol="80000">
                <p:cTn id="8" fill="hold" display="0">
                  <p:stCondLst>
                    <p:cond delay="indefinite"/>
                  </p:stCondLst>
                </p:cTn>
                <p:tgtEl>
                  <p:spTgt spid="5"/>
                </p:tgtEl>
              </p:cMediaNode>
            </p:vide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50+ Hình Nền Slide PowerPoint Thuyết Trình Đẹp Nhất">
            <a:extLst>
              <a:ext uri="{FF2B5EF4-FFF2-40B4-BE49-F238E27FC236}">
                <a16:creationId xmlns:a16="http://schemas.microsoft.com/office/drawing/2014/main" id="{CA014F84-9026-32F2-B6CB-9B370541E0A7}"/>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269617" cy="6858000"/>
          </a:xfrm>
          <a:prstGeom prst="rect">
            <a:avLst/>
          </a:prstGeom>
          <a:blipFill>
            <a:blip r:embed="rId5"/>
            <a:tile tx="0" ty="0" sx="100000" sy="100000" flip="none" algn="tl"/>
          </a:blipFill>
        </p:spPr>
      </p:pic>
      <p:pic>
        <p:nvPicPr>
          <p:cNvPr id="2" name="ChiOngNauVaEmBeBeat-VA-5262771">
            <a:hlinkClick r:id="" action="ppaction://media"/>
            <a:extLst>
              <a:ext uri="{FF2B5EF4-FFF2-40B4-BE49-F238E27FC236}">
                <a16:creationId xmlns:a16="http://schemas.microsoft.com/office/drawing/2014/main" id="{55D3964A-C000-3419-C8FB-2C6F3BE119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275" y="7204075"/>
            <a:ext cx="487363" cy="487363"/>
          </a:xfrm>
          <a:prstGeom prst="rect">
            <a:avLst/>
          </a:prstGeom>
        </p:spPr>
      </p:pic>
      <p:sp>
        <p:nvSpPr>
          <p:cNvPr id="3" name="TextBox 2">
            <a:extLst>
              <a:ext uri="{FF2B5EF4-FFF2-40B4-BE49-F238E27FC236}">
                <a16:creationId xmlns:a16="http://schemas.microsoft.com/office/drawing/2014/main" id="{EF765361-B5E8-79FA-FAFD-9FA907E20F92}"/>
              </a:ext>
            </a:extLst>
          </p:cNvPr>
          <p:cNvSpPr txBox="1"/>
          <p:nvPr/>
        </p:nvSpPr>
        <p:spPr>
          <a:xfrm>
            <a:off x="1348988" y="729318"/>
            <a:ext cx="7703127" cy="2246769"/>
          </a:xfrm>
          <a:prstGeom prst="rect">
            <a:avLst/>
          </a:prstGeom>
          <a:noFill/>
        </p:spPr>
        <p:txBody>
          <a:bodyPr wrap="square" rtlCol="0">
            <a:spAutoFit/>
          </a:bodyPr>
          <a:lstStyle/>
          <a:p>
            <a:r>
              <a:rPr lang="vi-VN" sz="4000" b="1" dirty="0">
                <a:solidFill>
                  <a:srgbClr val="D890D6"/>
                </a:solidFill>
                <a:latin typeface="Times New Roman" panose="02020603050405020304" pitchFamily="18" charset="0"/>
                <a:cs typeface="Times New Roman" panose="02020603050405020304" pitchFamily="18" charset="0"/>
              </a:rPr>
              <a:t>          </a:t>
            </a:r>
            <a:r>
              <a:rPr lang="de-DE" sz="4000" b="1" dirty="0">
                <a:solidFill>
                  <a:srgbClr val="D890D6"/>
                </a:solidFill>
                <a:latin typeface="Times New Roman" panose="02020603050405020304" pitchFamily="18" charset="0"/>
                <a:cs typeface="Times New Roman" panose="02020603050405020304" pitchFamily="18" charset="0"/>
              </a:rPr>
              <a:t>VĂN BẢN 1</a:t>
            </a:r>
            <a:endParaRPr lang="en-US" sz="4000" b="1" dirty="0">
              <a:solidFill>
                <a:srgbClr val="D890D6"/>
              </a:solidFill>
              <a:latin typeface="Times New Roman" panose="02020603050405020304" pitchFamily="18" charset="0"/>
              <a:cs typeface="Times New Roman" panose="02020603050405020304" pitchFamily="18" charset="0"/>
            </a:endParaRPr>
          </a:p>
          <a:p>
            <a:r>
              <a:rPr lang="de-DE" sz="4000" b="1" dirty="0">
                <a:solidFill>
                  <a:srgbClr val="D890D6"/>
                </a:solidFill>
                <a:latin typeface="Times New Roman" panose="02020603050405020304" pitchFamily="18" charset="0"/>
                <a:cs typeface="Times New Roman" panose="02020603050405020304" pitchFamily="18" charset="0"/>
              </a:rPr>
              <a:t> </a:t>
            </a:r>
            <a:r>
              <a:rPr lang="en-US" sz="6000" b="1" dirty="0">
                <a:solidFill>
                  <a:srgbClr val="FF0000"/>
                </a:solidFill>
                <a:latin typeface="Times New Roman" panose="02020603050405020304" pitchFamily="18" charset="0"/>
                <a:cs typeface="Times New Roman" panose="02020603050405020304" pitchFamily="18" charset="0"/>
              </a:rPr>
              <a:t>LỜI TIỄN DẶN</a:t>
            </a:r>
          </a:p>
          <a:p>
            <a:endParaRPr lang="en-US" sz="4000" b="1" dirty="0"/>
          </a:p>
        </p:txBody>
      </p:sp>
      <p:sp>
        <p:nvSpPr>
          <p:cNvPr id="4" name="Rectangle 3">
            <a:extLst>
              <a:ext uri="{FF2B5EF4-FFF2-40B4-BE49-F238E27FC236}">
                <a16:creationId xmlns:a16="http://schemas.microsoft.com/office/drawing/2014/main" id="{14FB22CF-9E87-2150-9E31-1C3C8321F019}"/>
              </a:ext>
            </a:extLst>
          </p:cNvPr>
          <p:cNvSpPr/>
          <p:nvPr/>
        </p:nvSpPr>
        <p:spPr>
          <a:xfrm>
            <a:off x="1154538" y="2788663"/>
            <a:ext cx="6096000" cy="1077218"/>
          </a:xfrm>
          <a:prstGeom prst="rect">
            <a:avLst/>
          </a:prstGeom>
        </p:spPr>
        <p:txBody>
          <a:bodyPr>
            <a:spAutoFit/>
          </a:bodyPr>
          <a:lstStyle/>
          <a:p>
            <a:pPr lvl="0" algn="ctr"/>
            <a:r>
              <a:rPr lang="en-US" sz="3200" dirty="0">
                <a:solidFill>
                  <a:srgbClr val="002060"/>
                </a:solidFill>
                <a:latin typeface="Times New Roman" panose="02020603050405020304" pitchFamily="18" charset="0"/>
                <a:cs typeface="Times New Roman" panose="02020603050405020304" pitchFamily="18" charset="0"/>
              </a:rPr>
              <a:t>(</a:t>
            </a:r>
            <a:r>
              <a:rPr lang="en-US" sz="3200" dirty="0" err="1">
                <a:solidFill>
                  <a:srgbClr val="002060"/>
                </a:solidFill>
                <a:latin typeface="Times New Roman" panose="02020603050405020304" pitchFamily="18" charset="0"/>
                <a:cs typeface="Times New Roman" panose="02020603050405020304" pitchFamily="18" charset="0"/>
              </a:rPr>
              <a:t>Trích</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Tiễn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dặn</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người</a:t>
            </a:r>
            <a:r>
              <a:rPr lang="en-US" sz="3200" i="1" dirty="0">
                <a:solidFill>
                  <a:srgbClr val="002060"/>
                </a:solidFill>
                <a:latin typeface="Times New Roman" panose="02020603050405020304" pitchFamily="18" charset="0"/>
                <a:cs typeface="Times New Roman" panose="02020603050405020304" pitchFamily="18" charset="0"/>
              </a:rPr>
              <a:t> </a:t>
            </a:r>
            <a:r>
              <a:rPr lang="en-US" sz="3200" i="1" dirty="0" err="1">
                <a:solidFill>
                  <a:srgbClr val="002060"/>
                </a:solidFill>
                <a:latin typeface="Times New Roman" panose="02020603050405020304" pitchFamily="18" charset="0"/>
                <a:cs typeface="Times New Roman" panose="02020603050405020304" pitchFamily="18" charset="0"/>
              </a:rPr>
              <a:t>yêu</a:t>
            </a:r>
            <a:r>
              <a:rPr lang="en-US" sz="3200" i="1"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truyện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dân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tộc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Thái</a:t>
            </a:r>
            <a:r>
              <a:rPr lang="en-US" sz="3200" dirty="0">
                <a:solidFill>
                  <a:srgbClr val="002060"/>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98C4F85E-D55A-D13F-7158-D309E82030F7}"/>
              </a:ext>
            </a:extLst>
          </p:cNvPr>
          <p:cNvPicPr>
            <a:picLocks noChangeAspect="1"/>
          </p:cNvPicPr>
          <p:nvPr/>
        </p:nvPicPr>
        <p:blipFill rotWithShape="1">
          <a:blip r:embed="rId7">
            <a:extLst>
              <a:ext uri="{28A0092B-C50C-407E-A947-70E740481C1C}">
                <a14:useLocalDpi xmlns:a14="http://schemas.microsoft.com/office/drawing/2010/main" val="0"/>
              </a:ext>
            </a:extLst>
          </a:blip>
          <a:srcRect l="29310" t="5807" r="21173" b="6579"/>
          <a:stretch/>
        </p:blipFill>
        <p:spPr>
          <a:xfrm>
            <a:off x="7176965" y="205041"/>
            <a:ext cx="4680097" cy="6395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9789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p:cTn id="25" fill="hold" display="0">
                  <p:stCondLst>
                    <p:cond delay="indefinite"/>
                  </p:stCondLst>
                  <p:endCondLst>
                    <p:cond evt="onStopAudio" delay="0">
                      <p:tgtEl>
                        <p:sldTgt/>
                      </p:tgtEl>
                    </p:cond>
                  </p:endCondLst>
                </p:cTn>
                <p:tgtEl>
                  <p:spTgt spid="2"/>
                </p:tgtEl>
              </p:cMediaNode>
            </p:audio>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50+ Hình Nền Slide PowerPoint Thuyết Trình Đẹp Nhất">
            <a:extLst>
              <a:ext uri="{FF2B5EF4-FFF2-40B4-BE49-F238E27FC236}">
                <a16:creationId xmlns:a16="http://schemas.microsoft.com/office/drawing/2014/main" id="{CA014F84-9026-32F2-B6CB-9B370541E0A7}"/>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94944"/>
            <a:ext cx="12269617" cy="6858000"/>
          </a:xfrm>
          <a:prstGeom prst="rect">
            <a:avLst/>
          </a:prstGeom>
          <a:blipFill>
            <a:blip r:embed="rId5"/>
            <a:tile tx="0" ty="0" sx="100000" sy="100000" flip="none" algn="tl"/>
          </a:blipFill>
        </p:spPr>
      </p:pic>
      <p:pic>
        <p:nvPicPr>
          <p:cNvPr id="2" name="ChiOngNauVaEmBeBeat-VA-5262771">
            <a:hlinkClick r:id="" action="ppaction://media"/>
            <a:extLst>
              <a:ext uri="{FF2B5EF4-FFF2-40B4-BE49-F238E27FC236}">
                <a16:creationId xmlns:a16="http://schemas.microsoft.com/office/drawing/2014/main" id="{55D3964A-C000-3419-C8FB-2C6F3BE119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275" y="7204075"/>
            <a:ext cx="487363" cy="487363"/>
          </a:xfrm>
          <a:prstGeom prst="rect">
            <a:avLst/>
          </a:prstGeom>
        </p:spPr>
      </p:pic>
      <p:sp>
        <p:nvSpPr>
          <p:cNvPr id="3" name="Rectangle 2">
            <a:extLst>
              <a:ext uri="{FF2B5EF4-FFF2-40B4-BE49-F238E27FC236}">
                <a16:creationId xmlns:a16="http://schemas.microsoft.com/office/drawing/2014/main" id="{18459D22-FE0F-395B-42EF-80BC778AF6DF}"/>
              </a:ext>
            </a:extLst>
          </p:cNvPr>
          <p:cNvSpPr/>
          <p:nvPr/>
        </p:nvSpPr>
        <p:spPr>
          <a:xfrm>
            <a:off x="3352800" y="477520"/>
            <a:ext cx="632968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HÌNH THÀNH KIẾN THỨC</a:t>
            </a:r>
            <a:endParaRPr lang="vi-VN" sz="3200" b="1">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1CCA87D-6954-0C4A-D8FD-8BC5398B649B}"/>
              </a:ext>
            </a:extLst>
          </p:cNvPr>
          <p:cNvSpPr/>
          <p:nvPr/>
        </p:nvSpPr>
        <p:spPr>
          <a:xfrm>
            <a:off x="1524000" y="1469696"/>
            <a:ext cx="9519920" cy="24317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a:buAutoNum type="alphaUcPeriod"/>
            </a:pPr>
            <a:r>
              <a:rPr lang="en-US" sz="2800" b="1">
                <a:latin typeface="Times New Roman" panose="02020603050405020304" pitchFamily="18" charset="0"/>
                <a:cs typeface="Times New Roman" panose="02020603050405020304" pitchFamily="18" charset="0"/>
              </a:rPr>
              <a:t>Đọc khái quát</a:t>
            </a:r>
          </a:p>
          <a:p>
            <a:pPr marL="571500" indent="-571500" algn="just">
              <a:buAutoNum type="romanUcPeriod"/>
            </a:pPr>
            <a:r>
              <a:rPr lang="en-US" sz="2800" b="1">
                <a:latin typeface="Times New Roman" panose="02020603050405020304" pitchFamily="18" charset="0"/>
                <a:cs typeface="Times New Roman" panose="02020603050405020304" pitchFamily="18" charset="0"/>
              </a:rPr>
              <a:t>Tri thức ngữ văn</a:t>
            </a:r>
          </a:p>
          <a:p>
            <a:pPr algn="just"/>
            <a:r>
              <a:rPr lang="en-US" sz="2800">
                <a:latin typeface="Times New Roman" panose="02020603050405020304" pitchFamily="18" charset="0"/>
                <a:cs typeface="Times New Roman" panose="02020603050405020304" pitchFamily="18" charset="0"/>
              </a:rPr>
              <a:t>- Trong vòng 1 phút, bạn luân phiên nhau nối nhanh các tri thức ngữ văn ở hai cột A và cột B với nhau để làm rõ những khái niệm, đặc trưng của truyện thơ và truyện thơ dân gian.</a:t>
            </a:r>
          </a:p>
          <a:p>
            <a:pPr algn="just"/>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44762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50+ Hình Nền Slide PowerPoint Thuyết Trình Đẹp Nhất">
            <a:extLst>
              <a:ext uri="{FF2B5EF4-FFF2-40B4-BE49-F238E27FC236}">
                <a16:creationId xmlns:a16="http://schemas.microsoft.com/office/drawing/2014/main" id="{CA014F84-9026-32F2-B6CB-9B370541E0A7}"/>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91" y="22621"/>
            <a:ext cx="12269617" cy="6858000"/>
          </a:xfrm>
          <a:prstGeom prst="rect">
            <a:avLst/>
          </a:prstGeom>
          <a:blipFill>
            <a:blip r:embed="rId5"/>
            <a:tile tx="0" ty="0" sx="100000" sy="100000" flip="none" algn="tl"/>
          </a:blipFill>
        </p:spPr>
      </p:pic>
      <p:pic>
        <p:nvPicPr>
          <p:cNvPr id="2" name="ChiOngNauVaEmBeBeat-VA-5262771">
            <a:hlinkClick r:id="" action="ppaction://media"/>
            <a:extLst>
              <a:ext uri="{FF2B5EF4-FFF2-40B4-BE49-F238E27FC236}">
                <a16:creationId xmlns:a16="http://schemas.microsoft.com/office/drawing/2014/main" id="{55D3964A-C000-3419-C8FB-2C6F3BE119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275" y="7204075"/>
            <a:ext cx="487363" cy="487363"/>
          </a:xfrm>
          <a:prstGeom prst="rect">
            <a:avLst/>
          </a:prstGeom>
        </p:spPr>
      </p:pic>
      <p:sp>
        <p:nvSpPr>
          <p:cNvPr id="7" name="Oval 6">
            <a:extLst>
              <a:ext uri="{FF2B5EF4-FFF2-40B4-BE49-F238E27FC236}">
                <a16:creationId xmlns:a16="http://schemas.microsoft.com/office/drawing/2014/main" id="{793FAFF6-2E17-891D-83E7-4ACBAEADA20E}"/>
              </a:ext>
            </a:extLst>
          </p:cNvPr>
          <p:cNvSpPr/>
          <p:nvPr/>
        </p:nvSpPr>
        <p:spPr>
          <a:xfrm>
            <a:off x="308689" y="149023"/>
            <a:ext cx="3003471" cy="914400"/>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effectLst/>
                <a:latin typeface="Times New Roman" panose="02020603050405020304" pitchFamily="18" charset="0"/>
                <a:ea typeface="Times New Roman" panose="02020603050405020304" pitchFamily="18" charset="0"/>
              </a:rPr>
              <a:t>Truyện thơ </a:t>
            </a:r>
            <a:endParaRPr lang="vi-VN" sz="2400" b="1"/>
          </a:p>
        </p:txBody>
      </p:sp>
      <p:sp>
        <p:nvSpPr>
          <p:cNvPr id="8" name="Rectangle: Rounded Corners 7">
            <a:extLst>
              <a:ext uri="{FF2B5EF4-FFF2-40B4-BE49-F238E27FC236}">
                <a16:creationId xmlns:a16="http://schemas.microsoft.com/office/drawing/2014/main" id="{D672FB81-1708-01FF-55AB-F013DF7D4721}"/>
              </a:ext>
            </a:extLst>
          </p:cNvPr>
          <p:cNvSpPr/>
          <p:nvPr/>
        </p:nvSpPr>
        <p:spPr>
          <a:xfrm>
            <a:off x="4648797" y="1851678"/>
            <a:ext cx="7650479" cy="114967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0480" algn="just">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huộc loại hình tự sự, có cốt truyện, câu chuyện, nhân vật, lời kể,… nhưng lại được thể hiện dưới hình thức thơ. </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0B0704F7-CFC5-F64C-EAB1-47F708C0E100}"/>
              </a:ext>
            </a:extLst>
          </p:cNvPr>
          <p:cNvSpPr/>
          <p:nvPr/>
        </p:nvSpPr>
        <p:spPr>
          <a:xfrm>
            <a:off x="308689" y="1279852"/>
            <a:ext cx="3134359"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Truyện thơ dân gian</a:t>
            </a:r>
            <a:endParaRPr lang="vi-VN" sz="2400" b="1">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39DE350B-BD33-DC00-B2F0-01857B0E1F50}"/>
              </a:ext>
            </a:extLst>
          </p:cNvPr>
          <p:cNvSpPr/>
          <p:nvPr/>
        </p:nvSpPr>
        <p:spPr>
          <a:xfrm>
            <a:off x="4467952" y="3057560"/>
            <a:ext cx="7762651" cy="1149675"/>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0480" marR="30480" algn="just">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 thác đề tài từ nhiều nguồn khác nhau như truyện cổ, sự tích tôn giáo hay những câu chuyện đời thường. </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259962CE-C205-8589-4F60-95C78B57EA41}"/>
              </a:ext>
            </a:extLst>
          </p:cNvPr>
          <p:cNvSpPr/>
          <p:nvPr/>
        </p:nvSpPr>
        <p:spPr>
          <a:xfrm>
            <a:off x="261623" y="2434516"/>
            <a:ext cx="3181426" cy="1149675"/>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Nội dung của truyện thơ dân gian</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303F1636-AB57-4F89-BC49-615CA0E661E9}"/>
              </a:ext>
            </a:extLst>
          </p:cNvPr>
          <p:cNvSpPr/>
          <p:nvPr/>
        </p:nvSpPr>
        <p:spPr>
          <a:xfrm>
            <a:off x="4648797" y="71834"/>
            <a:ext cx="7664711" cy="1665218"/>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0480" marR="30480" algn="just">
              <a:spcAft>
                <a:spcPts val="800"/>
              </a:spcAft>
            </a:pP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algn="just">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Tầng lớp bình dân hoặc các trí thức sống gần gũi với tầng lớp bình dân sáng tác; lưu hành chủ yếu chủ yếu bằng con đường truyền miệng nhưng cũng có khi thông qua các văn bản viết. </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Aft>
                <a:spcPts val="800"/>
              </a:spcAft>
            </a:pPr>
            <a:endParaRPr lang="vi-VN"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Oval 15">
            <a:extLst>
              <a:ext uri="{FF2B5EF4-FFF2-40B4-BE49-F238E27FC236}">
                <a16:creationId xmlns:a16="http://schemas.microsoft.com/office/drawing/2014/main" id="{5B8EA2F1-D1C4-58F6-ECC5-A6F2BEDACEF3}"/>
              </a:ext>
            </a:extLst>
          </p:cNvPr>
          <p:cNvSpPr/>
          <p:nvPr/>
        </p:nvSpPr>
        <p:spPr>
          <a:xfrm>
            <a:off x="43891" y="5254791"/>
            <a:ext cx="3268269" cy="124652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Đề tài của truyện thơ dân gian</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196D529F-9222-BC30-D2F9-79780E8D06BD}"/>
              </a:ext>
            </a:extLst>
          </p:cNvPr>
          <p:cNvSpPr/>
          <p:nvPr/>
        </p:nvSpPr>
        <p:spPr>
          <a:xfrm>
            <a:off x="161217" y="3799526"/>
            <a:ext cx="3251962" cy="1149675"/>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Ngôn ngữ của truyện thơ dân gian</a:t>
            </a:r>
            <a:endParaRPr lang="vi-VN" sz="2400" b="1">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936A8AE2-0F94-E8D5-9DD1-8551679B9D26}"/>
              </a:ext>
            </a:extLst>
          </p:cNvPr>
          <p:cNvSpPr/>
          <p:nvPr/>
        </p:nvSpPr>
        <p:spPr>
          <a:xfrm>
            <a:off x="4390744" y="4272873"/>
            <a:ext cx="7839859" cy="124652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0480" marR="30480" algn="just">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hiện được một cách sinh động đời sống hiện thực và những tình cảm, ước mơ, khát vọng của nhiều lớp người trong xã hội, nhất là những người lao động nghèo. </a:t>
            </a:r>
            <a:endParaRPr lang="vi-VN"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DA6E312B-02C5-0F1E-2A08-97BE0CB2C7E6}"/>
              </a:ext>
            </a:extLst>
          </p:cNvPr>
          <p:cNvSpPr/>
          <p:nvPr/>
        </p:nvSpPr>
        <p:spPr>
          <a:xfrm>
            <a:off x="4484014" y="5650677"/>
            <a:ext cx="7746589" cy="1158969"/>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latin typeface="Times New Roman" panose="02020603050405020304" pitchFamily="18" charset="0"/>
                <a:ea typeface="Times New Roman" panose="02020603050405020304" pitchFamily="18" charset="0"/>
              </a:rPr>
              <a:t>G</a:t>
            </a:r>
            <a:r>
              <a:rPr lang="en-US" sz="2400">
                <a:solidFill>
                  <a:srgbClr val="000000"/>
                </a:solidFill>
                <a:effectLst/>
                <a:latin typeface="Times New Roman" panose="02020603050405020304" pitchFamily="18" charset="0"/>
                <a:ea typeface="Times New Roman" panose="02020603050405020304" pitchFamily="18" charset="0"/>
              </a:rPr>
              <a:t>iản dị, chất phác, giàu hình ảnh, gắn liền với cách tư duy hình ảnh rất đặc trưng của những người sống hòa đồng, gắn bó với đất đai, muông thú, cỏ cây,…</a:t>
            </a:r>
            <a:endParaRPr lang="vi-VN" sz="2400"/>
          </a:p>
        </p:txBody>
      </p:sp>
      <p:cxnSp>
        <p:nvCxnSpPr>
          <p:cNvPr id="21" name="Straight Arrow Connector 20">
            <a:extLst>
              <a:ext uri="{FF2B5EF4-FFF2-40B4-BE49-F238E27FC236}">
                <a16:creationId xmlns:a16="http://schemas.microsoft.com/office/drawing/2014/main" id="{36791B79-9212-4920-622F-EA3B5656A41C}"/>
              </a:ext>
            </a:extLst>
          </p:cNvPr>
          <p:cNvCxnSpPr>
            <a:cxnSpLocks/>
          </p:cNvCxnSpPr>
          <p:nvPr/>
        </p:nvCxnSpPr>
        <p:spPr>
          <a:xfrm>
            <a:off x="3312160" y="664379"/>
            <a:ext cx="1336636" cy="151123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25A1671A-85BE-9039-C2DE-2322409B1E57}"/>
              </a:ext>
            </a:extLst>
          </p:cNvPr>
          <p:cNvCxnSpPr>
            <a:cxnSpLocks/>
          </p:cNvCxnSpPr>
          <p:nvPr/>
        </p:nvCxnSpPr>
        <p:spPr>
          <a:xfrm flipV="1">
            <a:off x="3443048" y="1163197"/>
            <a:ext cx="1205748" cy="57385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926055E2-6F71-D359-9C69-5ACDC7C63BC0}"/>
              </a:ext>
            </a:extLst>
          </p:cNvPr>
          <p:cNvCxnSpPr>
            <a:cxnSpLocks/>
          </p:cNvCxnSpPr>
          <p:nvPr/>
        </p:nvCxnSpPr>
        <p:spPr>
          <a:xfrm>
            <a:off x="3405928" y="3131817"/>
            <a:ext cx="979119" cy="136906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a:extLst>
              <a:ext uri="{FF2B5EF4-FFF2-40B4-BE49-F238E27FC236}">
                <a16:creationId xmlns:a16="http://schemas.microsoft.com/office/drawing/2014/main" id="{5D5E4990-9C0C-B8EE-9B23-B0C97B1755B5}"/>
              </a:ext>
            </a:extLst>
          </p:cNvPr>
          <p:cNvCxnSpPr>
            <a:cxnSpLocks/>
            <a:stCxn id="17" idx="6"/>
          </p:cNvCxnSpPr>
          <p:nvPr/>
        </p:nvCxnSpPr>
        <p:spPr>
          <a:xfrm>
            <a:off x="3413179" y="4374364"/>
            <a:ext cx="1024903" cy="141452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id="{075D3F03-23A4-113E-3395-24ACCA4B8620}"/>
              </a:ext>
            </a:extLst>
          </p:cNvPr>
          <p:cNvCxnSpPr>
            <a:cxnSpLocks/>
          </p:cNvCxnSpPr>
          <p:nvPr/>
        </p:nvCxnSpPr>
        <p:spPr>
          <a:xfrm flipV="1">
            <a:off x="3139440" y="3649829"/>
            <a:ext cx="1298642" cy="192372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672463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p:cTn id="31"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50+ Hình Nền Slide PowerPoint Thuyết Trình Đẹp Nhất">
            <a:extLst>
              <a:ext uri="{FF2B5EF4-FFF2-40B4-BE49-F238E27FC236}">
                <a16:creationId xmlns:a16="http://schemas.microsoft.com/office/drawing/2014/main" id="{CA014F84-9026-32F2-B6CB-9B370541E0A7}"/>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269617" cy="6858000"/>
          </a:xfrm>
          <a:prstGeom prst="rect">
            <a:avLst/>
          </a:prstGeom>
          <a:blipFill>
            <a:blip r:embed="rId5"/>
            <a:tile tx="0" ty="0" sx="100000" sy="100000" flip="none" algn="tl"/>
          </a:blipFill>
        </p:spPr>
      </p:pic>
      <p:pic>
        <p:nvPicPr>
          <p:cNvPr id="2" name="ChiOngNauVaEmBeBeat-VA-5262771">
            <a:hlinkClick r:id="" action="ppaction://media"/>
            <a:extLst>
              <a:ext uri="{FF2B5EF4-FFF2-40B4-BE49-F238E27FC236}">
                <a16:creationId xmlns:a16="http://schemas.microsoft.com/office/drawing/2014/main" id="{55D3964A-C000-3419-C8FB-2C6F3BE119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275" y="7204075"/>
            <a:ext cx="487363" cy="487363"/>
          </a:xfrm>
          <a:prstGeom prst="rect">
            <a:avLst/>
          </a:prstGeom>
        </p:spPr>
      </p:pic>
      <p:sp>
        <p:nvSpPr>
          <p:cNvPr id="3" name="Rectangle: Rounded Corners 2">
            <a:extLst>
              <a:ext uri="{FF2B5EF4-FFF2-40B4-BE49-F238E27FC236}">
                <a16:creationId xmlns:a16="http://schemas.microsoft.com/office/drawing/2014/main" id="{D5A6E12C-9C84-8163-E9E1-42A84116ECF4}"/>
              </a:ext>
            </a:extLst>
          </p:cNvPr>
          <p:cNvSpPr/>
          <p:nvPr/>
        </p:nvSpPr>
        <p:spPr>
          <a:xfrm>
            <a:off x="2682240" y="370840"/>
            <a:ext cx="819912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II. Tìm hiểu chung về tác phẩm và đoạn trích</a:t>
            </a:r>
            <a:endParaRPr lang="vi-VN" sz="3200" b="1">
              <a:latin typeface="Times New Roman" panose="02020603050405020304" pitchFamily="18" charset="0"/>
              <a:cs typeface="Times New Roman" panose="02020603050405020304" pitchFamily="18" charset="0"/>
            </a:endParaRPr>
          </a:p>
        </p:txBody>
      </p:sp>
      <p:sp>
        <p:nvSpPr>
          <p:cNvPr id="4" name="Scroll: Vertical 3">
            <a:extLst>
              <a:ext uri="{FF2B5EF4-FFF2-40B4-BE49-F238E27FC236}">
                <a16:creationId xmlns:a16="http://schemas.microsoft.com/office/drawing/2014/main" id="{6B1E383C-641A-F518-70C3-5F22E1EEFC47}"/>
              </a:ext>
            </a:extLst>
          </p:cNvPr>
          <p:cNvSpPr/>
          <p:nvPr/>
        </p:nvSpPr>
        <p:spPr>
          <a:xfrm>
            <a:off x="1620519" y="1971040"/>
            <a:ext cx="2123440" cy="3545840"/>
          </a:xfrm>
          <a:prstGeom prst="verticalScroll">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3200">
                <a:solidFill>
                  <a:srgbClr val="FFFF00"/>
                </a:solidFill>
                <a:latin typeface="Times New Roman" panose="02020603050405020304" pitchFamily="18" charset="0"/>
                <a:cs typeface="Times New Roman" panose="02020603050405020304" pitchFamily="18" charset="0"/>
              </a:rPr>
              <a:t>PHIẾU HỌC TẬP</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C4B7DE5-2782-2198-E441-5A644CC21AB2}"/>
              </a:ext>
            </a:extLst>
          </p:cNvPr>
          <p:cNvGraphicFramePr>
            <a:graphicFrameLocks noGrp="1"/>
          </p:cNvGraphicFramePr>
          <p:nvPr>
            <p:extLst>
              <p:ext uri="{D42A27DB-BD31-4B8C-83A1-F6EECF244321}">
                <p14:modId xmlns:p14="http://schemas.microsoft.com/office/powerpoint/2010/main" val="2968467135"/>
              </p:ext>
            </p:extLst>
          </p:nvPr>
        </p:nvGraphicFramePr>
        <p:xfrm>
          <a:off x="3807038" y="1558822"/>
          <a:ext cx="8199120" cy="5060323"/>
        </p:xfrm>
        <a:graphic>
          <a:graphicData uri="http://schemas.openxmlformats.org/drawingml/2006/table">
            <a:tbl>
              <a:tblPr firstRow="1" firstCol="1" bandRow="1">
                <a:tableStyleId>{E8B1032C-EA38-4F05-BA0D-38AFFFC7BED3}</a:tableStyleId>
              </a:tblPr>
              <a:tblGrid>
                <a:gridCol w="2750736">
                  <a:extLst>
                    <a:ext uri="{9D8B030D-6E8A-4147-A177-3AD203B41FA5}">
                      <a16:colId xmlns:a16="http://schemas.microsoft.com/office/drawing/2014/main" val="20000"/>
                    </a:ext>
                  </a:extLst>
                </a:gridCol>
                <a:gridCol w="5448384">
                  <a:extLst>
                    <a:ext uri="{9D8B030D-6E8A-4147-A177-3AD203B41FA5}">
                      <a16:colId xmlns:a16="http://schemas.microsoft.com/office/drawing/2014/main" val="20001"/>
                    </a:ext>
                  </a:extLst>
                </a:gridCol>
              </a:tblGrid>
              <a:tr h="790739">
                <a:tc gridSpan="2">
                  <a:txBody>
                    <a:bodyPr/>
                    <a:lstStyle/>
                    <a:p>
                      <a:pPr algn="ctr">
                        <a:lnSpc>
                          <a:spcPct val="100000"/>
                        </a:lnSpc>
                        <a:spcAft>
                          <a:spcPts val="0"/>
                        </a:spcAft>
                      </a:pP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phẩm</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36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Tiễn</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dặn</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GB" sz="3200" b="1" i="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10000"/>
                  </a:ext>
                </a:extLst>
              </a:tr>
              <a:tr h="537572">
                <a:tc>
                  <a:txBody>
                    <a:bodyPr/>
                    <a:lstStyle/>
                    <a:p>
                      <a:pPr algn="just">
                        <a:lnSpc>
                          <a:spcPct val="100000"/>
                        </a:lnSpc>
                        <a:spcAft>
                          <a:spcPts val="0"/>
                        </a:spcAft>
                      </a:pPr>
                      <a:r>
                        <a:rPr lang="en-GB"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GB"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2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loại</a:t>
                      </a: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6613282"/>
                  </a:ext>
                </a:extLst>
              </a:tr>
              <a:tr h="626534">
                <a:tc>
                  <a:txBody>
                    <a:bodyPr/>
                    <a:lstStyle/>
                    <a:p>
                      <a:pPr algn="just">
                        <a:lnSpc>
                          <a:spcPct val="100000"/>
                        </a:lnSpc>
                        <a:spcAft>
                          <a:spcPts val="0"/>
                        </a:spcAft>
                      </a:pP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Xuất</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xứ</a:t>
                      </a: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vi-VN"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48733">
                <a:tc>
                  <a:txBody>
                    <a:bodyPr/>
                    <a:lstStyle/>
                    <a:p>
                      <a:pPr algn="just">
                        <a:lnSpc>
                          <a:spcPct val="100000"/>
                        </a:lnSpc>
                        <a:spcAft>
                          <a:spcPts val="0"/>
                        </a:spcAft>
                      </a:pP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Dung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lượng</a:t>
                      </a:r>
                      <a:r>
                        <a:rPr lang="vi-VN"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vi-VN"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65805">
                <a:tc>
                  <a:txBody>
                    <a:bodyPr/>
                    <a:lstStyle/>
                    <a:p>
                      <a:pPr algn="just">
                        <a:lnSpc>
                          <a:spcPct val="100000"/>
                        </a:lnSpc>
                        <a:spcAft>
                          <a:spcPts val="0"/>
                        </a:spcAft>
                      </a:pPr>
                      <a:r>
                        <a:rPr lang="vi-VN"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Phương thức biểu đạt</a:t>
                      </a: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2501494"/>
                  </a:ext>
                </a:extLst>
              </a:tr>
              <a:tr h="79073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Cốt truyện</a:t>
                      </a:r>
                      <a:endParaRPr lang="en-GB"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vi-VN"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790739">
                <a:tc>
                  <a:txBody>
                    <a:bodyPr/>
                    <a:lstStyle/>
                    <a:p>
                      <a:pPr algn="just">
                        <a:lnSpc>
                          <a:spcPct val="100000"/>
                        </a:lnSpc>
                        <a:spcAft>
                          <a:spcPts val="0"/>
                        </a:spcAft>
                      </a:pP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 trị</a:t>
                      </a: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pPr>
                      <a:r>
                        <a:rPr lang="vi-VN"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305278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audio>
              <p:cMediaNode numSld="999">
                <p:cTn id="2"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08288" y="166906"/>
            <a:ext cx="4942313" cy="809555"/>
            <a:chOff x="0" y="0"/>
            <a:chExt cx="2044944" cy="334963"/>
          </a:xfrm>
        </p:grpSpPr>
        <p:sp>
          <p:nvSpPr>
            <p:cNvPr id="3" name="Freeform 3"/>
            <p:cNvSpPr/>
            <p:nvPr/>
          </p:nvSpPr>
          <p:spPr>
            <a:xfrm>
              <a:off x="0" y="0"/>
              <a:ext cx="2044944" cy="334963"/>
            </a:xfrm>
            <a:custGeom>
              <a:avLst/>
              <a:gdLst/>
              <a:ahLst/>
              <a:cxnLst/>
              <a:rect l="l" t="t" r="r" b="b"/>
              <a:pathLst>
                <a:path w="2044944" h="334963">
                  <a:moveTo>
                    <a:pt x="22975" y="0"/>
                  </a:moveTo>
                  <a:lnTo>
                    <a:pt x="2021969" y="0"/>
                  </a:lnTo>
                  <a:cubicBezTo>
                    <a:pt x="2028062" y="0"/>
                    <a:pt x="2033906" y="2421"/>
                    <a:pt x="2038215" y="6729"/>
                  </a:cubicBezTo>
                  <a:cubicBezTo>
                    <a:pt x="2042523" y="11038"/>
                    <a:pt x="2044944" y="16881"/>
                    <a:pt x="2044944" y="22975"/>
                  </a:cubicBezTo>
                  <a:lnTo>
                    <a:pt x="2044944" y="311989"/>
                  </a:lnTo>
                  <a:cubicBezTo>
                    <a:pt x="2044944" y="318082"/>
                    <a:pt x="2042523" y="323926"/>
                    <a:pt x="2038215" y="328234"/>
                  </a:cubicBezTo>
                  <a:cubicBezTo>
                    <a:pt x="2033906" y="332543"/>
                    <a:pt x="2028062" y="334963"/>
                    <a:pt x="2021969" y="334963"/>
                  </a:cubicBezTo>
                  <a:lnTo>
                    <a:pt x="22975" y="334963"/>
                  </a:lnTo>
                  <a:cubicBezTo>
                    <a:pt x="16881" y="334963"/>
                    <a:pt x="11038" y="332543"/>
                    <a:pt x="6729" y="328234"/>
                  </a:cubicBezTo>
                  <a:cubicBezTo>
                    <a:pt x="2421" y="323926"/>
                    <a:pt x="0" y="318082"/>
                    <a:pt x="0" y="311989"/>
                  </a:cubicBezTo>
                  <a:lnTo>
                    <a:pt x="0" y="22975"/>
                  </a:lnTo>
                  <a:cubicBezTo>
                    <a:pt x="0" y="16881"/>
                    <a:pt x="2421" y="11038"/>
                    <a:pt x="6729" y="6729"/>
                  </a:cubicBezTo>
                  <a:cubicBezTo>
                    <a:pt x="11038" y="2421"/>
                    <a:pt x="16881" y="0"/>
                    <a:pt x="22975" y="0"/>
                  </a:cubicBezTo>
                  <a:close/>
                </a:path>
              </a:pathLst>
            </a:custGeom>
            <a:solidFill>
              <a:srgbClr val="9D5F00"/>
            </a:solidFill>
          </p:spPr>
        </p:sp>
        <p:sp>
          <p:nvSpPr>
            <p:cNvPr id="4" name="TextBox 4"/>
            <p:cNvSpPr txBox="1"/>
            <p:nvPr/>
          </p:nvSpPr>
          <p:spPr>
            <a:xfrm>
              <a:off x="0" y="-38100"/>
              <a:ext cx="2044944" cy="373063"/>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p:cNvGrpSpPr/>
          <p:nvPr/>
        </p:nvGrpSpPr>
        <p:grpSpPr>
          <a:xfrm>
            <a:off x="143658" y="1493607"/>
            <a:ext cx="3465425" cy="3274738"/>
            <a:chOff x="-47620" y="-38100"/>
            <a:chExt cx="987236" cy="1293723"/>
          </a:xfrm>
        </p:grpSpPr>
        <p:sp>
          <p:nvSpPr>
            <p:cNvPr id="6" name="Freeform 6"/>
            <p:cNvSpPr/>
            <p:nvPr/>
          </p:nvSpPr>
          <p:spPr>
            <a:xfrm>
              <a:off x="-47620" y="16675"/>
              <a:ext cx="939616" cy="1238948"/>
            </a:xfrm>
            <a:custGeom>
              <a:avLst/>
              <a:gdLst/>
              <a:ahLst/>
              <a:cxnLst/>
              <a:rect l="l" t="t" r="r" b="b"/>
              <a:pathLst>
                <a:path w="939616" h="961619">
                  <a:moveTo>
                    <a:pt x="110673" y="0"/>
                  </a:moveTo>
                  <a:lnTo>
                    <a:pt x="828943" y="0"/>
                  </a:lnTo>
                  <a:cubicBezTo>
                    <a:pt x="890066" y="0"/>
                    <a:pt x="939616" y="49550"/>
                    <a:pt x="939616" y="110673"/>
                  </a:cubicBezTo>
                  <a:lnTo>
                    <a:pt x="939616" y="850945"/>
                  </a:lnTo>
                  <a:cubicBezTo>
                    <a:pt x="939616" y="912069"/>
                    <a:pt x="890066" y="961619"/>
                    <a:pt x="828943" y="961619"/>
                  </a:cubicBezTo>
                  <a:lnTo>
                    <a:pt x="110673" y="961619"/>
                  </a:lnTo>
                  <a:cubicBezTo>
                    <a:pt x="49550" y="961619"/>
                    <a:pt x="0" y="912069"/>
                    <a:pt x="0" y="850945"/>
                  </a:cubicBezTo>
                  <a:lnTo>
                    <a:pt x="0" y="110673"/>
                  </a:lnTo>
                  <a:cubicBezTo>
                    <a:pt x="0" y="49550"/>
                    <a:pt x="49550" y="0"/>
                    <a:pt x="110673" y="0"/>
                  </a:cubicBezTo>
                  <a:close/>
                </a:path>
              </a:pathLst>
            </a:custGeom>
            <a:solidFill>
              <a:srgbClr val="FFFFFF"/>
            </a:solidFill>
            <a:ln w="38100" cap="rnd">
              <a:solidFill>
                <a:srgbClr val="9D5F00"/>
              </a:solidFill>
              <a:prstDash val="solid"/>
              <a:round/>
            </a:ln>
          </p:spPr>
          <p:txBody>
            <a:bodyPr/>
            <a:lstStyle/>
            <a:p>
              <a:r>
                <a:rPr lang="en-US" sz="1200"/>
                <a:t> </a:t>
              </a:r>
            </a:p>
            <a:p>
              <a:pPr algn="just"/>
              <a:r>
                <a:rPr lang="en-US" sz="2200">
                  <a:latin typeface="Times New Roman" panose="02020603050405020304" pitchFamily="18" charset="0"/>
                  <a:cs typeface="Times New Roman" panose="02020603050405020304" pitchFamily="18" charset="0"/>
                </a:rPr>
                <a:t>Từ thời thơ ấu, họ đã gắn bó với nhau. Đến tuổi trưởng thành, tình cảm mặn nồng và mong muốn được kết đôi chồng vợ. Nhưng khi anh đến xin ở rể, cha mẹ cô gái từ chối vì chê anh nghèo.</a:t>
              </a:r>
              <a:endParaRPr lang="vi-VN" sz="2200">
                <a:latin typeface="Times New Roman" panose="02020603050405020304" pitchFamily="18" charset="0"/>
                <a:cs typeface="Times New Roman" panose="02020603050405020304" pitchFamily="18" charset="0"/>
              </a:endParaRPr>
            </a:p>
          </p:txBody>
        </p:sp>
        <p:sp>
          <p:nvSpPr>
            <p:cNvPr id="7" name="TextBox 7"/>
            <p:cNvSpPr txBox="1"/>
            <p:nvPr/>
          </p:nvSpPr>
          <p:spPr>
            <a:xfrm>
              <a:off x="0" y="-38100"/>
              <a:ext cx="939616" cy="999718"/>
            </a:xfrm>
            <a:prstGeom prst="rect">
              <a:avLst/>
            </a:prstGeom>
          </p:spPr>
          <p:txBody>
            <a:bodyPr lIns="33867" tIns="33867" rIns="33867" bIns="33867" rtlCol="0" anchor="ctr"/>
            <a:lstStyle/>
            <a:p>
              <a:pPr algn="ctr">
                <a:lnSpc>
                  <a:spcPts val="1773"/>
                </a:lnSpc>
              </a:pPr>
              <a:endParaRPr sz="1200"/>
            </a:p>
          </p:txBody>
        </p:sp>
      </p:grpSp>
      <p:sp>
        <p:nvSpPr>
          <p:cNvPr id="8" name="Freeform 8"/>
          <p:cNvSpPr/>
          <p:nvPr/>
        </p:nvSpPr>
        <p:spPr>
          <a:xfrm>
            <a:off x="256213" y="996497"/>
            <a:ext cx="3453165" cy="910681"/>
          </a:xfrm>
          <a:custGeom>
            <a:avLst/>
            <a:gdLst/>
            <a:ahLst/>
            <a:cxnLst/>
            <a:rect l="l" t="t" r="r" b="b"/>
            <a:pathLst>
              <a:path w="2408052" h="1366022">
                <a:moveTo>
                  <a:pt x="0" y="0"/>
                </a:moveTo>
                <a:lnTo>
                  <a:pt x="2408052" y="0"/>
                </a:lnTo>
                <a:lnTo>
                  <a:pt x="2408052" y="1366022"/>
                </a:lnTo>
                <a:lnTo>
                  <a:pt x="0" y="1366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3582460" y="1877314"/>
            <a:ext cx="5304397" cy="5310886"/>
            <a:chOff x="-136406" y="-347008"/>
            <a:chExt cx="1076022" cy="1308626"/>
          </a:xfrm>
        </p:grpSpPr>
        <p:sp>
          <p:nvSpPr>
            <p:cNvPr id="10" name="Freeform 10"/>
            <p:cNvSpPr/>
            <p:nvPr/>
          </p:nvSpPr>
          <p:spPr>
            <a:xfrm>
              <a:off x="-136406" y="-347008"/>
              <a:ext cx="1034491" cy="1199401"/>
            </a:xfrm>
            <a:custGeom>
              <a:avLst/>
              <a:gdLst/>
              <a:ahLst/>
              <a:cxnLst/>
              <a:rect l="l" t="t" r="r" b="b"/>
              <a:pathLst>
                <a:path w="939616" h="961619">
                  <a:moveTo>
                    <a:pt x="110673" y="0"/>
                  </a:moveTo>
                  <a:lnTo>
                    <a:pt x="828943" y="0"/>
                  </a:lnTo>
                  <a:cubicBezTo>
                    <a:pt x="890066" y="0"/>
                    <a:pt x="939616" y="49550"/>
                    <a:pt x="939616" y="110673"/>
                  </a:cubicBezTo>
                  <a:lnTo>
                    <a:pt x="939616" y="850945"/>
                  </a:lnTo>
                  <a:cubicBezTo>
                    <a:pt x="939616" y="912069"/>
                    <a:pt x="890066" y="961619"/>
                    <a:pt x="828943" y="961619"/>
                  </a:cubicBezTo>
                  <a:lnTo>
                    <a:pt x="110673" y="961619"/>
                  </a:lnTo>
                  <a:cubicBezTo>
                    <a:pt x="49550" y="961619"/>
                    <a:pt x="0" y="912069"/>
                    <a:pt x="0" y="850945"/>
                  </a:cubicBezTo>
                  <a:lnTo>
                    <a:pt x="0" y="110673"/>
                  </a:lnTo>
                  <a:cubicBezTo>
                    <a:pt x="0" y="49550"/>
                    <a:pt x="49550" y="0"/>
                    <a:pt x="110673" y="0"/>
                  </a:cubicBezTo>
                  <a:close/>
                </a:path>
              </a:pathLst>
            </a:custGeom>
            <a:solidFill>
              <a:srgbClr val="FFFFFF"/>
            </a:solidFill>
            <a:ln w="38100" cap="rnd">
              <a:solidFill>
                <a:srgbClr val="9D5F00"/>
              </a:solidFill>
              <a:prstDash val="solid"/>
              <a:round/>
            </a:ln>
          </p:spPr>
          <p:txBody>
            <a:bodyPr/>
            <a:lstStyle/>
            <a:p>
              <a:endParaRPr lang="en-US" sz="1200"/>
            </a:p>
            <a:p>
              <a:pPr algn="just"/>
              <a:r>
                <a:rPr lang="en-US" sz="1200"/>
                <a:t> </a:t>
              </a:r>
              <a:r>
                <a:rPr lang="en-US" sz="2200">
                  <a:latin typeface="Times New Roman" panose="02020603050405020304" pitchFamily="18" charset="0"/>
                  <a:cs typeface="Times New Roman" panose="02020603050405020304" pitchFamily="18" charset="0"/>
                </a:rPr>
                <a:t>Cha mẹ cô gái chọn một chàng rể nhà giàu, chàng trai đau khổ quyết đi thật xa để làm giàu với hi vọng trở về sẽ giành lại người yêu. Ngày anh trở lại với nhiều tiền bạc cũng là ngày cô gái về nhà chồng vì thời hạn ở rể kết thúc. Chàng trai chỉ còn biết đưa chân cô gái để nói những lời tiễn dặn tha thiết. Cô gái ở nhà chồng ít lâu bị đuổi về. Cha mẹ tiếp tục bán cho cho nhà quan được một thời gian nhà quan lại đem cô ra chợ đánh đổi ngang một bó lá dong. Người đổi cô lại là người yêu năm nào nhưng lúc này chàng đã có gia đình riêng.</a:t>
              </a:r>
              <a:endParaRPr lang="vi-VN" sz="2200">
                <a:latin typeface="Times New Roman" panose="02020603050405020304" pitchFamily="18" charset="0"/>
                <a:cs typeface="Times New Roman" panose="02020603050405020304" pitchFamily="18" charset="0"/>
              </a:endParaRPr>
            </a:p>
          </p:txBody>
        </p:sp>
        <p:sp>
          <p:nvSpPr>
            <p:cNvPr id="11" name="TextBox 11"/>
            <p:cNvSpPr txBox="1"/>
            <p:nvPr/>
          </p:nvSpPr>
          <p:spPr>
            <a:xfrm>
              <a:off x="0" y="-38100"/>
              <a:ext cx="939616" cy="999718"/>
            </a:xfrm>
            <a:prstGeom prst="rect">
              <a:avLst/>
            </a:prstGeom>
          </p:spPr>
          <p:txBody>
            <a:bodyPr lIns="33867" tIns="33867" rIns="33867" bIns="33867" rtlCol="0" anchor="ctr"/>
            <a:lstStyle/>
            <a:p>
              <a:pPr algn="ctr">
                <a:lnSpc>
                  <a:spcPts val="1773"/>
                </a:lnSpc>
              </a:pPr>
              <a:endParaRPr sz="1200"/>
            </a:p>
          </p:txBody>
        </p:sp>
      </p:grpSp>
      <p:sp>
        <p:nvSpPr>
          <p:cNvPr id="12" name="Freeform 12"/>
          <p:cNvSpPr/>
          <p:nvPr/>
        </p:nvSpPr>
        <p:spPr>
          <a:xfrm>
            <a:off x="4473429" y="1304712"/>
            <a:ext cx="3940663" cy="900855"/>
          </a:xfrm>
          <a:custGeom>
            <a:avLst/>
            <a:gdLst/>
            <a:ahLst/>
            <a:cxnLst/>
            <a:rect l="l" t="t" r="r" b="b"/>
            <a:pathLst>
              <a:path w="2408052" h="1366022">
                <a:moveTo>
                  <a:pt x="0" y="0"/>
                </a:moveTo>
                <a:lnTo>
                  <a:pt x="2408052" y="0"/>
                </a:lnTo>
                <a:lnTo>
                  <a:pt x="2408052" y="1366022"/>
                </a:lnTo>
                <a:lnTo>
                  <a:pt x="0" y="1366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8890092" y="2298419"/>
            <a:ext cx="3257311" cy="4218867"/>
            <a:chOff x="-45526" y="-595802"/>
            <a:chExt cx="985142" cy="1666712"/>
          </a:xfrm>
        </p:grpSpPr>
        <p:sp>
          <p:nvSpPr>
            <p:cNvPr id="14" name="Freeform 14"/>
            <p:cNvSpPr/>
            <p:nvPr/>
          </p:nvSpPr>
          <p:spPr>
            <a:xfrm>
              <a:off x="-45526" y="-595802"/>
              <a:ext cx="955182" cy="1666712"/>
            </a:xfrm>
            <a:custGeom>
              <a:avLst/>
              <a:gdLst/>
              <a:ahLst/>
              <a:cxnLst/>
              <a:rect l="l" t="t" r="r" b="b"/>
              <a:pathLst>
                <a:path w="939616" h="961619">
                  <a:moveTo>
                    <a:pt x="110673" y="0"/>
                  </a:moveTo>
                  <a:lnTo>
                    <a:pt x="828943" y="0"/>
                  </a:lnTo>
                  <a:cubicBezTo>
                    <a:pt x="890066" y="0"/>
                    <a:pt x="939616" y="49550"/>
                    <a:pt x="939616" y="110673"/>
                  </a:cubicBezTo>
                  <a:lnTo>
                    <a:pt x="939616" y="850945"/>
                  </a:lnTo>
                  <a:cubicBezTo>
                    <a:pt x="939616" y="912069"/>
                    <a:pt x="890066" y="961619"/>
                    <a:pt x="828943" y="961619"/>
                  </a:cubicBezTo>
                  <a:lnTo>
                    <a:pt x="110673" y="961619"/>
                  </a:lnTo>
                  <a:cubicBezTo>
                    <a:pt x="49550" y="961619"/>
                    <a:pt x="0" y="912069"/>
                    <a:pt x="0" y="850945"/>
                  </a:cubicBezTo>
                  <a:lnTo>
                    <a:pt x="0" y="110673"/>
                  </a:lnTo>
                  <a:cubicBezTo>
                    <a:pt x="0" y="49550"/>
                    <a:pt x="49550" y="0"/>
                    <a:pt x="110673" y="0"/>
                  </a:cubicBezTo>
                  <a:close/>
                </a:path>
              </a:pathLst>
            </a:custGeom>
            <a:solidFill>
              <a:srgbClr val="FFFFFF"/>
            </a:solidFill>
            <a:ln w="38100" cap="rnd">
              <a:solidFill>
                <a:srgbClr val="9D5F00"/>
              </a:solidFill>
              <a:prstDash val="solid"/>
              <a:round/>
            </a:ln>
          </p:spPr>
          <p:txBody>
            <a:bodyPr/>
            <a:lstStyle/>
            <a:p>
              <a:pPr algn="just"/>
              <a:endParaRPr lang="en-US" sz="1867">
                <a:latin typeface="Times New Roman" panose="02020603050405020304" pitchFamily="18" charset="0"/>
                <a:cs typeface="Times New Roman" panose="02020603050405020304" pitchFamily="18" charset="0"/>
              </a:endParaRPr>
            </a:p>
            <a:p>
              <a:pPr algn="just"/>
              <a:r>
                <a:rPr lang="en-US" sz="2200">
                  <a:latin typeface="Times New Roman" panose="02020603050405020304" pitchFamily="18" charset="0"/>
                  <a:cs typeface="Times New Roman" panose="02020603050405020304" pitchFamily="18" charset="0"/>
                </a:rPr>
                <a:t>Chàng trai không nhận ra cô vì dáng hình tiều tụy.  Một ngày đang lúc tủi phận, cô đem đàn môi, kỉ vật tình yêu ra thổi. Nghe tiếng đàn ấy, chàng trai nhận ra người yêu. Anh quyết định chia tay với người vợ hiện tại và cưới người yêu năm xưa để chung sống hạnh phúc.</a:t>
              </a:r>
              <a:endParaRPr lang="vi-VN" sz="2200">
                <a:latin typeface="Times New Roman" panose="02020603050405020304" pitchFamily="18" charset="0"/>
                <a:cs typeface="Times New Roman" panose="02020603050405020304" pitchFamily="18" charset="0"/>
              </a:endParaRPr>
            </a:p>
          </p:txBody>
        </p:sp>
        <p:sp>
          <p:nvSpPr>
            <p:cNvPr id="15" name="TextBox 15"/>
            <p:cNvSpPr txBox="1"/>
            <p:nvPr/>
          </p:nvSpPr>
          <p:spPr>
            <a:xfrm>
              <a:off x="0" y="-38100"/>
              <a:ext cx="939616" cy="999718"/>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a:off x="8884497" y="1641489"/>
            <a:ext cx="3208381" cy="910681"/>
          </a:xfrm>
          <a:custGeom>
            <a:avLst/>
            <a:gdLst/>
            <a:ahLst/>
            <a:cxnLst/>
            <a:rect l="l" t="t" r="r" b="b"/>
            <a:pathLst>
              <a:path w="2408052" h="1366022">
                <a:moveTo>
                  <a:pt x="0" y="0"/>
                </a:moveTo>
                <a:lnTo>
                  <a:pt x="2408052" y="0"/>
                </a:lnTo>
                <a:lnTo>
                  <a:pt x="2408052" y="1366022"/>
                </a:lnTo>
                <a:lnTo>
                  <a:pt x="0" y="1366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Freeform 17"/>
          <p:cNvSpPr/>
          <p:nvPr/>
        </p:nvSpPr>
        <p:spPr>
          <a:xfrm rot="-5400000" flipH="1" flipV="1">
            <a:off x="8909319" y="297095"/>
            <a:ext cx="1292313" cy="1218997"/>
          </a:xfrm>
          <a:custGeom>
            <a:avLst/>
            <a:gdLst/>
            <a:ahLst/>
            <a:cxnLst/>
            <a:rect l="l" t="t" r="r" b="b"/>
            <a:pathLst>
              <a:path w="1600615" h="1117810">
                <a:moveTo>
                  <a:pt x="1600615" y="1117810"/>
                </a:moveTo>
                <a:lnTo>
                  <a:pt x="0" y="1117810"/>
                </a:lnTo>
                <a:lnTo>
                  <a:pt x="0" y="0"/>
                </a:lnTo>
                <a:lnTo>
                  <a:pt x="1600615" y="0"/>
                </a:lnTo>
                <a:lnTo>
                  <a:pt x="1600615" y="1117810"/>
                </a:lnTo>
                <a:close/>
              </a:path>
            </a:pathLst>
          </a:custGeom>
          <a:blipFill>
            <a:blip r:embed="rId4">
              <a:extLst>
                <a:ext uri="{96DAC541-7B7A-43D3-8B79-37D633B846F1}">
                  <asvg:svgBlip xmlns:asvg="http://schemas.microsoft.com/office/drawing/2016/SVG/main" r:embed="rId5"/>
                </a:ext>
              </a:extLst>
            </a:blip>
            <a:stretch>
              <a:fillRect b="-131634"/>
            </a:stretch>
          </a:blipFill>
        </p:spPr>
      </p:sp>
      <p:sp>
        <p:nvSpPr>
          <p:cNvPr id="18" name="Freeform 18"/>
          <p:cNvSpPr/>
          <p:nvPr/>
        </p:nvSpPr>
        <p:spPr>
          <a:xfrm rot="5400000" flipV="1">
            <a:off x="2899863" y="119617"/>
            <a:ext cx="1067080" cy="959916"/>
          </a:xfrm>
          <a:custGeom>
            <a:avLst/>
            <a:gdLst/>
            <a:ahLst/>
            <a:cxnLst/>
            <a:rect l="l" t="t" r="r" b="b"/>
            <a:pathLst>
              <a:path w="1600615" h="1117810">
                <a:moveTo>
                  <a:pt x="0" y="1117809"/>
                </a:moveTo>
                <a:lnTo>
                  <a:pt x="1600615" y="1117809"/>
                </a:lnTo>
                <a:lnTo>
                  <a:pt x="1600615" y="0"/>
                </a:lnTo>
                <a:lnTo>
                  <a:pt x="0" y="0"/>
                </a:lnTo>
                <a:lnTo>
                  <a:pt x="0" y="1117809"/>
                </a:lnTo>
                <a:close/>
              </a:path>
            </a:pathLst>
          </a:custGeom>
          <a:blipFill>
            <a:blip r:embed="rId4">
              <a:extLst>
                <a:ext uri="{96DAC541-7B7A-43D3-8B79-37D633B846F1}">
                  <asvg:svgBlip xmlns:asvg="http://schemas.microsoft.com/office/drawing/2016/SVG/main" r:embed="rId5"/>
                </a:ext>
              </a:extLst>
            </a:blip>
            <a:stretch>
              <a:fillRect b="-131634"/>
            </a:stretch>
          </a:blipFill>
        </p:spPr>
      </p:sp>
      <p:sp>
        <p:nvSpPr>
          <p:cNvPr id="19" name="Freeform 19"/>
          <p:cNvSpPr/>
          <p:nvPr/>
        </p:nvSpPr>
        <p:spPr>
          <a:xfrm rot="5400000">
            <a:off x="6032101" y="939774"/>
            <a:ext cx="436889" cy="312127"/>
          </a:xfrm>
          <a:custGeom>
            <a:avLst/>
            <a:gdLst/>
            <a:ahLst/>
            <a:cxnLst/>
            <a:rect l="l" t="t" r="r" b="b"/>
            <a:pathLst>
              <a:path w="1045911" h="457037">
                <a:moveTo>
                  <a:pt x="0" y="0"/>
                </a:moveTo>
                <a:lnTo>
                  <a:pt x="1045911" y="0"/>
                </a:lnTo>
                <a:lnTo>
                  <a:pt x="1045911" y="457036"/>
                </a:lnTo>
                <a:lnTo>
                  <a:pt x="0" y="4570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10434319" y="-75241"/>
            <a:ext cx="1725599" cy="1917994"/>
          </a:xfrm>
          <a:custGeom>
            <a:avLst/>
            <a:gdLst/>
            <a:ahLst/>
            <a:cxnLst/>
            <a:rect l="l" t="t" r="r" b="b"/>
            <a:pathLst>
              <a:path w="3392049" h="3589470">
                <a:moveTo>
                  <a:pt x="0" y="0"/>
                </a:moveTo>
                <a:lnTo>
                  <a:pt x="3392049" y="0"/>
                </a:lnTo>
                <a:lnTo>
                  <a:pt x="3392049" y="3589469"/>
                </a:lnTo>
                <a:lnTo>
                  <a:pt x="0" y="3589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TextBox 21"/>
          <p:cNvSpPr txBox="1"/>
          <p:nvPr/>
        </p:nvSpPr>
        <p:spPr>
          <a:xfrm>
            <a:off x="3942184" y="113073"/>
            <a:ext cx="4942313" cy="709297"/>
          </a:xfrm>
          <a:prstGeom prst="rect">
            <a:avLst/>
          </a:prstGeom>
        </p:spPr>
        <p:txBody>
          <a:bodyPr lIns="0" tIns="0" rIns="0" bIns="0" rtlCol="0" anchor="t">
            <a:spAutoFit/>
          </a:bodyPr>
          <a:lstStyle/>
          <a:p>
            <a:pPr algn="ctr">
              <a:lnSpc>
                <a:spcPts val="6544"/>
              </a:lnSpc>
            </a:pPr>
            <a:r>
              <a:rPr lang="en-US" sz="2800">
                <a:solidFill>
                  <a:srgbClr val="FFF9F2"/>
                </a:solidFill>
                <a:latin typeface="Times New Roman" panose="02020603050405020304" pitchFamily="18" charset="0"/>
                <a:cs typeface="Times New Roman" panose="02020603050405020304" pitchFamily="18" charset="0"/>
              </a:rPr>
              <a:t>1846 câu thơ</a:t>
            </a:r>
          </a:p>
        </p:txBody>
      </p:sp>
      <p:sp>
        <p:nvSpPr>
          <p:cNvPr id="23" name="TextBox 23"/>
          <p:cNvSpPr txBox="1"/>
          <p:nvPr/>
        </p:nvSpPr>
        <p:spPr>
          <a:xfrm>
            <a:off x="619050" y="1245410"/>
            <a:ext cx="2677232" cy="360676"/>
          </a:xfrm>
          <a:prstGeom prst="rect">
            <a:avLst/>
          </a:prstGeom>
        </p:spPr>
        <p:txBody>
          <a:bodyPr wrap="square" lIns="0" tIns="0" rIns="0" bIns="0" rtlCol="0" anchor="t">
            <a:spAutoFit/>
          </a:bodyPr>
          <a:lstStyle/>
          <a:p>
            <a:pPr algn="ctr">
              <a:lnSpc>
                <a:spcPts val="3029"/>
              </a:lnSpc>
            </a:pPr>
            <a:r>
              <a:rPr lang="en-US" sz="2400">
                <a:solidFill>
                  <a:srgbClr val="FFF9F2"/>
                </a:solidFill>
                <a:latin typeface="Times New Roman" panose="02020603050405020304" pitchFamily="18" charset="0"/>
                <a:cs typeface="Times New Roman" panose="02020603050405020304" pitchFamily="18" charset="0"/>
              </a:rPr>
              <a:t>Yêu nhau tha thiết</a:t>
            </a:r>
          </a:p>
        </p:txBody>
      </p:sp>
      <p:sp>
        <p:nvSpPr>
          <p:cNvPr id="24" name="TextBox 24"/>
          <p:cNvSpPr txBox="1"/>
          <p:nvPr/>
        </p:nvSpPr>
        <p:spPr>
          <a:xfrm>
            <a:off x="5015598" y="1516640"/>
            <a:ext cx="2619761" cy="360676"/>
          </a:xfrm>
          <a:prstGeom prst="rect">
            <a:avLst/>
          </a:prstGeom>
        </p:spPr>
        <p:txBody>
          <a:bodyPr wrap="square" lIns="0" tIns="0" rIns="0" bIns="0" rtlCol="0" anchor="t">
            <a:spAutoFit/>
          </a:bodyPr>
          <a:lstStyle/>
          <a:p>
            <a:pPr algn="ctr">
              <a:lnSpc>
                <a:spcPts val="3029"/>
              </a:lnSpc>
            </a:pPr>
            <a:r>
              <a:rPr lang="en-US" sz="2400">
                <a:solidFill>
                  <a:srgbClr val="FFF9F2"/>
                </a:solidFill>
                <a:latin typeface="Times New Roman" panose="02020603050405020304" pitchFamily="18" charset="0"/>
                <a:cs typeface="Times New Roman" panose="02020603050405020304" pitchFamily="18" charset="0"/>
              </a:rPr>
              <a:t>Chia lìa đau, đau khổ</a:t>
            </a:r>
          </a:p>
        </p:txBody>
      </p:sp>
      <p:sp>
        <p:nvSpPr>
          <p:cNvPr id="25" name="TextBox 25"/>
          <p:cNvSpPr txBox="1"/>
          <p:nvPr/>
        </p:nvSpPr>
        <p:spPr>
          <a:xfrm>
            <a:off x="9404810" y="1839105"/>
            <a:ext cx="2378403" cy="360676"/>
          </a:xfrm>
          <a:prstGeom prst="rect">
            <a:avLst/>
          </a:prstGeom>
        </p:spPr>
        <p:txBody>
          <a:bodyPr wrap="square" lIns="0" tIns="0" rIns="0" bIns="0" rtlCol="0" anchor="t">
            <a:spAutoFit/>
          </a:bodyPr>
          <a:lstStyle/>
          <a:p>
            <a:pPr algn="ctr">
              <a:lnSpc>
                <a:spcPts val="3029"/>
              </a:lnSpc>
            </a:pPr>
            <a:r>
              <a:rPr lang="en-US" sz="2400">
                <a:solidFill>
                  <a:srgbClr val="FFF9F2"/>
                </a:solidFill>
                <a:latin typeface="Times New Roman" panose="02020603050405020304" pitchFamily="18" charset="0"/>
                <a:cs typeface="Times New Roman" panose="02020603050405020304" pitchFamily="18" charset="0"/>
              </a:rPr>
              <a:t>Đoàn tụ hạnh phúc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A4C33212-0E70-5D97-E31B-B94038E53E42}"/>
              </a:ext>
            </a:extLst>
          </p:cNvPr>
          <p:cNvSpPr txBox="1"/>
          <p:nvPr/>
        </p:nvSpPr>
        <p:spPr>
          <a:xfrm>
            <a:off x="2856998" y="-52036"/>
            <a:ext cx="7390470" cy="1940723"/>
          </a:xfrm>
          <a:prstGeom prst="rect">
            <a:avLst/>
          </a:prstGeom>
          <a:noFill/>
        </p:spPr>
        <p:txBody>
          <a:bodyPr wrap="square">
            <a:prstTxWarp prst="textChevron">
              <a:avLst/>
            </a:prstTxWarp>
            <a:spAutoFit/>
          </a:bodyPr>
          <a:lstStyle/>
          <a:p>
            <a:pPr algn="just"/>
            <a:r>
              <a:rPr lang="en-US" sz="2000" b="1" dirty="0">
                <a:ln w="22225">
                  <a:solidFill>
                    <a:srgbClr val="EB5C02"/>
                  </a:solidFill>
                  <a:prstDash val="solid"/>
                </a:ln>
                <a:solidFill>
                  <a:schemeClr val="accent2">
                    <a:lumMod val="40000"/>
                    <a:lumOff val="60000"/>
                  </a:schemeClr>
                </a:solidFill>
                <a:latin typeface="Bodoni MT Black" panose="02070A03080606020203" pitchFamily="18" charset="0"/>
                <a:ea typeface="Calibri" panose="020F0502020204030204" pitchFamily="34" charset="0"/>
                <a:cs typeface="Times New Roman" panose="02020603050405020304" pitchFamily="18" charset="0"/>
              </a:rPr>
              <a:t>HOẠT ĐỘNG NHÓM</a:t>
            </a:r>
            <a:endParaRPr lang="en-US" sz="1600" b="1" dirty="0">
              <a:ln w="22225">
                <a:solidFill>
                  <a:srgbClr val="EB5C02"/>
                </a:solidFill>
                <a:prstDash val="solid"/>
              </a:ln>
              <a:solidFill>
                <a:schemeClr val="accent2">
                  <a:lumMod val="40000"/>
                  <a:lumOff val="60000"/>
                </a:schemeClr>
              </a:solidFill>
              <a:latin typeface="Bodoni MT Black" panose="02070A03080606020203" pitchFamily="18" charset="0"/>
              <a:ea typeface="Calibri" panose="020F0502020204030204" pitchFamily="34" charset="0"/>
              <a:cs typeface="Times New Roman" panose="02020603050405020304" pitchFamily="18" charset="0"/>
            </a:endParaRPr>
          </a:p>
        </p:txBody>
      </p:sp>
      <p:sp>
        <p:nvSpPr>
          <p:cNvPr id="6" name="Freeform 8">
            <a:extLst>
              <a:ext uri="{FF2B5EF4-FFF2-40B4-BE49-F238E27FC236}">
                <a16:creationId xmlns:a16="http://schemas.microsoft.com/office/drawing/2014/main" id="{44311E1A-F95F-DD91-9945-41F67AC90E6B}"/>
              </a:ext>
            </a:extLst>
          </p:cNvPr>
          <p:cNvSpPr/>
          <p:nvPr/>
        </p:nvSpPr>
        <p:spPr>
          <a:xfrm>
            <a:off x="231927" y="1652239"/>
            <a:ext cx="2362591" cy="1940723"/>
          </a:xfrm>
          <a:custGeom>
            <a:avLst/>
            <a:gdLst/>
            <a:ahLst/>
            <a:cxnLst/>
            <a:rect l="l" t="t" r="r" b="b"/>
            <a:pathLst>
              <a:path w="2744802" h="2494339">
                <a:moveTo>
                  <a:pt x="0" y="0"/>
                </a:moveTo>
                <a:lnTo>
                  <a:pt x="2744802" y="0"/>
                </a:lnTo>
                <a:lnTo>
                  <a:pt x="2744802" y="2494339"/>
                </a:lnTo>
                <a:lnTo>
                  <a:pt x="0" y="2494339"/>
                </a:lnTo>
                <a:lnTo>
                  <a:pt x="0" y="0"/>
                </a:lnTo>
                <a:close/>
              </a:path>
            </a:pathLst>
          </a:custGeom>
          <a:blipFill>
            <a:blip r:embed="rId2"/>
            <a:stretch>
              <a:fillRect/>
            </a:stretch>
          </a:blipFill>
        </p:spPr>
        <p:txBody>
          <a:bodyPr/>
          <a:lstStyle/>
          <a:p>
            <a:endParaRPr lang="en-US"/>
          </a:p>
        </p:txBody>
      </p:sp>
      <p:sp>
        <p:nvSpPr>
          <p:cNvPr id="8" name="Hộp Văn bản 7">
            <a:extLst>
              <a:ext uri="{FF2B5EF4-FFF2-40B4-BE49-F238E27FC236}">
                <a16:creationId xmlns:a16="http://schemas.microsoft.com/office/drawing/2014/main" id="{200ED3B7-317F-7449-D1DE-26F712B3DC09}"/>
              </a:ext>
            </a:extLst>
          </p:cNvPr>
          <p:cNvSpPr txBox="1"/>
          <p:nvPr/>
        </p:nvSpPr>
        <p:spPr>
          <a:xfrm>
            <a:off x="688160" y="2360990"/>
            <a:ext cx="1450123" cy="523220"/>
          </a:xfrm>
          <a:prstGeom prst="rect">
            <a:avLst/>
          </a:prstGeom>
          <a:noFill/>
        </p:spPr>
        <p:txBody>
          <a:bodyPr wrap="square">
            <a:spAutoFit/>
          </a:bodyPr>
          <a:lstStyle/>
          <a:p>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a:t>
            </a:r>
            <a:endParaRPr lang="en-US" sz="2800" dirty="0">
              <a:solidFill>
                <a:schemeClr val="bg1"/>
              </a:solidFill>
            </a:endParaRPr>
          </a:p>
        </p:txBody>
      </p:sp>
      <p:sp>
        <p:nvSpPr>
          <p:cNvPr id="11" name="Freeform 8">
            <a:extLst>
              <a:ext uri="{FF2B5EF4-FFF2-40B4-BE49-F238E27FC236}">
                <a16:creationId xmlns:a16="http://schemas.microsoft.com/office/drawing/2014/main" id="{6E3E1721-D727-CE68-547B-91BBF3F25B93}"/>
              </a:ext>
            </a:extLst>
          </p:cNvPr>
          <p:cNvSpPr/>
          <p:nvPr/>
        </p:nvSpPr>
        <p:spPr>
          <a:xfrm>
            <a:off x="2662538" y="1575919"/>
            <a:ext cx="2362591" cy="1940723"/>
          </a:xfrm>
          <a:custGeom>
            <a:avLst/>
            <a:gdLst/>
            <a:ahLst/>
            <a:cxnLst/>
            <a:rect l="l" t="t" r="r" b="b"/>
            <a:pathLst>
              <a:path w="2744802" h="2494339">
                <a:moveTo>
                  <a:pt x="0" y="0"/>
                </a:moveTo>
                <a:lnTo>
                  <a:pt x="2744802" y="0"/>
                </a:lnTo>
                <a:lnTo>
                  <a:pt x="2744802" y="2494339"/>
                </a:lnTo>
                <a:lnTo>
                  <a:pt x="0" y="2494339"/>
                </a:lnTo>
                <a:lnTo>
                  <a:pt x="0" y="0"/>
                </a:lnTo>
                <a:close/>
              </a:path>
            </a:pathLst>
          </a:custGeom>
          <a:blipFill>
            <a:blip r:embed="rId2"/>
            <a:stretch>
              <a:fillRect/>
            </a:stretch>
          </a:blipFill>
        </p:spPr>
        <p:txBody>
          <a:bodyPr/>
          <a:lstStyle/>
          <a:p>
            <a:endParaRPr lang="en-US"/>
          </a:p>
        </p:txBody>
      </p:sp>
      <p:sp>
        <p:nvSpPr>
          <p:cNvPr id="12" name="Hộp Văn bản 11">
            <a:extLst>
              <a:ext uri="{FF2B5EF4-FFF2-40B4-BE49-F238E27FC236}">
                <a16:creationId xmlns:a16="http://schemas.microsoft.com/office/drawing/2014/main" id="{F101F75F-C804-A969-8FCC-5AB1F8EB5060}"/>
              </a:ext>
            </a:extLst>
          </p:cNvPr>
          <p:cNvSpPr txBox="1"/>
          <p:nvPr/>
        </p:nvSpPr>
        <p:spPr>
          <a:xfrm>
            <a:off x="3293919" y="2360990"/>
            <a:ext cx="1450123" cy="523220"/>
          </a:xfrm>
          <a:prstGeom prst="rect">
            <a:avLst/>
          </a:prstGeom>
          <a:noFill/>
        </p:spPr>
        <p:txBody>
          <a:bodyPr wrap="square">
            <a:spAutoFit/>
          </a:bodyPr>
          <a:lstStyle/>
          <a:p>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2</a:t>
            </a:r>
            <a:endParaRPr lang="en-US" sz="2800" dirty="0">
              <a:solidFill>
                <a:schemeClr val="bg1"/>
              </a:solidFill>
            </a:endParaRPr>
          </a:p>
        </p:txBody>
      </p:sp>
      <p:sp>
        <p:nvSpPr>
          <p:cNvPr id="14" name="Freeform 8">
            <a:extLst>
              <a:ext uri="{FF2B5EF4-FFF2-40B4-BE49-F238E27FC236}">
                <a16:creationId xmlns:a16="http://schemas.microsoft.com/office/drawing/2014/main" id="{7A85C74C-51B3-F5F9-802D-B21B2870876C}"/>
              </a:ext>
            </a:extLst>
          </p:cNvPr>
          <p:cNvSpPr/>
          <p:nvPr/>
        </p:nvSpPr>
        <p:spPr>
          <a:xfrm flipH="1">
            <a:off x="7064314" y="1575920"/>
            <a:ext cx="2362591" cy="1940723"/>
          </a:xfrm>
          <a:custGeom>
            <a:avLst/>
            <a:gdLst/>
            <a:ahLst/>
            <a:cxnLst/>
            <a:rect l="l" t="t" r="r" b="b"/>
            <a:pathLst>
              <a:path w="2744802" h="2494339">
                <a:moveTo>
                  <a:pt x="0" y="0"/>
                </a:moveTo>
                <a:lnTo>
                  <a:pt x="2744802" y="0"/>
                </a:lnTo>
                <a:lnTo>
                  <a:pt x="2744802" y="2494339"/>
                </a:lnTo>
                <a:lnTo>
                  <a:pt x="0" y="2494339"/>
                </a:lnTo>
                <a:lnTo>
                  <a:pt x="0" y="0"/>
                </a:lnTo>
                <a:close/>
              </a:path>
            </a:pathLst>
          </a:custGeom>
          <a:blipFill>
            <a:blip r:embed="rId2"/>
            <a:stretch>
              <a:fillRect/>
            </a:stretch>
          </a:blipFill>
        </p:spPr>
        <p:txBody>
          <a:bodyPr/>
          <a:lstStyle/>
          <a:p>
            <a:endParaRPr lang="en-US"/>
          </a:p>
        </p:txBody>
      </p:sp>
      <p:sp>
        <p:nvSpPr>
          <p:cNvPr id="15" name="Hộp Văn bản 14">
            <a:extLst>
              <a:ext uri="{FF2B5EF4-FFF2-40B4-BE49-F238E27FC236}">
                <a16:creationId xmlns:a16="http://schemas.microsoft.com/office/drawing/2014/main" id="{A5DB8202-36AD-B67A-EBDF-E40EC92E5E78}"/>
              </a:ext>
            </a:extLst>
          </p:cNvPr>
          <p:cNvSpPr txBox="1"/>
          <p:nvPr/>
        </p:nvSpPr>
        <p:spPr>
          <a:xfrm flipH="1">
            <a:off x="7490469" y="2360990"/>
            <a:ext cx="1450123" cy="523220"/>
          </a:xfrm>
          <a:prstGeom prst="rect">
            <a:avLst/>
          </a:prstGeom>
          <a:noFill/>
        </p:spPr>
        <p:txBody>
          <a:bodyPr wrap="square">
            <a:spAutoFit/>
          </a:bodyPr>
          <a:lstStyle/>
          <a:p>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3</a:t>
            </a:r>
            <a:endParaRPr lang="en-US" sz="2800" dirty="0">
              <a:solidFill>
                <a:schemeClr val="bg1"/>
              </a:solidFill>
            </a:endParaRPr>
          </a:p>
        </p:txBody>
      </p:sp>
      <p:sp>
        <p:nvSpPr>
          <p:cNvPr id="16" name="Hộp Văn bản 15">
            <a:extLst>
              <a:ext uri="{FF2B5EF4-FFF2-40B4-BE49-F238E27FC236}">
                <a16:creationId xmlns:a16="http://schemas.microsoft.com/office/drawing/2014/main" id="{962D84DE-3641-156E-8E93-EA6E0A2EC93A}"/>
              </a:ext>
            </a:extLst>
          </p:cNvPr>
          <p:cNvSpPr txBox="1"/>
          <p:nvPr/>
        </p:nvSpPr>
        <p:spPr>
          <a:xfrm>
            <a:off x="1224311" y="4301872"/>
            <a:ext cx="10109200" cy="1384995"/>
          </a:xfrm>
          <a:prstGeom prst="rect">
            <a:avLst/>
          </a:prstGeom>
          <a:noFill/>
          <a:ln w="38100">
            <a:solidFill>
              <a:srgbClr val="EB5C02"/>
            </a:solidFill>
            <a:prstDash val="sysDash"/>
          </a:ln>
        </p:spPr>
        <p:txBody>
          <a:bodyPr wrap="square">
            <a:spAutoFit/>
          </a:bodyPr>
          <a:lstStyle/>
          <a:p>
            <a:pPr algn="just"/>
            <a:r>
              <a:rPr lang="en-US" sz="2800" b="1">
                <a:solidFill>
                  <a:schemeClr val="accent6">
                    <a:lumMod val="50000"/>
                  </a:schemeClr>
                </a:solidFill>
                <a:latin typeface="Times New Roman" panose="02020603050405020304" pitchFamily="18" charset="0"/>
                <a:cs typeface="Times New Roman" panose="02020603050405020304" pitchFamily="18" charset="0"/>
              </a:rPr>
              <a:t>Nhiệm vụ: </a:t>
            </a:r>
            <a:r>
              <a:rPr lang="en-US" sz="2800">
                <a:solidFill>
                  <a:schemeClr val="accent6">
                    <a:lumMod val="50000"/>
                  </a:schemeClr>
                </a:solidFill>
                <a:latin typeface="Times New Roman" panose="02020603050405020304" pitchFamily="18" charset="0"/>
                <a:cs typeface="Times New Roman" panose="02020603050405020304" pitchFamily="18" charset="0"/>
              </a:rPr>
              <a:t>Phân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tích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câu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err="1">
                <a:solidFill>
                  <a:schemeClr val="accent6">
                    <a:lumMod val="50000"/>
                  </a:schemeClr>
                </a:solidFill>
                <a:latin typeface="Times New Roman" panose="02020603050405020304" pitchFamily="18" charset="0"/>
                <a:cs typeface="Times New Roman" panose="02020603050405020304" pitchFamily="18" charset="0"/>
              </a:rPr>
              <a:t>thơ</a:t>
            </a:r>
            <a:r>
              <a:rPr lang="en-US" sz="2800">
                <a:solidFill>
                  <a:schemeClr val="accent6">
                    <a:lumMod val="50000"/>
                  </a:schemeClr>
                </a:solidFill>
                <a:latin typeface="Times New Roman" panose="02020603050405020304" pitchFamily="18" charset="0"/>
                <a:cs typeface="Times New Roman" panose="02020603050405020304" pitchFamily="18" charset="0"/>
              </a:rPr>
              <a:t> mô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đông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tâm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cô</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gái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trên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đường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nhà</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chồng</a:t>
            </a:r>
            <a:r>
              <a:rPr lang="en-US" sz="2800">
                <a:solidFill>
                  <a:schemeClr val="accent6">
                    <a:lumMod val="50000"/>
                  </a:schemeClr>
                </a:solidFill>
                <a:latin typeface="Times New Roman" panose="02020603050405020304" pitchFamily="18" charset="0"/>
                <a:cs typeface="Times New Roman" panose="02020603050405020304" pitchFamily="18" charset="0"/>
              </a:rPr>
              <a:t>. Cách mô tả ấy cho thấy tình yêu của chàng trai đối với cô gái như thế nào</a:t>
            </a:r>
            <a:r>
              <a:rPr lang="en-US" sz="2800" i="1">
                <a:solidFill>
                  <a:schemeClr val="accent6">
                    <a:lumMod val="50000"/>
                  </a:schemeClr>
                </a:solidFill>
                <a:latin typeface="Times New Roman" panose="02020603050405020304" pitchFamily="18" charset="0"/>
                <a:cs typeface="Times New Roman" panose="02020603050405020304" pitchFamily="18" charset="0"/>
              </a:rPr>
              <a:t>?(Thời gian 5 phút)</a:t>
            </a:r>
            <a:endParaRPr lang="en-US" sz="2800"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8" name="Freeform 8">
            <a:extLst>
              <a:ext uri="{FF2B5EF4-FFF2-40B4-BE49-F238E27FC236}">
                <a16:creationId xmlns:a16="http://schemas.microsoft.com/office/drawing/2014/main" id="{37670A87-1055-B727-1E8C-71525694BBD4}"/>
              </a:ext>
            </a:extLst>
          </p:cNvPr>
          <p:cNvSpPr/>
          <p:nvPr/>
        </p:nvSpPr>
        <p:spPr>
          <a:xfrm flipH="1">
            <a:off x="9380289" y="1630492"/>
            <a:ext cx="2362591" cy="1940723"/>
          </a:xfrm>
          <a:custGeom>
            <a:avLst/>
            <a:gdLst/>
            <a:ahLst/>
            <a:cxnLst/>
            <a:rect l="l" t="t" r="r" b="b"/>
            <a:pathLst>
              <a:path w="2744802" h="2494339">
                <a:moveTo>
                  <a:pt x="0" y="0"/>
                </a:moveTo>
                <a:lnTo>
                  <a:pt x="2744802" y="0"/>
                </a:lnTo>
                <a:lnTo>
                  <a:pt x="2744802" y="2494339"/>
                </a:lnTo>
                <a:lnTo>
                  <a:pt x="0" y="2494339"/>
                </a:lnTo>
                <a:lnTo>
                  <a:pt x="0" y="0"/>
                </a:lnTo>
                <a:close/>
              </a:path>
            </a:pathLst>
          </a:custGeom>
          <a:blipFill>
            <a:blip r:embed="rId2"/>
            <a:stretch>
              <a:fillRect/>
            </a:stretch>
          </a:blipFill>
        </p:spPr>
        <p:txBody>
          <a:bodyPr/>
          <a:lstStyle/>
          <a:p>
            <a:endParaRPr lang="en-US"/>
          </a:p>
        </p:txBody>
      </p:sp>
      <p:sp>
        <p:nvSpPr>
          <p:cNvPr id="19" name="Hộp Văn bản 18">
            <a:extLst>
              <a:ext uri="{FF2B5EF4-FFF2-40B4-BE49-F238E27FC236}">
                <a16:creationId xmlns:a16="http://schemas.microsoft.com/office/drawing/2014/main" id="{F3D8D921-7E10-5C44-719F-0578D9C1CCCD}"/>
              </a:ext>
            </a:extLst>
          </p:cNvPr>
          <p:cNvSpPr txBox="1"/>
          <p:nvPr/>
        </p:nvSpPr>
        <p:spPr>
          <a:xfrm>
            <a:off x="9984988" y="2339243"/>
            <a:ext cx="1450123" cy="523220"/>
          </a:xfrm>
          <a:prstGeom prst="rect">
            <a:avLst/>
          </a:prstGeom>
          <a:noFill/>
        </p:spPr>
        <p:txBody>
          <a:bodyPr wrap="square">
            <a:spAutoFit/>
          </a:bodyPr>
          <a:lstStyle/>
          <a:p>
            <a:r>
              <a:rPr lang="en-US" sz="28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a:t>
            </a:r>
            <a:endParaRPr lang="en-US" sz="2800" dirty="0">
              <a:solidFill>
                <a:schemeClr val="bg1"/>
              </a:solidFill>
            </a:endParaRPr>
          </a:p>
        </p:txBody>
      </p:sp>
      <p:sp>
        <p:nvSpPr>
          <p:cNvPr id="21" name="Freeform 8">
            <a:extLst>
              <a:ext uri="{FF2B5EF4-FFF2-40B4-BE49-F238E27FC236}">
                <a16:creationId xmlns:a16="http://schemas.microsoft.com/office/drawing/2014/main" id="{792D6151-6B1B-907D-C733-9D1D071E990E}"/>
              </a:ext>
            </a:extLst>
          </p:cNvPr>
          <p:cNvSpPr/>
          <p:nvPr/>
        </p:nvSpPr>
        <p:spPr>
          <a:xfrm>
            <a:off x="333922" y="193180"/>
            <a:ext cx="2158596" cy="1632721"/>
          </a:xfrm>
          <a:custGeom>
            <a:avLst/>
            <a:gdLst/>
            <a:ahLst/>
            <a:cxnLst/>
            <a:rect l="l" t="t" r="r" b="b"/>
            <a:pathLst>
              <a:path w="2634520" h="2127375">
                <a:moveTo>
                  <a:pt x="0" y="0"/>
                </a:moveTo>
                <a:lnTo>
                  <a:pt x="2634520" y="0"/>
                </a:lnTo>
                <a:lnTo>
                  <a:pt x="2634520" y="2127375"/>
                </a:lnTo>
                <a:lnTo>
                  <a:pt x="0" y="2127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EB39CE75-E5D5-1B82-B7B1-A330C86B08BF}"/>
              </a:ext>
            </a:extLst>
          </p:cNvPr>
          <p:cNvPicPr>
            <a:picLocks noChangeAspect="1"/>
          </p:cNvPicPr>
          <p:nvPr/>
        </p:nvPicPr>
        <p:blipFill>
          <a:blip r:embed="rId5"/>
          <a:stretch>
            <a:fillRect/>
          </a:stretch>
        </p:blipFill>
        <p:spPr>
          <a:xfrm>
            <a:off x="4906882" y="1684920"/>
            <a:ext cx="2312081" cy="2414936"/>
          </a:xfrm>
          <a:prstGeom prst="rect">
            <a:avLst/>
          </a:prstGeom>
        </p:spPr>
      </p:pic>
    </p:spTree>
    <p:extLst>
      <p:ext uri="{BB962C8B-B14F-4D97-AF65-F5344CB8AC3E}">
        <p14:creationId xmlns:p14="http://schemas.microsoft.com/office/powerpoint/2010/main" val="303597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35&quot;/&gt;&lt;/TableIndex&gt;&lt;/ShapeTextInfo&gt;"/>
  <p:tag name="PRESENTER_SHAPEINFO" val="&lt;ThreeDShapeInfo&gt;&lt;uuid val=&quot;{9D6269BA-4E38-4D4E-821E-E0D6373E4BE6}&quot;/&gt;&lt;isInvalidForFieldText val=&quot;0&quot;/&gt;&lt;Image&gt;&lt;filename val=&quot;C:\Users\HOANGL~1\AppData\Local\Temp\PR\data\asimages\{9D6269BA-4E38-4D4E-821E-E0D6373E4BE6}_1.png&quot;/&gt;&lt;left val=&quot;23&quot;/&gt;&lt;top val=&quot;52&quot;/&gt;&lt;width val=&quot;667&quot;/&gt;&lt;height val=&quot;371&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665</Words>
  <Application>Microsoft Office PowerPoint</Application>
  <PresentationFormat>Widescreen</PresentationFormat>
  <Paragraphs>51</Paragraphs>
  <Slides>9</Slides>
  <Notes>1</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Bodoni MT Black</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thuong1992qh@outlook.com.vn</dc:creator>
  <cp:lastModifiedBy>thuong1992qh@outlook.com.vn</cp:lastModifiedBy>
  <cp:revision>9</cp:revision>
  <dcterms:created xsi:type="dcterms:W3CDTF">2023-11-05T15:05:58Z</dcterms:created>
  <dcterms:modified xsi:type="dcterms:W3CDTF">2023-11-06T13:14:51Z</dcterms:modified>
</cp:coreProperties>
</file>