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731" r:id="rId2"/>
    <p:sldId id="732" r:id="rId3"/>
    <p:sldId id="492" r:id="rId4"/>
    <p:sldId id="554" r:id="rId5"/>
    <p:sldId id="493" r:id="rId6"/>
    <p:sldId id="530" r:id="rId7"/>
    <p:sldId id="494" r:id="rId8"/>
    <p:sldId id="497" r:id="rId9"/>
    <p:sldId id="495" r:id="rId10"/>
    <p:sldId id="496" r:id="rId11"/>
    <p:sldId id="498" r:id="rId12"/>
    <p:sldId id="579" r:id="rId13"/>
    <p:sldId id="504" r:id="rId14"/>
    <p:sldId id="597" r:id="rId15"/>
    <p:sldId id="737" r:id="rId16"/>
    <p:sldId id="629" r:id="rId17"/>
    <p:sldId id="502" r:id="rId18"/>
    <p:sldId id="615" r:id="rId19"/>
    <p:sldId id="616" r:id="rId20"/>
    <p:sldId id="734" r:id="rId21"/>
    <p:sldId id="618" r:id="rId22"/>
    <p:sldId id="648" r:id="rId23"/>
    <p:sldId id="714" r:id="rId24"/>
    <p:sldId id="649" r:id="rId25"/>
    <p:sldId id="735" r:id="rId26"/>
    <p:sldId id="73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76" y="78"/>
      </p:cViewPr>
      <p:guideLst>
        <p:guide orient="horz" pos="221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3F964-5C07-4725-AA5B-BF6F7EB78E0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8E64B-48F5-4891-ADC2-F4DE3CBC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6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BD3D4-60F8-4BA2-B532-3DD4E2EC92F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6BD97-5D45-46BE-9FCD-D8E527002E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6.wmf"/><Relationship Id="rId3" Type="http://schemas.openxmlformats.org/officeDocument/2006/relationships/video" Target="../media/media2.mp4"/><Relationship Id="rId7" Type="http://schemas.openxmlformats.org/officeDocument/2006/relationships/image" Target="../media/image18.GIF"/><Relationship Id="rId12" Type="http://schemas.openxmlformats.org/officeDocument/2006/relationships/oleObject" Target="../embeddings/oleObject15.bin"/><Relationship Id="rId2" Type="http://schemas.microsoft.com/office/2007/relationships/media" Target="../media/media2.mp4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4.vml"/><Relationship Id="rId6" Type="http://schemas.openxmlformats.org/officeDocument/2006/relationships/slide" Target="slide11.xml"/><Relationship Id="rId11" Type="http://schemas.openxmlformats.org/officeDocument/2006/relationships/image" Target="../media/image25.wmf"/><Relationship Id="rId5" Type="http://schemas.openxmlformats.org/officeDocument/2006/relationships/audio" Target="../media/audio1.wav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GIF"/><Relationship Id="rId5" Type="http://schemas.openxmlformats.org/officeDocument/2006/relationships/slide" Target="slide11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GIF"/><Relationship Id="rId5" Type="http://schemas.openxmlformats.org/officeDocument/2006/relationships/slide" Target="slide11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35.wmf"/><Relationship Id="rId3" Type="http://schemas.openxmlformats.org/officeDocument/2006/relationships/oleObject" Target="../embeddings/oleObject17.bin"/><Relationship Id="rId21" Type="http://schemas.openxmlformats.org/officeDocument/2006/relationships/oleObject" Target="../embeddings/oleObject26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3.wmf"/><Relationship Id="rId22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2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11" Type="http://schemas.openxmlformats.org/officeDocument/2006/relationships/image" Target="../media/image41.wmf"/><Relationship Id="rId5" Type="http://schemas.openxmlformats.org/officeDocument/2006/relationships/oleObject" Target="../embeddings/oleObject28.bin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38.wmf"/><Relationship Id="rId9" Type="http://schemas.openxmlformats.org/officeDocument/2006/relationships/image" Target="../media/image44.png"/><Relationship Id="rId14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50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57.emf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5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" Type="http://schemas.openxmlformats.org/officeDocument/2006/relationships/image" Target="../media/image61.emf"/><Relationship Id="rId16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10" Type="http://schemas.openxmlformats.org/officeDocument/2006/relationships/image" Target="../media/image69.emf"/><Relationship Id="rId19" Type="http://schemas.openxmlformats.org/officeDocument/2006/relationships/image" Target="../media/image78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47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4.png"/><Relationship Id="rId4" Type="http://schemas.openxmlformats.org/officeDocument/2006/relationships/image" Target="../media/image8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oleObject" Target="../embeddings/oleObject3.bin"/><Relationship Id="rId3" Type="http://schemas.openxmlformats.org/officeDocument/2006/relationships/video" Target="../media/media2.mp4"/><Relationship Id="rId7" Type="http://schemas.openxmlformats.org/officeDocument/2006/relationships/slide" Target="slide11.xml"/><Relationship Id="rId12" Type="http://schemas.openxmlformats.org/officeDocument/2006/relationships/image" Target="../media/image14.wmf"/><Relationship Id="rId2" Type="http://schemas.microsoft.com/office/2007/relationships/media" Target="../media/media2.mp4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2.bin"/><Relationship Id="rId5" Type="http://schemas.openxmlformats.org/officeDocument/2006/relationships/audio" Target="../media/audio1.wav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oleObject" Target="../embeddings/oleObject7.bin"/><Relationship Id="rId3" Type="http://schemas.openxmlformats.org/officeDocument/2006/relationships/video" Target="../media/media2.mp4"/><Relationship Id="rId7" Type="http://schemas.openxmlformats.org/officeDocument/2006/relationships/slide" Target="slide10.xml"/><Relationship Id="rId12" Type="http://schemas.openxmlformats.org/officeDocument/2006/relationships/image" Target="../media/image14.wmf"/><Relationship Id="rId2" Type="http://schemas.microsoft.com/office/2007/relationships/media" Target="../media/media2.mp4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6.bin"/><Relationship Id="rId5" Type="http://schemas.openxmlformats.org/officeDocument/2006/relationships/audio" Target="../media/audio1.wav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1.wmf"/><Relationship Id="rId3" Type="http://schemas.openxmlformats.org/officeDocument/2006/relationships/video" Target="../media/media2.mp4"/><Relationship Id="rId7" Type="http://schemas.openxmlformats.org/officeDocument/2006/relationships/image" Target="../media/image18.GIF"/><Relationship Id="rId12" Type="http://schemas.openxmlformats.org/officeDocument/2006/relationships/oleObject" Target="../embeddings/oleObject11.bin"/><Relationship Id="rId2" Type="http://schemas.microsoft.com/office/2007/relationships/media" Target="../media/media2.mp4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3.vml"/><Relationship Id="rId6" Type="http://schemas.openxmlformats.org/officeDocument/2006/relationships/slide" Target="slide11.xml"/><Relationship Id="rId11" Type="http://schemas.openxmlformats.org/officeDocument/2006/relationships/image" Target="../media/image20.wmf"/><Relationship Id="rId5" Type="http://schemas.openxmlformats.org/officeDocument/2006/relationships/audio" Target="../media/audio1.wav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GIF"/><Relationship Id="rId5" Type="http://schemas.openxmlformats.org/officeDocument/2006/relationships/slide" Target="slide1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GIF"/><Relationship Id="rId5" Type="http://schemas.openxmlformats.org/officeDocument/2006/relationships/slide" Target="slide11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2000" y="446642"/>
            <a:ext cx="8302476" cy="5181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1508" y="4334728"/>
            <a:ext cx="2445322" cy="29550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9496622" y="-145973"/>
            <a:ext cx="1475719" cy="1676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327400"/>
            <a:ext cx="3916353" cy="6013594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2568060" y="1239572"/>
            <a:ext cx="7174845" cy="172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36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539620154"/>
      </p:ext>
    </p:extLst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4229" y="652004"/>
            <a:ext cx="8128245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trình 4x</a:t>
            </a:r>
            <a:r>
              <a:rPr lang="en-US" sz="3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 +1=0 có hai nghiệm là: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3" name="Chevron 12">
            <a:hlinkClick r:id="rId6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6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6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6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697568" y="5135104"/>
          <a:ext cx="227488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Equation" r:id="rId8" imgW="22860000" imgH="10363200" progId="Equation.DSMT4">
                  <p:embed/>
                </p:oleObj>
              </mc:Choice>
              <mc:Fallback>
                <p:oleObj name="Equation" r:id="rId8" imgW="22860000" imgH="10363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7568" y="5135104"/>
                        <a:ext cx="2274887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680219" y="3885214"/>
          <a:ext cx="2309586" cy="853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Equation" r:id="rId10" imgW="28041600" imgH="10363200" progId="Equation.DSMT4">
                  <p:embed/>
                </p:oleObj>
              </mc:Choice>
              <mc:Fallback>
                <p:oleObj name="Equation" r:id="rId10" imgW="28041600" imgH="103632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0219" y="3885214"/>
                        <a:ext cx="2309586" cy="853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7851321" y="5191104"/>
          <a:ext cx="2323193" cy="919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Equation" r:id="rId12" imgW="26212800" imgH="10363200" progId="Equation.DSMT4">
                  <p:embed/>
                </p:oleObj>
              </mc:Choice>
              <mc:Fallback>
                <p:oleObj name="Equation" r:id="rId12" imgW="26212800" imgH="10363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1321" y="5191104"/>
                        <a:ext cx="2323193" cy="919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7850867" y="3854618"/>
          <a:ext cx="2313972" cy="91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" name="Equation" r:id="rId14" imgW="26212800" imgH="10363200" progId="Equation.DSMT4">
                  <p:embed/>
                </p:oleObj>
              </mc:Choice>
              <mc:Fallback>
                <p:oleObj name="Equation" r:id="rId14" imgW="26212800" imgH="103632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867" y="3854618"/>
                        <a:ext cx="2313972" cy="91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886" y="4232335"/>
            <a:ext cx="1840643" cy="122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74227" y="652004"/>
            <a:ext cx="8414789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 x</a:t>
            </a:r>
            <a:r>
              <a:rPr lang="en-US" sz="3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8x - 1 =0 có hai nghiệm x</a:t>
            </a:r>
            <a:r>
              <a:rPr lang="en-US" sz="3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x</a:t>
            </a:r>
            <a:r>
              <a:rPr lang="en-US" sz="3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dấu dương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dấu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dấu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	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dấu</a:t>
            </a:r>
          </a:p>
        </p:txBody>
      </p:sp>
      <p:sp>
        <p:nvSpPr>
          <p:cNvPr id="13" name="Chevron 12">
            <a:hlinkClick r:id="rId5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5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5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5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pic>
        <p:nvPicPr>
          <p:cNvPr id="22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86" y="4232335"/>
            <a:ext cx="1840643" cy="122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74227" y="652004"/>
            <a:ext cx="8414789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 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8x 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=0 có hai nghiệm x</a:t>
            </a:r>
            <a:r>
              <a:rPr lang="en-US" sz="3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x</a:t>
            </a:r>
            <a:r>
              <a:rPr lang="en-US" sz="3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endParaRPr lang="en-US" alt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>
              <a:defRPr/>
            </a:pP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Trái dấu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defRPr/>
            </a:pP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Cùng dấu dương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dấu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	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dấu</a:t>
            </a:r>
          </a:p>
        </p:txBody>
      </p:sp>
      <p:sp>
        <p:nvSpPr>
          <p:cNvPr id="13" name="Chevron 12">
            <a:hlinkClick r:id="rId5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5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5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5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pic>
        <p:nvPicPr>
          <p:cNvPr id="22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86" y="4232335"/>
            <a:ext cx="1840643" cy="122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5663" y="197079"/>
            <a:ext cx="5922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LÍ VIÈTE VÀ ỨNG DỤNG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019" y="751077"/>
            <a:ext cx="2097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Viète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90" y="974608"/>
            <a:ext cx="11311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286943" y="1157288"/>
          <a:ext cx="29495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" name="Equation" r:id="rId3" imgW="37185600" imgH="7315200" progId="Equation.DSMT4">
                  <p:embed/>
                </p:oleObj>
              </mc:Choice>
              <mc:Fallback>
                <p:oleObj name="Equation" r:id="rId3" imgW="37185600" imgH="7315200" progId="Equation.DSMT4">
                  <p:embed/>
                  <p:pic>
                    <p:nvPicPr>
                      <p:cNvPr id="0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86943" y="1157288"/>
                        <a:ext cx="2949575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462723" y="1108075"/>
          <a:ext cx="7889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" name="Equation" r:id="rId5" imgW="8229600" imgH="6705600" progId="Equation.DSMT4">
                  <p:embed/>
                </p:oleObj>
              </mc:Choice>
              <mc:Fallback>
                <p:oleObj name="Equation" r:id="rId5" imgW="8229600" imgH="6705600" progId="Equation.DSMT4">
                  <p:embed/>
                  <p:pic>
                    <p:nvPicPr>
                      <p:cNvPr id="0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2723" y="1108075"/>
                        <a:ext cx="788987" cy="6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975225" y="1505903"/>
          <a:ext cx="2163763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3" name="Equation" r:id="rId7" imgW="22555200" imgH="19507200" progId="Equation.DSMT4">
                  <p:embed/>
                </p:oleObj>
              </mc:Choice>
              <mc:Fallback>
                <p:oleObj name="Equation" r:id="rId7" imgW="22555200" imgH="19507200" progId="Equation.DSMT4">
                  <p:embed/>
                  <p:pic>
                    <p:nvPicPr>
                      <p:cNvPr id="0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75225" y="1505903"/>
                        <a:ext cx="2163763" cy="130651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9345" y="2514681"/>
            <a:ext cx="1074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Viète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504" y="3019204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345" y="3183169"/>
            <a:ext cx="10720208" cy="71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143250" y="3405505"/>
          <a:ext cx="294957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" name="Equation" r:id="rId9" imgW="37185600" imgH="7315200" progId="Equation.DSMT4">
                  <p:embed/>
                </p:oleObj>
              </mc:Choice>
              <mc:Fallback>
                <p:oleObj name="Equation" r:id="rId9" imgW="37185600" imgH="7315200" progId="Equation.DSMT4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43250" y="3405505"/>
                        <a:ext cx="2949575" cy="57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4"/>
          <p:cNvSpPr txBox="1"/>
          <p:nvPr/>
        </p:nvSpPr>
        <p:spPr>
          <a:xfrm>
            <a:off x="709504" y="3791221"/>
            <a:ext cx="587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+b + c = 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,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735388" y="4047316"/>
          <a:ext cx="8509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5" name="Equation" r:id="rId11" imgW="9753600" imgH="6096000" progId="Equation.DSMT4">
                  <p:embed/>
                </p:oleObj>
              </mc:Choice>
              <mc:Fallback>
                <p:oleObj name="Equation" r:id="rId11" imgW="9753600" imgH="6096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5388" y="4047316"/>
                        <a:ext cx="8509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717415" y="3822761"/>
          <a:ext cx="95567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6" name="Equation" r:id="rId13" imgW="10972800" imgH="10058400" progId="Equation.DSMT4">
                  <p:embed/>
                </p:oleObj>
              </mc:Choice>
              <mc:Fallback>
                <p:oleObj name="Equation" r:id="rId13" imgW="10972800" imgH="10058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7415" y="3822761"/>
                        <a:ext cx="955675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6"/>
          <p:cNvSpPr txBox="1"/>
          <p:nvPr/>
        </p:nvSpPr>
        <p:spPr>
          <a:xfrm>
            <a:off x="648882" y="4310238"/>
            <a:ext cx="5609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+ c = 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,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752809" y="4575515"/>
          <a:ext cx="106362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7" name="Equation" r:id="rId15" imgW="12192000" imgH="6096000" progId="Equation.DSMT4">
                  <p:embed/>
                </p:oleObj>
              </mc:Choice>
              <mc:Fallback>
                <p:oleObj name="Equation" r:id="rId15" imgW="12192000" imgH="60960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09" y="4575515"/>
                        <a:ext cx="1063625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4956094" y="4320919"/>
          <a:ext cx="1195387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8" name="Equation" r:id="rId17" imgW="13716000" imgH="10058400" progId="Equation.DSMT4">
                  <p:embed/>
                </p:oleObj>
              </mc:Choice>
              <mc:Fallback>
                <p:oleObj name="Equation" r:id="rId17" imgW="13716000" imgH="100584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094" y="4320919"/>
                        <a:ext cx="1195387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66003" y="5035028"/>
            <a:ext cx="528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3.Tìm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8883" y="5302743"/>
            <a:ext cx="1046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661248"/>
              </p:ext>
            </p:extLst>
          </p:nvPr>
        </p:nvGraphicFramePr>
        <p:xfrm>
          <a:off x="2535046" y="5902907"/>
          <a:ext cx="2179638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9" name="Equation" r:id="rId19" imgW="24993600" imgH="4876800" progId="Equation.DSMT4">
                  <p:embed/>
                </p:oleObj>
              </mc:Choice>
              <mc:Fallback>
                <p:oleObj name="Equation" r:id="rId19" imgW="24993600" imgH="4876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046" y="5902907"/>
                        <a:ext cx="2179638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63740" y="6152312"/>
            <a:ext cx="729537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1460415" y="6267795"/>
          <a:ext cx="2081213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0" name="Equation" r:id="rId21" imgW="26212800" imgH="4876800" progId="Equation.DSMT4">
                  <p:embed/>
                </p:oleObj>
              </mc:Choice>
              <mc:Fallback>
                <p:oleObj name="Equation" r:id="rId21" imgW="26212800" imgH="48768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415" y="6267795"/>
                        <a:ext cx="2081213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749002" y="6144223"/>
            <a:ext cx="555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500" y="878289"/>
            <a:ext cx="113984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hai nghiệm của phương 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giải phương trình hãy tính giá trị các biểu thức sau: </a:t>
            </a:r>
            <a:endParaRPr lang="vi-VN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557019"/>
              </p:ext>
            </p:extLst>
          </p:nvPr>
        </p:nvGraphicFramePr>
        <p:xfrm>
          <a:off x="1625681" y="3270431"/>
          <a:ext cx="2357826" cy="1384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" name="Equation" r:id="rId3" imgW="799465" imgH="469900" progId="Equation.DSMT4">
                  <p:embed/>
                </p:oleObj>
              </mc:Choice>
              <mc:Fallback>
                <p:oleObj name="Equation" r:id="rId3" imgW="799465" imgH="4699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81" y="3270431"/>
                        <a:ext cx="2357826" cy="1384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460691"/>
              </p:ext>
            </p:extLst>
          </p:nvPr>
        </p:nvGraphicFramePr>
        <p:xfrm>
          <a:off x="6299729" y="3362518"/>
          <a:ext cx="2789612" cy="914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" name="Equation" r:id="rId5" imgW="774065" imgH="254000" progId="Equation.DSMT4">
                  <p:embed/>
                </p:oleObj>
              </mc:Choice>
              <mc:Fallback>
                <p:oleObj name="Equation" r:id="rId5" imgW="774065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729" y="3362518"/>
                        <a:ext cx="2789612" cy="9146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526948"/>
              </p:ext>
            </p:extLst>
          </p:nvPr>
        </p:nvGraphicFramePr>
        <p:xfrm>
          <a:off x="1599810" y="4879390"/>
          <a:ext cx="3441975" cy="885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" name="Equation" r:id="rId7" imgW="761365" imgH="254000" progId="Equation.DSMT4">
                  <p:embed/>
                </p:oleObj>
              </mc:Choice>
              <mc:Fallback>
                <p:oleObj name="Equation" r:id="rId7" imgW="761365" imgH="254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810" y="4879390"/>
                        <a:ext cx="3441975" cy="885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7"/>
          <p:cNvSpPr txBox="1"/>
          <p:nvPr/>
        </p:nvSpPr>
        <p:spPr>
          <a:xfrm>
            <a:off x="2277387" y="324291"/>
            <a:ext cx="82323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20. ĐỊNH LÍ VIÈTE VÀ ỨNG DỤNG (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90" y="5152390"/>
            <a:ext cx="1639570" cy="163957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740651" y="2013024"/>
          <a:ext cx="2710698" cy="553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" name="Equation" r:id="rId10" imgW="25298400" imgH="5181600" progId="Equation.DSMT4">
                  <p:embed/>
                </p:oleObj>
              </mc:Choice>
              <mc:Fallback>
                <p:oleObj name="Equation" r:id="rId10" imgW="25298400" imgH="51816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40651" y="2013024"/>
                        <a:ext cx="2710698" cy="553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03735" y="1495164"/>
          <a:ext cx="455612" cy="62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Equation" r:id="rId12" imgW="3962400" imgH="5486400" progId="Equation.DSMT4">
                  <p:embed/>
                </p:oleObj>
              </mc:Choice>
              <mc:Fallback>
                <p:oleObj name="Equation" r:id="rId12" imgW="3962400" imgH="5486400" progId="Equation.DSMT4">
                  <p:embed/>
                  <p:pic>
                    <p:nvPicPr>
                      <p:cNvPr id="0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03735" y="1495164"/>
                        <a:ext cx="455612" cy="629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000919" y="1513094"/>
          <a:ext cx="45561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name="Equation" r:id="rId14" imgW="4267200" imgH="5486400" progId="Equation.DSMT4">
                  <p:embed/>
                </p:oleObj>
              </mc:Choice>
              <mc:Fallback>
                <p:oleObj name="Equation" r:id="rId14" imgW="4267200" imgH="5486400" progId="Equation.DSMT4">
                  <p:embed/>
                  <p:pic>
                    <p:nvPicPr>
                      <p:cNvPr id="0" name="Object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00919" y="1513094"/>
                        <a:ext cx="45561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315168"/>
              </p:ext>
            </p:extLst>
          </p:nvPr>
        </p:nvGraphicFramePr>
        <p:xfrm>
          <a:off x="3657505" y="87141"/>
          <a:ext cx="271145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Equation" r:id="rId3" imgW="25298400" imgH="5181600" progId="Equation.DSMT4">
                  <p:embed/>
                </p:oleObj>
              </mc:Choice>
              <mc:Fallback>
                <p:oleObj name="Equation" r:id="rId3" imgW="25298400" imgH="5181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505" y="87141"/>
                        <a:ext cx="2711450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14147" y="165144"/>
            <a:ext cx="4380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778359"/>
              </p:ext>
            </p:extLst>
          </p:nvPr>
        </p:nvGraphicFramePr>
        <p:xfrm>
          <a:off x="919163" y="836613"/>
          <a:ext cx="32893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Equation" r:id="rId5" imgW="1574640" imgH="228600" progId="Equation.DSMT4">
                  <p:embed/>
                </p:oleObj>
              </mc:Choice>
              <mc:Fallback>
                <p:oleObj name="Equation" r:id="rId5" imgW="157464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836613"/>
                        <a:ext cx="32893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312691" y="782505"/>
            <a:ext cx="6728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148" y="1299749"/>
            <a:ext cx="6728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Viète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868805"/>
              </p:ext>
            </p:extLst>
          </p:nvPr>
        </p:nvGraphicFramePr>
        <p:xfrm>
          <a:off x="997495" y="1822969"/>
          <a:ext cx="1691114" cy="119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Equation" r:id="rId7" imgW="736560" imgH="482400" progId="Equation.DSMT4">
                  <p:embed/>
                </p:oleObj>
              </mc:Choice>
              <mc:Fallback>
                <p:oleObj name="Equation" r:id="rId7" imgW="736560" imgH="482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7495" y="1822969"/>
                        <a:ext cx="1691114" cy="119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62281"/>
              </p:ext>
            </p:extLst>
          </p:nvPr>
        </p:nvGraphicFramePr>
        <p:xfrm>
          <a:off x="794603" y="3251556"/>
          <a:ext cx="3735388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2" name="Equation" r:id="rId9" imgW="1625400" imgH="431640" progId="Equation.DSMT4">
                  <p:embed/>
                </p:oleObj>
              </mc:Choice>
              <mc:Fallback>
                <p:oleObj name="Equation" r:id="rId9" imgW="1625400" imgH="4316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603" y="3251556"/>
                        <a:ext cx="3735388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107937"/>
              </p:ext>
            </p:extLst>
          </p:nvPr>
        </p:nvGraphicFramePr>
        <p:xfrm>
          <a:off x="614147" y="4522784"/>
          <a:ext cx="662463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" name="Equation" r:id="rId11" imgW="2882880" imgH="241200" progId="Equation.DSMT4">
                  <p:embed/>
                </p:oleObj>
              </mc:Choice>
              <mc:Fallback>
                <p:oleObj name="Equation" r:id="rId11" imgW="288288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147" y="4522784"/>
                        <a:ext cx="6624638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868464"/>
              </p:ext>
            </p:extLst>
          </p:nvPr>
        </p:nvGraphicFramePr>
        <p:xfrm>
          <a:off x="614148" y="5216478"/>
          <a:ext cx="5514975" cy="13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4" name="Equation" r:id="rId13" imgW="2400120" imgH="533160" progId="Equation.DSMT4">
                  <p:embed/>
                </p:oleObj>
              </mc:Choice>
              <mc:Fallback>
                <p:oleObj name="Equation" r:id="rId13" imgW="2400120" imgH="53316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148" y="5216478"/>
                        <a:ext cx="5514975" cy="131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02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47065" y="830580"/>
            <a:ext cx="10550525" cy="5705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 Cho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x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-2mx +2m - 1 =0. 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1)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Chứng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tỏ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luôn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mọi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2)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điều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kiện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biệt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3)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trái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dấu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4)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trái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dấu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âm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giá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trị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tuyệt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đối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lớn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hơn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5)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biệt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cùng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âm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6)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biệt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cùng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  <a:p>
            <a:pPr indent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7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)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1;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thức</a:t>
            </a:r>
            <a:endParaRPr lang="en-US" sz="2800" dirty="0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  <a:p>
            <a:pPr indent="0"/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A= 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1</a:t>
            </a:r>
            <a:r>
              <a:rPr lang="en-US" sz="2800" baseline="30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+x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baseline="30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- 2x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+10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</a:p>
          <a:p>
            <a:pPr indent="0"/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01" name="Text Box 100"/>
          <p:cNvSpPr txBox="1"/>
          <p:nvPr/>
        </p:nvSpPr>
        <p:spPr>
          <a:xfrm>
            <a:off x="2052955" y="302831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endParaRPr lang="en-US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  <a:p>
            <a:endParaRPr lang="en-US" b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46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69095" y="5208905"/>
            <a:ext cx="2521585" cy="1327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3582" y="5421656"/>
            <a:ext cx="7718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lớn:Chia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79841" y="259679"/>
            <a:ext cx="82323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20. ĐỊNH LÍ VIÈTE VÀ ỨNG DỤNG (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090295" y="443865"/>
            <a:ext cx="10550525" cy="5705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 Cho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x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-2mx +2m - 1 =0. </a:t>
            </a:r>
          </a:p>
          <a:p>
            <a:pPr indent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1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1)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Chứng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tỏ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luôn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mọi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2)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điều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kiện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biệt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3)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trái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dấu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4)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trái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dấu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âm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giá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trị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tuyệt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đối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lớn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hơn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3.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5)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biệt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cùng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âm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6)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m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biệt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cùng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dương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4.</a:t>
            </a:r>
          </a:p>
          <a:p>
            <a:pPr indent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7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)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1;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thức</a:t>
            </a:r>
            <a:endParaRPr lang="en-US" sz="2800" dirty="0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  <a:p>
            <a:pPr indent="0"/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A= 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1</a:t>
            </a:r>
            <a:r>
              <a:rPr lang="en-US" sz="2800" baseline="30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+x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baseline="30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- 2x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+10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</a:p>
          <a:p>
            <a:pPr indent="0"/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01" name="Text Box 100"/>
          <p:cNvSpPr txBox="1"/>
          <p:nvPr/>
        </p:nvSpPr>
        <p:spPr>
          <a:xfrm>
            <a:off x="2052955" y="302831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endParaRPr lang="en-US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  <a:p>
            <a:endParaRPr lang="en-US" b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4" name="Five-Minute-Tim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1910" y="145415"/>
            <a:ext cx="1625600" cy="121221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Box 114"/>
          <p:cNvSpPr txBox="1"/>
          <p:nvPr/>
        </p:nvSpPr>
        <p:spPr>
          <a:xfrm>
            <a:off x="1016000" y="337820"/>
            <a:ext cx="1062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kiện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tham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pt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bậc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2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nghiệm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thỏa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mãn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Calibri" panose="020F0502020204030204" charset="0"/>
              </a:rPr>
              <a:t>dấu</a:t>
            </a:r>
            <a:r>
              <a:rPr lang="en-US" sz="2800" b="1" i="1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99795" y="105473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Xét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phương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trình</a:t>
            </a:r>
            <a:r>
              <a:rPr lang="en-US" sz="2800" b="0" baseline="30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</a:p>
        </p:txBody>
      </p:sp>
      <p:sp>
        <p:nvSpPr>
          <p:cNvPr id="122" name="Text Box 121"/>
          <p:cNvSpPr txBox="1"/>
          <p:nvPr/>
        </p:nvSpPr>
        <p:spPr>
          <a:xfrm>
            <a:off x="605155" y="2835910"/>
            <a:ext cx="76200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1.1. Phương trình có 2 nghiệm trái dấu, GTTĐ của nghiệm âm lớn hơn GTTĐ của nghiệm dương.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825" y="967740"/>
            <a:ext cx="8530590" cy="85026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605155" y="1741170"/>
            <a:ext cx="56692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1. Phương trình có 2 nghiệm trái dấu </a:t>
            </a:r>
            <a:r>
              <a:rPr lang="en-US" b="0">
                <a:latin typeface="Times New Roman" panose="02020603050405020304" pitchFamily="18" charset="0"/>
                <a:cs typeface="Calibri" panose="020F0502020204030204" charset="0"/>
              </a:rPr>
              <a:t>:</a:t>
            </a:r>
          </a:p>
        </p:txBody>
      </p:sp>
      <p:graphicFrame>
        <p:nvGraphicFramePr>
          <p:cNvPr id="2" name="Object -2147482622"/>
          <p:cNvGraphicFramePr>
            <a:graphicFrameLocks noChangeAspect="1"/>
          </p:cNvGraphicFramePr>
          <p:nvPr/>
        </p:nvGraphicFramePr>
        <p:xfrm>
          <a:off x="6274435" y="1826260"/>
          <a:ext cx="1609932" cy="498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Equation" r:id="rId4" imgW="13716000" imgH="4267200" progId="Equation.DSMT4">
                  <p:embed/>
                </p:oleObj>
              </mc:Choice>
              <mc:Fallback>
                <p:oleObj name="Equation" r:id="rId4" imgW="13716000" imgH="4267200" progId="Equation.DSMT4">
                  <p:embed/>
                  <p:pic>
                    <p:nvPicPr>
                      <p:cNvPr id="0" name="Object -21474826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4435" y="1826260"/>
                        <a:ext cx="1609932" cy="49833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-2147482614"/>
          <p:cNvGraphicFramePr>
            <a:graphicFrameLocks noChangeAspect="1"/>
          </p:cNvGraphicFramePr>
          <p:nvPr/>
        </p:nvGraphicFramePr>
        <p:xfrm>
          <a:off x="8105458" y="2837814"/>
          <a:ext cx="1401115" cy="101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Equation" r:id="rId6" imgW="15240000" imgH="10972800" progId="Equation.DSMT4">
                  <p:embed/>
                </p:oleObj>
              </mc:Choice>
              <mc:Fallback>
                <p:oleObj name="Equation" r:id="rId6" imgW="15240000" imgH="10972800" progId="Equation.DSMT4">
                  <p:embed/>
                  <p:pic>
                    <p:nvPicPr>
                      <p:cNvPr id="0" name="Object -21474826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05458" y="2837814"/>
                        <a:ext cx="1401115" cy="101023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21"/>
          <p:cNvSpPr txBox="1"/>
          <p:nvPr/>
        </p:nvSpPr>
        <p:spPr>
          <a:xfrm>
            <a:off x="605155" y="4396105"/>
            <a:ext cx="68675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1.2. Phương trình có 2 nghiệm trái dấu,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GTTĐ của nghiệm âm nhỏ hơn GTTĐ của nghiệm dương.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Object -2147482616"/>
          <p:cNvGraphicFramePr>
            <a:graphicFrameLocks noChangeAspect="1"/>
          </p:cNvGraphicFramePr>
          <p:nvPr/>
        </p:nvGraphicFramePr>
        <p:xfrm>
          <a:off x="7472680" y="4408170"/>
          <a:ext cx="1296035" cy="93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Equation" r:id="rId8" imgW="15240000" imgH="10972800" progId="Equation.DSMT4">
                  <p:embed/>
                </p:oleObj>
              </mc:Choice>
              <mc:Fallback>
                <p:oleObj name="Equation" r:id="rId8" imgW="15240000" imgH="10972800" progId="Equation.DSMT4">
                  <p:embed/>
                  <p:pic>
                    <p:nvPicPr>
                      <p:cNvPr id="0" name="Object -21474826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72680" y="4408170"/>
                        <a:ext cx="1296035" cy="9340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-2147482614"/>
          <p:cNvGraphicFramePr>
            <a:graphicFrameLocks noChangeAspect="1"/>
          </p:cNvGraphicFramePr>
          <p:nvPr/>
        </p:nvGraphicFramePr>
        <p:xfrm>
          <a:off x="3526790" y="1109345"/>
          <a:ext cx="2853690" cy="46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r:id="rId10" imgW="1397000" imgH="228600" progId="Equation.DSMT4">
                  <p:embed/>
                </p:oleObj>
              </mc:Choice>
              <mc:Fallback>
                <p:oleObj r:id="rId10" imgW="1397000" imgH="228600" progId="Equation.DSMT4">
                  <p:embed/>
                  <p:pic>
                    <p:nvPicPr>
                      <p:cNvPr id="0" name="Object -21474826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26790" y="1109345"/>
                        <a:ext cx="2853690" cy="4673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1"/>
      <p:bldP spid="122" grpId="0"/>
      <p:bldP spid="122" grpId="1"/>
      <p:bldP spid="19" grpId="0"/>
      <p:bldP spid="19" grpId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Box 125"/>
          <p:cNvSpPr txBox="1"/>
          <p:nvPr/>
        </p:nvSpPr>
        <p:spPr>
          <a:xfrm>
            <a:off x="755015" y="1049020"/>
            <a:ext cx="6016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2. Phương trình có 2 nghiệm cùng dấu </a:t>
            </a:r>
          </a:p>
        </p:txBody>
      </p:sp>
      <p:graphicFrame>
        <p:nvGraphicFramePr>
          <p:cNvPr id="2" name="Object -2147482612"/>
          <p:cNvGraphicFramePr>
            <a:graphicFrameLocks noChangeAspect="1"/>
          </p:cNvGraphicFramePr>
          <p:nvPr/>
        </p:nvGraphicFramePr>
        <p:xfrm>
          <a:off x="6293803" y="544195"/>
          <a:ext cx="1458595" cy="1602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3" imgW="15544800" imgH="17068800" progId="Equation.DSMT4">
                  <p:embed/>
                </p:oleObj>
              </mc:Choice>
              <mc:Fallback>
                <p:oleObj name="Equation" r:id="rId3" imgW="15544800" imgH="17068800" progId="Equation.DSMT4">
                  <p:embed/>
                  <p:pic>
                    <p:nvPicPr>
                      <p:cNvPr id="0" name="Object -21474826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3803" y="544195"/>
                        <a:ext cx="1458595" cy="16021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755015" y="2722880"/>
            <a:ext cx="83261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2.1.Phương trình có 2 nghiệm </a:t>
            </a:r>
            <a:r>
              <a:rPr lang="en-US" sz="28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charset="0"/>
              </a:rPr>
              <a:t>cùng dấu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dương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55015" y="4565015"/>
            <a:ext cx="66300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2.2.Phương trình có 2 nghiệm cùng dấu âm  </a:t>
            </a:r>
          </a:p>
        </p:txBody>
      </p:sp>
      <p:graphicFrame>
        <p:nvGraphicFramePr>
          <p:cNvPr id="6" name="Object -2147482610"/>
          <p:cNvGraphicFramePr>
            <a:graphicFrameLocks noChangeAspect="1"/>
          </p:cNvGraphicFramePr>
          <p:nvPr/>
        </p:nvGraphicFramePr>
        <p:xfrm>
          <a:off x="7663180" y="2055178"/>
          <a:ext cx="1409065" cy="198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5" imgW="15544800" imgH="21945600" progId="Equation.DSMT4">
                  <p:embed/>
                </p:oleObj>
              </mc:Choice>
              <mc:Fallback>
                <p:oleObj name="Equation" r:id="rId5" imgW="15544800" imgH="21945600" progId="Equation.DSMT4">
                  <p:embed/>
                  <p:pic>
                    <p:nvPicPr>
                      <p:cNvPr id="0" name="Object -21474826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63180" y="2055178"/>
                        <a:ext cx="1409065" cy="19888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-2147482608"/>
          <p:cNvGraphicFramePr>
            <a:graphicFrameLocks noChangeAspect="1"/>
          </p:cNvGraphicFramePr>
          <p:nvPr/>
        </p:nvGraphicFramePr>
        <p:xfrm>
          <a:off x="7385050" y="4043045"/>
          <a:ext cx="967740" cy="1992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7" imgW="10668000" imgH="21945600" progId="Equation.DSMT4">
                  <p:embed/>
                </p:oleObj>
              </mc:Choice>
              <mc:Fallback>
                <p:oleObj name="Equation" r:id="rId7" imgW="10668000" imgH="21945600" progId="Equation.DSMT4">
                  <p:embed/>
                  <p:pic>
                    <p:nvPicPr>
                      <p:cNvPr id="0" name="Object -214748260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85050" y="4043045"/>
                        <a:ext cx="967740" cy="19926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6" grpId="1"/>
      <p:bldP spid="4" grpId="0"/>
      <p:bldP spid="4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0000" y="689423"/>
            <a:ext cx="9956800" cy="5707367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2407168" y="1418390"/>
            <a:ext cx="7682463" cy="236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vi-VN" sz="5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20: ĐỊNH LÍ VI</a:t>
            </a:r>
            <a:r>
              <a:rPr lang="en-US" sz="5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lang="vi-VN" sz="5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TE VÀ ỨNG DỤNG</a:t>
            </a:r>
            <a:r>
              <a:rPr lang="en-US" sz="5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( </a:t>
            </a:r>
            <a:r>
              <a:rPr lang="en-US" sz="50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5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3)</a:t>
            </a:r>
            <a:endParaRPr sz="5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7" y="3265776"/>
            <a:ext cx="2226427" cy="3263491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777742" y="140025"/>
            <a:ext cx="2319029" cy="12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16607"/>
      </p:ext>
    </p:extLst>
  </p:cSld>
  <p:clrMapOvr>
    <a:masterClrMapping/>
  </p:clrMapOvr>
  <p:transition spd="med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" y="4238366"/>
            <a:ext cx="12163928" cy="1888463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2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3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4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5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24" name="图片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25" name="图片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263931" y="2967226"/>
            <a:ext cx="2508554" cy="2692107"/>
          </a:xfrm>
          <a:prstGeom prst="rect">
            <a:avLst/>
          </a:prstGeom>
        </p:spPr>
      </p:pic>
      <p:pic>
        <p:nvPicPr>
          <p:cNvPr id="26" name="图片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2692679" y="3205793"/>
            <a:ext cx="467320" cy="670503"/>
          </a:xfrm>
          <a:prstGeom prst="rect">
            <a:avLst/>
          </a:prstGeom>
        </p:spPr>
      </p:pic>
      <p:pic>
        <p:nvPicPr>
          <p:cNvPr id="27" name="图片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28" name="图片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3509" y="1449961"/>
            <a:ext cx="1406490" cy="621047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sp>
        <p:nvSpPr>
          <p:cNvPr id="33" name="文本框 58"/>
          <p:cNvSpPr txBox="1"/>
          <p:nvPr/>
        </p:nvSpPr>
        <p:spPr>
          <a:xfrm>
            <a:off x="4360960" y="2313979"/>
            <a:ext cx="41408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>
              <a:defRPr/>
            </a:pPr>
            <a:r>
              <a:rPr lang="en-US" altLang="zh-CN" sz="5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5000" b="1" kern="0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Box 125"/>
          <p:cNvSpPr txBox="1"/>
          <p:nvPr/>
        </p:nvSpPr>
        <p:spPr>
          <a:xfrm>
            <a:off x="850601" y="417792"/>
            <a:ext cx="10881995" cy="262227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3. 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Cho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Parabol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(P) y=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 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(d) :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y= 2mx - 2m + 1</a:t>
            </a:r>
          </a:p>
          <a:p>
            <a:pPr indent="0"/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a)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(d)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endParaRPr lang="en-US" sz="2800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hoành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(d)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:</a:t>
            </a:r>
          </a:p>
          <a:p>
            <a:pPr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      x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=2mx -2m +1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&lt;=&gt; x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-2mx +2m - 1 =0 (*) </a:t>
            </a:r>
          </a:p>
          <a:p>
            <a:pPr indent="0"/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(d)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  <a:sym typeface="Wingdings" panose="05000000000000000000" pitchFamily="2" charset="2"/>
              </a:rPr>
              <a:t> PT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(*)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2" name="Object -2147482610"/>
          <p:cNvGraphicFramePr>
            <a:graphicFrameLocks noChangeAspect="1"/>
          </p:cNvGraphicFramePr>
          <p:nvPr/>
        </p:nvGraphicFramePr>
        <p:xfrm>
          <a:off x="5613586" y="3165569"/>
          <a:ext cx="1549213" cy="100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3" imgW="15544800" imgH="10972800" progId="Equation.DSMT4">
                  <p:embed/>
                </p:oleObj>
              </mc:Choice>
              <mc:Fallback>
                <p:oleObj name="Equation" r:id="rId3" imgW="15544800" imgH="10972800" progId="Equation.DSMT4">
                  <p:embed/>
                  <p:pic>
                    <p:nvPicPr>
                      <p:cNvPr id="0" name="Object -21474826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3586" y="3165569"/>
                        <a:ext cx="1549213" cy="100678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335" y="1619885"/>
            <a:ext cx="6489700" cy="5069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090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/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</a:rPr>
              <a:t>b)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(d)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trục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tung</a:t>
            </a:r>
            <a:endParaRPr lang="en-US" sz="320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584775"/>
            <a:ext cx="734066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(d)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phía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trục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tung </a:t>
            </a:r>
          </a:p>
          <a:p>
            <a:pPr indent="0" algn="just"/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Wingdings" panose="05000000000000000000" pitchFamily="2" charset="2"/>
              </a:rPr>
              <a:t> PT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(*)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dấu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  <a:p>
            <a:pPr indent="0" algn="just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3" y="2323529"/>
          <a:ext cx="1593248" cy="5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4" imgW="13411200" imgH="4267200" progId="Equation.DSMT4">
                  <p:embed/>
                </p:oleObj>
              </mc:Choice>
              <mc:Fallback>
                <p:oleObj name="Equation" r:id="rId4" imgW="13411200" imgH="4267200" progId="Equation.DSMT4">
                  <p:embed/>
                  <p:pic>
                    <p:nvPicPr>
                      <p:cNvPr id="0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" y="2323529"/>
                        <a:ext cx="1593248" cy="506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6407" y="401764"/>
            <a:ext cx="12090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/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(d)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trục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tung.</a:t>
            </a:r>
            <a:endParaRPr lang="en-US" sz="320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245" y="1235075"/>
            <a:ext cx="7340600" cy="33197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just"/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(d)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</a:p>
          <a:p>
            <a:pPr indent="0" algn="just"/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trục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tung </a:t>
            </a:r>
          </a:p>
          <a:p>
            <a:pPr indent="0" algn="just"/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Wingdings" panose="05000000000000000000" pitchFamily="2" charset="2"/>
              </a:rPr>
              <a:t> PT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(*)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</a:p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dương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  <a:p>
            <a:pPr indent="0" algn="just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085" y="986790"/>
            <a:ext cx="5415280" cy="5631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9" y="327453"/>
            <a:ext cx="12141497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/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d)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(d)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trục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tung.</a:t>
            </a:r>
            <a:endParaRPr lang="en-US" sz="320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865" y="1004258"/>
            <a:ext cx="73713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(d)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(P)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trục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tung </a:t>
            </a:r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  <a:sym typeface="Wingdings" panose="05000000000000000000" pitchFamily="2" charset="2"/>
              </a:rPr>
              <a:t> PT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(*)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  <a:p>
            <a:pPr indent="0" algn="just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89865" y="2562225"/>
          <a:ext cx="1794510" cy="195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3" imgW="647700" imgH="711200" progId="Equation.DSMT4">
                  <p:embed/>
                </p:oleObj>
              </mc:Choice>
              <mc:Fallback>
                <p:oleObj name="Equation" r:id="rId3" imgW="647700" imgH="711200" progId="Equation.DSMT4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865" y="2562225"/>
                        <a:ext cx="1794510" cy="1955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10" y="2097405"/>
            <a:ext cx="7877810" cy="4996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0077838" y="5450946"/>
            <a:ext cx="3604884" cy="352828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378530" y="2322873"/>
            <a:ext cx="3270683" cy="3036527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9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2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4013201" y="2322873"/>
            <a:ext cx="3528335" cy="3036527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454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vi-VN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các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vi-VN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còn lại 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SGK,</a:t>
              </a:r>
              <a:r>
                <a:rPr lang="vi-VN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SBT</a:t>
              </a:r>
              <a:r>
                <a:rPr lang="en-US" sz="27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7834420" y="2322873"/>
            <a:ext cx="3646067" cy="3036527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74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Đọc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trước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Bài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21: “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Giải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bài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toán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bằng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cách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lập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phương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trình</a:t>
              </a:r>
              <a:r>
                <a:rPr lang="en-US" sz="2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 sz="2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48000" y="683793"/>
            <a:ext cx="6146800" cy="9652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399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7200" y="134664"/>
            <a:ext cx="1263081" cy="1307199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79600" y="5574631"/>
            <a:ext cx="2922184" cy="27432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08927" y="472224"/>
            <a:ext cx="2017853" cy="18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0406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093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5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10800" y="5150210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700"/>
            <a:ext cx="8686800" cy="2369879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2485275789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9925" y="-533400"/>
            <a:ext cx="3342227" cy="8750740"/>
            <a:chOff x="-1143000" y="-533400"/>
            <a:chExt cx="3342227" cy="8750740"/>
          </a:xfrm>
        </p:grpSpPr>
        <p:pic>
          <p:nvPicPr>
            <p:cNvPr id="1030" name="Picture 6" descr="Hình ảnh có liên qu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9507794" y="-214983"/>
            <a:ext cx="1524000" cy="2950358"/>
            <a:chOff x="7983794" y="-214983"/>
            <a:chExt cx="1524000" cy="2950358"/>
          </a:xfrm>
        </p:grpSpPr>
        <p:pic>
          <p:nvPicPr>
            <p:cNvPr id="102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591560" y="1434465"/>
            <a:ext cx="5863590" cy="221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US" sz="13800" b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mooch" charset="0"/>
                <a:ea typeface="FangSong" pitchFamily="49" charset="-122"/>
                <a:cs typeface="Smooch" charset="0"/>
              </a:rPr>
              <a:t>RUNG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2465" y="3649345"/>
            <a:ext cx="8848725" cy="176085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US" sz="8000" b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mooch" charset="0"/>
                <a:ea typeface="FangSong" pitchFamily="49" charset="-122"/>
                <a:cs typeface="Smooch" charset="0"/>
              </a:rPr>
              <a:t>CHUÔNG VÀNG</a:t>
            </a:r>
          </a:p>
        </p:txBody>
      </p:sp>
      <p:pic>
        <p:nvPicPr>
          <p:cNvPr id="18" name="Rung-Chuong-Va-ng-Buc-Tu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9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6719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1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086" y="751567"/>
            <a:ext cx="90169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200" dirty="0">
                <a:solidFill>
                  <a:srgbClr val="FF0000"/>
                </a:solidFill>
                <a:latin typeface="+mj-lt"/>
              </a:rPr>
              <a:t>Luật chơi: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+mj-lt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10 giây, thí sinh giơ thẻ màu có ghi A-B-C-D.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nào chọn sai đáp 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sẽ bị loại ra khỏi sàn thi đấu.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3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seconds countdown (Đồng hồ đếm ngược 10 giây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886" y="4232335"/>
            <a:ext cx="1840643" cy="1224969"/>
          </a:xfrm>
        </p:spPr>
      </p:pic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ax</a:t>
            </a:r>
            <a:r>
              <a:rPr lang="en-US" sz="3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+bx+c=0    (a≠0)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biệt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khi: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3" name="Chevron 12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666943" y="5406725"/>
          <a:ext cx="986521" cy="445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9" imgW="393065" imgH="177800" progId="Equation.DSMT4">
                  <p:embed/>
                </p:oleObj>
              </mc:Choice>
              <mc:Fallback>
                <p:oleObj name="Equation" r:id="rId9" imgW="393065" imgH="1778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6943" y="5406725"/>
                        <a:ext cx="986521" cy="445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7916488" y="4110215"/>
          <a:ext cx="1049636" cy="40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11" imgW="393065" imgH="177800" progId="Equation.DSMT4">
                  <p:embed/>
                </p:oleObj>
              </mc:Choice>
              <mc:Fallback>
                <p:oleObj name="Equation" r:id="rId11" imgW="393065" imgH="1778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6488" y="4110215"/>
                        <a:ext cx="1049636" cy="40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7916307" y="5449314"/>
          <a:ext cx="1049636" cy="40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13" imgW="9448800" imgH="4267200" progId="Equation.DSMT4">
                  <p:embed/>
                </p:oleObj>
              </mc:Choice>
              <mc:Fallback>
                <p:oleObj name="Equation" r:id="rId13" imgW="9448800" imgH="42672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6307" y="5449314"/>
                        <a:ext cx="1049636" cy="40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824567" y="4110373"/>
          <a:ext cx="10509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15" imgW="9448800" imgH="4267200" progId="Equation.DSMT4">
                  <p:embed/>
                </p:oleObj>
              </mc:Choice>
              <mc:Fallback>
                <p:oleObj name="Equation" r:id="rId15" imgW="9448800" imgH="4267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567" y="4110373"/>
                        <a:ext cx="105092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seconds countdown (Đồng hồ đếm ngược 10 giây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886" y="4232335"/>
            <a:ext cx="1840643" cy="1224969"/>
          </a:xfrm>
        </p:spPr>
      </p:pic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ax</a:t>
            </a:r>
            <a:r>
              <a:rPr lang="en-US" sz="3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+bx+c=0    (a≠0)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nghiệm khi: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3" name="Chevron 12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791903" y="4134185"/>
          <a:ext cx="986521" cy="445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9" imgW="393065" imgH="177800" progId="Equation.DSMT4">
                  <p:embed/>
                </p:oleObj>
              </mc:Choice>
              <mc:Fallback>
                <p:oleObj name="Equation" r:id="rId9" imgW="393065" imgH="1778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903" y="4134185"/>
                        <a:ext cx="986521" cy="445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620078" y="5474830"/>
          <a:ext cx="1049636" cy="40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11" imgW="393065" imgH="177800" progId="Equation.DSMT4">
                  <p:embed/>
                </p:oleObj>
              </mc:Choice>
              <mc:Fallback>
                <p:oleObj name="Equation" r:id="rId11" imgW="393065" imgH="1778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0078" y="5474830"/>
                        <a:ext cx="1049636" cy="40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7916307" y="5449314"/>
          <a:ext cx="1049636" cy="40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13" imgW="9448800" imgH="4267200" progId="Equation.DSMT4">
                  <p:embed/>
                </p:oleObj>
              </mc:Choice>
              <mc:Fallback>
                <p:oleObj name="Equation" r:id="rId13" imgW="9448800" imgH="42672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6307" y="5449314"/>
                        <a:ext cx="1049636" cy="40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824567" y="4110373"/>
          <a:ext cx="10509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15" imgW="9448800" imgH="4267200" progId="Equation.DSMT4">
                  <p:embed/>
                </p:oleObj>
              </mc:Choice>
              <mc:Fallback>
                <p:oleObj name="Equation" r:id="rId15" imgW="9448800" imgH="4267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567" y="4110373"/>
                        <a:ext cx="105092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74228" y="652004"/>
            <a:ext cx="8128246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3x</a:t>
            </a:r>
            <a:r>
              <a:rPr lang="en-US" sz="3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+ 4x -5 =0 có hai nghiệm x</a:t>
            </a:r>
            <a:r>
              <a:rPr lang="en-US" sz="3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US" sz="32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3" name="Chevron 12">
            <a:hlinkClick r:id="rId6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6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6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6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498337" y="3910575"/>
          <a:ext cx="3149206" cy="88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Equation" r:id="rId8" imgW="1536700" imgH="431800" progId="Equation.DSMT4">
                  <p:embed/>
                </p:oleObj>
              </mc:Choice>
              <mc:Fallback>
                <p:oleObj name="Equation" r:id="rId8" imgW="1536700" imgH="4318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8337" y="3910575"/>
                        <a:ext cx="3149206" cy="884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543827" y="5184238"/>
          <a:ext cx="3234284" cy="933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10" imgW="1625600" imgH="431800" progId="Equation.DSMT4">
                  <p:embed/>
                </p:oleObj>
              </mc:Choice>
              <mc:Fallback>
                <p:oleObj name="Equation" r:id="rId10" imgW="1625600" imgH="4318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827" y="5184238"/>
                        <a:ext cx="3234284" cy="933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7751313" y="3910348"/>
          <a:ext cx="332092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Equation" r:id="rId12" imgW="1536700" imgH="431800" progId="Equation.DSMT4">
                  <p:embed/>
                </p:oleObj>
              </mc:Choice>
              <mc:Fallback>
                <p:oleObj name="Equation" r:id="rId12" imgW="1536700" imgH="4318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1313" y="3910348"/>
                        <a:ext cx="3320922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7934575" y="5258661"/>
          <a:ext cx="2954397" cy="78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14" imgW="1625600" imgH="431800" progId="Equation.DSMT4">
                  <p:embed/>
                </p:oleObj>
              </mc:Choice>
              <mc:Fallback>
                <p:oleObj name="Equation" r:id="rId14" imgW="1625600" imgH="4318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4575" y="5258661"/>
                        <a:ext cx="2954397" cy="784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886" y="4232335"/>
            <a:ext cx="1840643" cy="122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29998" y="654387"/>
            <a:ext cx="8659019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số có tổng bằng 5, tích bằng 6 thì hai số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nghiệm của phương trình nào?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5x - 6 =0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	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5x + 6 =0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	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+ 5x - 6 =0</a:t>
            </a: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+ 5x+6 =0</a:t>
            </a:r>
          </a:p>
        </p:txBody>
      </p:sp>
      <p:sp>
        <p:nvSpPr>
          <p:cNvPr id="13" name="Chevron 12">
            <a:hlinkClick r:id="rId5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5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5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5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pic>
        <p:nvPicPr>
          <p:cNvPr id="22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86" y="4232335"/>
            <a:ext cx="1840643" cy="122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74227" y="652004"/>
            <a:ext cx="8027361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38512" y="3886535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  <a:p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32393" y="3888123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  <a:p>
            <a:pPr algn="ctr">
              <a:defRPr/>
            </a:pP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hevron 12">
            <a:hlinkClick r:id="rId5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hevron 13">
            <a:hlinkClick r:id="rId5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hevron 14">
            <a:hlinkClick r:id="rId5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Chevron 15">
            <a:hlinkClick r:id="rId5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Rung chuông vàng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87" y="582947"/>
            <a:ext cx="6843712" cy="253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886" y="4232335"/>
            <a:ext cx="1840643" cy="122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1237</Words>
  <Application>Microsoft Office PowerPoint</Application>
  <PresentationFormat>Widescreen</PresentationFormat>
  <Paragraphs>136</Paragraphs>
  <Slides>26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FangSong</vt:lpstr>
      <vt:lpstr>Smooch</vt:lpstr>
      <vt:lpstr>Times New Roman</vt:lpstr>
      <vt:lpstr>Wingdings</vt:lpstr>
      <vt:lpstr>幼圆</vt:lpstr>
      <vt:lpstr>Chủ đề Office</vt:lpstr>
      <vt:lpstr>Equation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Bình Nhật</dc:creator>
  <cp:lastModifiedBy>HONG MINH</cp:lastModifiedBy>
  <cp:revision>165</cp:revision>
  <dcterms:created xsi:type="dcterms:W3CDTF">2023-12-06T14:43:00Z</dcterms:created>
  <dcterms:modified xsi:type="dcterms:W3CDTF">2025-02-19T14:01:40Z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7B0D49C0B81B46A58E64CB2BF599C6E3_12</vt:lpwstr>
  </property>
  <property fmtid="{D5CDD505-2E9C-101B-9397-08002B2CF9AE}" pid="3" name="KSOProductBuildVer">
    <vt:lpwstr>1033-12.2.0.13518</vt:lpwstr>
  </property>
</Properties>
</file>